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71" r:id="rId5"/>
  </p:sldMasterIdLst>
  <p:notesMasterIdLst>
    <p:notesMasterId r:id="rId30"/>
  </p:notesMasterIdLst>
  <p:handoutMasterIdLst>
    <p:handoutMasterId r:id="rId31"/>
  </p:handoutMasterIdLst>
  <p:sldIdLst>
    <p:sldId id="346" r:id="rId6"/>
    <p:sldId id="326" r:id="rId7"/>
    <p:sldId id="327" r:id="rId8"/>
    <p:sldId id="352" r:id="rId9"/>
    <p:sldId id="353" r:id="rId10"/>
    <p:sldId id="356" r:id="rId11"/>
    <p:sldId id="357" r:id="rId12"/>
    <p:sldId id="355" r:id="rId13"/>
    <p:sldId id="361" r:id="rId14"/>
    <p:sldId id="365" r:id="rId15"/>
    <p:sldId id="332" r:id="rId16"/>
    <p:sldId id="359" r:id="rId17"/>
    <p:sldId id="362" r:id="rId18"/>
    <p:sldId id="364" r:id="rId19"/>
    <p:sldId id="347" r:id="rId20"/>
    <p:sldId id="349" r:id="rId21"/>
    <p:sldId id="360" r:id="rId22"/>
    <p:sldId id="354" r:id="rId23"/>
    <p:sldId id="339" r:id="rId24"/>
    <p:sldId id="358" r:id="rId25"/>
    <p:sldId id="334" r:id="rId26"/>
    <p:sldId id="330" r:id="rId27"/>
    <p:sldId id="343" r:id="rId28"/>
    <p:sldId id="363" r:id="rId29"/>
  </p:sldIdLst>
  <p:sldSz cx="9144000" cy="6858000" type="screen4x3"/>
  <p:notesSz cx="6797675" cy="9926638"/>
  <p:custDataLst>
    <p:tags r:id="rId32"/>
  </p:custDataLst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51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2373" autoAdjust="0"/>
  </p:normalViewPr>
  <p:slideViewPr>
    <p:cSldViewPr snapToGrid="0" snapToObjects="1">
      <p:cViewPr>
        <p:scale>
          <a:sx n="80" d="100"/>
          <a:sy n="80" d="100"/>
        </p:scale>
        <p:origin x="-186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26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4BF0-6B2F-4BB4-B7DB-6B136516655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55E0-9AC3-4D97-9B34-4CD69539BB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842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2FF501-ACD1-4DC9-BBD7-7FD9A1AAF68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3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DAA4EC-1862-4BF4-9943-FC618A7A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774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DAA4EC-1862-4BF4-9943-FC618A7AE3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Изменил в заголовке КИС на КСПД.</a:t>
            </a:r>
          </a:p>
          <a:p>
            <a:r>
              <a:rPr lang="ru-RU" dirty="0" smtClean="0"/>
              <a:t>Термин КИС не вполне соответствует действительности,</a:t>
            </a:r>
          </a:p>
          <a:p>
            <a:r>
              <a:rPr lang="ru-RU" dirty="0" smtClean="0"/>
              <a:t>Более правильно КСПД – корпоративной сети передачи данных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DAA4EC-1862-4BF4-9943-FC618A7AE39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1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AA4EC-1862-4BF4-9943-FC618A7AE3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3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3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75051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7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5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rgbClr val="75051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827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172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75051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75051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1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lang="ru-RU" sz="3200" kern="1200" dirty="0">
                <a:solidFill>
                  <a:srgbClr val="75051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6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5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85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684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717809" cy="50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7892" y="6237694"/>
            <a:ext cx="65781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altLang="ru-RU" sz="3200" b="1" kern="1200" dirty="0" smtClean="0">
          <a:solidFill>
            <a:srgbClr val="750518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_________Microsoft_Visio111.vsd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/>
          <a:stretch/>
        </p:blipFill>
        <p:spPr>
          <a:xfrm>
            <a:off x="0" y="0"/>
            <a:ext cx="5864730" cy="6858000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64465" y="5955340"/>
            <a:ext cx="6081823" cy="792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</a:rPr>
              <a:t>И.А. </a:t>
            </a:r>
            <a:r>
              <a:rPr lang="ru-RU" sz="1600" dirty="0" smtClean="0">
                <a:solidFill>
                  <a:schemeClr val="tx1"/>
                </a:solidFill>
              </a:rPr>
              <a:t>Богданович, 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директор </a:t>
            </a:r>
            <a:r>
              <a:rPr lang="ru-RU" sz="1600" dirty="0">
                <a:solidFill>
                  <a:schemeClr val="tx1"/>
                </a:solidFill>
              </a:rPr>
              <a:t>по информационным технологиям УрФУ</a:t>
            </a:r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72271" y="3996137"/>
            <a:ext cx="4774018" cy="1644133"/>
          </a:xfrm>
        </p:spPr>
        <p:txBody>
          <a:bodyPr>
            <a:noAutofit/>
          </a:bodyPr>
          <a:lstStyle/>
          <a:p>
            <a:pPr algn="r"/>
            <a:r>
              <a:rPr lang="ru-RU" sz="2200" dirty="0"/>
              <a:t>Единая корпоративная почта УрФУ – итоги внедрения </a:t>
            </a:r>
            <a:r>
              <a:rPr lang="en-US" sz="2200" dirty="0"/>
              <a:t>MS Exchange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и </a:t>
            </a:r>
            <a:r>
              <a:rPr lang="ru-RU" sz="2200" dirty="0"/>
              <a:t>единого каталога пользователей на базе </a:t>
            </a:r>
            <a:r>
              <a:rPr lang="en-US" sz="2200" dirty="0" smtClean="0"/>
              <a:t>MS </a:t>
            </a:r>
            <a:r>
              <a:rPr lang="en-US" sz="2200" dirty="0"/>
              <a:t>Active </a:t>
            </a:r>
            <a:r>
              <a:rPr lang="en-US" sz="2200" dirty="0" smtClean="0"/>
              <a:t>Directory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60" y="135558"/>
            <a:ext cx="2817628" cy="15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получения </a:t>
            </a:r>
            <a:r>
              <a:rPr lang="ru-RU" dirty="0" smtClean="0"/>
              <a:t>учетных </a:t>
            </a:r>
            <a:r>
              <a:rPr lang="ru-RU" dirty="0"/>
              <a:t>записей из Единого каталога пользователей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Необходимо пропагандировать самостоятельное получение учетных записей, для тех кто может этим воспользоваться, </a:t>
            </a:r>
          </a:p>
          <a:p>
            <a:r>
              <a:rPr lang="ru-RU" sz="2800" dirty="0" smtClean="0"/>
              <a:t>Руководителям Подразделений для организации выдачи учетных записей  сотрудников  необходимо :</a:t>
            </a:r>
          </a:p>
          <a:p>
            <a:pPr lvl="1"/>
            <a:r>
              <a:rPr lang="ru-RU" sz="2400" dirty="0" smtClean="0">
                <a:solidFill>
                  <a:schemeClr val="tx2"/>
                </a:solidFill>
              </a:rPr>
              <a:t>Назначить Администратора или ответственное лицо по выдаче новых учетных записей </a:t>
            </a:r>
          </a:p>
          <a:p>
            <a:pPr lvl="1"/>
            <a:r>
              <a:rPr lang="ru-RU" sz="2400" dirty="0" smtClean="0">
                <a:solidFill>
                  <a:schemeClr val="tx2"/>
                </a:solidFill>
              </a:rPr>
              <a:t>Поручить уполномоченному лицу получить список учетных записей пользователей и обеспечить персональное получение учетной записи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Корпоративная почта</a:t>
            </a:r>
            <a:r>
              <a:rPr lang="en-US" dirty="0"/>
              <a:t> </a:t>
            </a:r>
            <a:r>
              <a:rPr lang="en-US" dirty="0" smtClean="0"/>
              <a:t>MAIL.URFU.RU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Единый сервис обмена сообщениями для сотрудников университета с удобным интерфейсом</a:t>
            </a:r>
          </a:p>
          <a:p>
            <a:r>
              <a:rPr lang="ru-RU" dirty="0"/>
              <a:t>О</a:t>
            </a:r>
            <a:r>
              <a:rPr lang="ru-RU" dirty="0" smtClean="0"/>
              <a:t>беспечение мобильности</a:t>
            </a:r>
          </a:p>
          <a:p>
            <a:r>
              <a:rPr lang="ru-RU" dirty="0" smtClean="0"/>
              <a:t>Единая адресная книга, </a:t>
            </a:r>
            <a:r>
              <a:rPr lang="ru-RU" dirty="0"/>
              <a:t>включающая всех сотрудников, имеющих корпоративные ящики электронной </a:t>
            </a:r>
            <a:r>
              <a:rPr lang="ru-RU" dirty="0" smtClean="0"/>
              <a:t>почты</a:t>
            </a:r>
            <a:endParaRPr lang="ru-RU" dirty="0"/>
          </a:p>
          <a:p>
            <a:r>
              <a:rPr lang="ru-RU" dirty="0" smtClean="0"/>
              <a:t>Сервис календарей – эффективная организация событий с участием сотрудников различных подразделений</a:t>
            </a:r>
            <a:endParaRPr lang="en-US" dirty="0" smtClean="0"/>
          </a:p>
          <a:p>
            <a:r>
              <a:rPr lang="ru-RU" dirty="0" smtClean="0"/>
              <a:t>Получение сообщений, генерируемых различными системами СЭД</a:t>
            </a:r>
            <a:r>
              <a:rPr lang="en-US" dirty="0" smtClean="0"/>
              <a:t>, UNI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70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bonsk1.jpg"/>
          <p:cNvPicPr>
            <a:picLocks noChangeAspect="1"/>
          </p:cNvPicPr>
          <p:nvPr/>
        </p:nvPicPr>
        <p:blipFill>
          <a:blip r:embed="rId2"/>
          <a:srcRect l="24538" r="35187"/>
          <a:stretch>
            <a:fillRect/>
          </a:stretch>
        </p:blipFill>
        <p:spPr>
          <a:xfrm>
            <a:off x="5595583" y="1417638"/>
            <a:ext cx="3221080" cy="5257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факты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138382" cy="5002619"/>
          </a:xfrm>
        </p:spPr>
        <p:txBody>
          <a:bodyPr/>
          <a:lstStyle/>
          <a:p>
            <a:r>
              <a:rPr lang="ru-RU" dirty="0" smtClean="0"/>
              <a:t>Число почтовых ящиков: </a:t>
            </a:r>
            <a:endParaRPr lang="en-US" dirty="0" smtClean="0"/>
          </a:p>
          <a:p>
            <a:pPr lvl="1"/>
            <a:r>
              <a:rPr lang="ru-RU" dirty="0" smtClean="0"/>
              <a:t>В зоне </a:t>
            </a:r>
            <a:r>
              <a:rPr lang="en-US" dirty="0" smtClean="0"/>
              <a:t>urfu.ru: 	</a:t>
            </a:r>
            <a:r>
              <a:rPr lang="ru-RU" dirty="0" smtClean="0"/>
              <a:t>389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Активно участвуют </a:t>
            </a:r>
            <a:r>
              <a:rPr lang="ru-RU" dirty="0" smtClean="0"/>
              <a:t>институты:</a:t>
            </a:r>
          </a:p>
          <a:p>
            <a:pPr lvl="1"/>
            <a:r>
              <a:rPr lang="ru-RU" dirty="0" smtClean="0"/>
              <a:t>ИГУП,</a:t>
            </a:r>
          </a:p>
          <a:p>
            <a:pPr lvl="1"/>
            <a:r>
              <a:rPr lang="ru-RU" dirty="0" err="1" smtClean="0"/>
              <a:t>ИРИТ-РтФ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ММИ,</a:t>
            </a:r>
          </a:p>
          <a:p>
            <a:pPr lvl="1"/>
            <a:r>
              <a:rPr lang="ru-RU" dirty="0" smtClean="0"/>
              <a:t>ИЕН</a:t>
            </a:r>
            <a:endParaRPr lang="en-US" dirty="0"/>
          </a:p>
          <a:p>
            <a:r>
              <a:rPr lang="ru-RU" dirty="0"/>
              <a:t>Назначено </a:t>
            </a:r>
            <a:r>
              <a:rPr lang="ru-RU" dirty="0" smtClean="0"/>
              <a:t>46 администраторов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791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перехода на новую почтовую систему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500" dirty="0"/>
              <a:t>Руководителю подразделения назначить Администратора или ответственное лицо по выдаче новых учетных записей для доступа в корпоративную почтовую систему сотрудникам Вашего </a:t>
            </a:r>
            <a:r>
              <a:rPr lang="ru-RU" sz="1500" dirty="0" smtClean="0"/>
              <a:t>подразделения</a:t>
            </a:r>
            <a:endParaRPr lang="ru-RU" sz="1500" dirty="0"/>
          </a:p>
          <a:p>
            <a:pPr lvl="1"/>
            <a:r>
              <a:rPr lang="ru-RU" sz="1500" dirty="0" smtClean="0"/>
              <a:t>предоставить </a:t>
            </a:r>
            <a:r>
              <a:rPr lang="ru-RU" sz="1500" dirty="0"/>
              <a:t>Списки существующих адресов электронной почты для настройки перенаправления новых входящих сообщений электронной почты на новые адреса в ауд. Т-316.</a:t>
            </a:r>
          </a:p>
          <a:p>
            <a:r>
              <a:rPr lang="ru-RU" sz="1500" dirty="0"/>
              <a:t>Воспользоваться сервисом корпоративной электронной почты УрФУ можно с помощью сайта </a:t>
            </a:r>
            <a:r>
              <a:rPr lang="ru-RU" sz="1500" b="1" dirty="0" err="1" smtClean="0"/>
              <a:t>mail.urfu.ru</a:t>
            </a:r>
            <a:r>
              <a:rPr lang="ru-RU" sz="1500" dirty="0" smtClean="0"/>
              <a:t>:</a:t>
            </a:r>
            <a:endParaRPr lang="ru-RU" sz="1500" dirty="0"/>
          </a:p>
          <a:p>
            <a:pPr lvl="1"/>
            <a:r>
              <a:rPr lang="ru-RU" sz="1500" dirty="0" smtClean="0"/>
              <a:t>с параметрами </a:t>
            </a:r>
            <a:r>
              <a:rPr lang="ru-RU" sz="1500" dirty="0"/>
              <a:t>настройки клиентских  программ для работы с электронной почтой можно ознакомиться на сайте </a:t>
            </a:r>
            <a:r>
              <a:rPr lang="ru-RU" sz="1500" b="1" dirty="0"/>
              <a:t>it.urfu.ru</a:t>
            </a:r>
            <a:r>
              <a:rPr lang="ru-RU" sz="1500" dirty="0"/>
              <a:t> в разделе «Сервисы» (подраздел «Корпоративная почта в домене </a:t>
            </a:r>
            <a:r>
              <a:rPr lang="ru-RU" sz="1500" dirty="0" err="1"/>
              <a:t>urfu.ru</a:t>
            </a:r>
            <a:r>
              <a:rPr lang="ru-RU" sz="1500" dirty="0" smtClean="0"/>
              <a:t>»),</a:t>
            </a:r>
            <a:endParaRPr lang="ru-RU" sz="1500" dirty="0"/>
          </a:p>
          <a:p>
            <a:pPr lvl="1"/>
            <a:r>
              <a:rPr lang="ru-RU" sz="1500" dirty="0" smtClean="0"/>
              <a:t>если </a:t>
            </a:r>
            <a:r>
              <a:rPr lang="ru-RU" sz="1500" dirty="0"/>
              <a:t>сотрудникам </a:t>
            </a:r>
            <a:r>
              <a:rPr lang="ru-RU" sz="1500" dirty="0" smtClean="0"/>
              <a:t>подразделения </a:t>
            </a:r>
            <a:r>
              <a:rPr lang="ru-RU" sz="1500" dirty="0"/>
              <a:t>необходима помощь в настройке почтовых клиентов – необходимо сделать обращение в службу поддержки пользователей на сайте </a:t>
            </a:r>
            <a:r>
              <a:rPr lang="ru-RU" sz="1500" b="1" dirty="0"/>
              <a:t>it.urfu.ru </a:t>
            </a:r>
            <a:r>
              <a:rPr lang="ru-RU" sz="1500" dirty="0"/>
              <a:t>в разделе «Сервисы» (подраздел «Форма онлайн-обращений сотрудников УрФУ»).</a:t>
            </a:r>
          </a:p>
          <a:p>
            <a:r>
              <a:rPr lang="ru-RU" sz="1500" dirty="0"/>
              <a:t>Для пользователей почтовых систем @usu.ru, @ustu.ru, @rtf.ustu.ru возможно выполнить перенос почтовых сообщений из старого ящика электронной почты в </a:t>
            </a:r>
            <a:r>
              <a:rPr lang="ru-RU" sz="1500" dirty="0" smtClean="0"/>
              <a:t>новый</a:t>
            </a:r>
          </a:p>
          <a:p>
            <a:pPr lvl="1"/>
            <a:r>
              <a:rPr lang="ru-RU" sz="1500" dirty="0" smtClean="0"/>
              <a:t>для </a:t>
            </a:r>
            <a:r>
              <a:rPr lang="ru-RU" sz="1500" dirty="0"/>
              <a:t>выполнения переноса писем, </a:t>
            </a:r>
            <a:r>
              <a:rPr lang="ru-RU" sz="1500" dirty="0" smtClean="0"/>
              <a:t>необходимо сделать </a:t>
            </a:r>
            <a:r>
              <a:rPr lang="ru-RU" sz="1500" dirty="0"/>
              <a:t>отметку о необходимости переноса писем, в списке существующих адресов электронной почты или сделать соответствующее обращение в службу  поддержки пользователей на сайте </a:t>
            </a:r>
            <a:r>
              <a:rPr lang="ru-RU" sz="1500" b="1" dirty="0"/>
              <a:t>it.urfu.ru</a:t>
            </a:r>
            <a:r>
              <a:rPr lang="ru-RU" sz="1500" b="1" dirty="0" smtClean="0"/>
              <a:t>.</a:t>
            </a:r>
            <a:r>
              <a:rPr lang="ru-RU" sz="150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91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адреса электронной почты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Администратор </a:t>
            </a:r>
            <a:r>
              <a:rPr lang="ru-RU" sz="2800" dirty="0"/>
              <a:t>выбирают один из 5-ти предложенных вариантов, сгенерированных на основе алгоритмов генерации </a:t>
            </a:r>
            <a:r>
              <a:rPr lang="ru-RU" sz="2800" dirty="0" smtClean="0"/>
              <a:t>имен, </a:t>
            </a:r>
          </a:p>
          <a:p>
            <a:r>
              <a:rPr lang="ru-RU" sz="2800" dirty="0" smtClean="0"/>
              <a:t>по умолчанию </a:t>
            </a:r>
            <a:r>
              <a:rPr lang="ru-RU" sz="2800" dirty="0"/>
              <a:t>предлагается </a:t>
            </a:r>
            <a:r>
              <a:rPr lang="ru-RU" sz="2800" dirty="0" smtClean="0"/>
              <a:t>адрес вида </a:t>
            </a:r>
            <a:r>
              <a:rPr lang="ru-RU" sz="4000" b="1" dirty="0" smtClean="0"/>
              <a:t>и.о.фамилия</a:t>
            </a:r>
            <a:r>
              <a:rPr lang="ru-RU" sz="4000" dirty="0" smtClean="0"/>
              <a:t> </a:t>
            </a:r>
            <a:r>
              <a:rPr lang="ru-RU" sz="2800" dirty="0"/>
              <a:t>(если он свободен</a:t>
            </a:r>
            <a:r>
              <a:rPr lang="ru-RU" sz="2800" dirty="0" smtClean="0"/>
              <a:t>) или</a:t>
            </a:r>
          </a:p>
          <a:p>
            <a:r>
              <a:rPr lang="ru-RU" sz="2800" dirty="0" smtClean="0"/>
              <a:t>унаследованное </a:t>
            </a:r>
            <a:r>
              <a:rPr lang="ru-RU" sz="2800" dirty="0"/>
              <a:t>имя (если есть</a:t>
            </a:r>
            <a:r>
              <a:rPr lang="ru-RU" sz="2800" dirty="0" smtClean="0"/>
              <a:t>),</a:t>
            </a:r>
            <a:endParaRPr lang="ru-RU" sz="2800" dirty="0"/>
          </a:p>
          <a:p>
            <a:r>
              <a:rPr lang="ru-RU" sz="2800" dirty="0" smtClean="0"/>
              <a:t>в </a:t>
            </a:r>
            <a:r>
              <a:rPr lang="ru-RU" sz="2800" dirty="0"/>
              <a:t>дальнейшем сотрудники тех-поддержки могут изменить почтовый </a:t>
            </a:r>
            <a:r>
              <a:rPr lang="ru-RU" sz="2800" dirty="0" smtClean="0"/>
              <a:t>адрес или назначить псевдонимы.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68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 к сети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558507" cy="5002619"/>
          </a:xfrm>
        </p:spPr>
        <p:txBody>
          <a:bodyPr/>
          <a:lstStyle/>
          <a:p>
            <a:r>
              <a:rPr lang="ru-RU" sz="2000" dirty="0" smtClean="0"/>
              <a:t>Особенности:</a:t>
            </a:r>
            <a:endParaRPr lang="ru-RU" sz="2000" dirty="0"/>
          </a:p>
          <a:p>
            <a:pPr lvl="1"/>
            <a:r>
              <a:rPr lang="ru-RU" sz="1600" dirty="0" smtClean="0"/>
              <a:t>развёрнуто корпоративное решение </a:t>
            </a:r>
            <a:r>
              <a:rPr lang="ru-RU" sz="1600" dirty="0"/>
              <a:t>на базе </a:t>
            </a:r>
            <a:r>
              <a:rPr lang="en-US" sz="1600" dirty="0"/>
              <a:t>Cisco Unified Wireless </a:t>
            </a:r>
            <a:r>
              <a:rPr lang="en-US" sz="1600" dirty="0" smtClean="0"/>
              <a:t>Network </a:t>
            </a:r>
            <a:r>
              <a:rPr lang="ru-RU" sz="1600" dirty="0" smtClean="0"/>
              <a:t>,</a:t>
            </a:r>
          </a:p>
          <a:p>
            <a:pPr lvl="1"/>
            <a:r>
              <a:rPr lang="ru-RU" sz="1600" dirty="0" smtClean="0"/>
              <a:t>пользователи, имеющие учетную запись в едином каталоге имеют доступ к сети </a:t>
            </a:r>
            <a:r>
              <a:rPr lang="en-US" sz="1600" dirty="0" smtClean="0"/>
              <a:t>Wi-Fi</a:t>
            </a:r>
            <a:r>
              <a:rPr lang="ru-RU" sz="1600" dirty="0" smtClean="0"/>
              <a:t>,</a:t>
            </a:r>
          </a:p>
          <a:p>
            <a:pPr lvl="1"/>
            <a:r>
              <a:rPr lang="ru-RU" sz="1600" dirty="0" smtClean="0"/>
              <a:t>покрытие составляет около 7% площади зданий </a:t>
            </a:r>
            <a:r>
              <a:rPr lang="ru-RU" sz="1600" dirty="0" err="1" smtClean="0"/>
              <a:t>УрФУ</a:t>
            </a:r>
            <a:r>
              <a:rPr lang="en-US" sz="1600" dirty="0" smtClean="0"/>
              <a:t> 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 lvl="1"/>
            <a:r>
              <a:rPr lang="ru-RU" sz="1600" dirty="0" smtClean="0"/>
              <a:t>суммарное число клиентов 3600 человек,</a:t>
            </a:r>
          </a:p>
          <a:p>
            <a:pPr lvl="1"/>
            <a:r>
              <a:rPr lang="ru-RU" sz="1600" dirty="0" smtClean="0"/>
              <a:t>суммарный суточный трафик 3,525 терабайт.</a:t>
            </a:r>
            <a:endParaRPr lang="en-US" sz="1600" dirty="0" smtClean="0"/>
          </a:p>
          <a:p>
            <a:r>
              <a:rPr lang="ru-RU" sz="2000" dirty="0" err="1"/>
              <a:t>Wi-Fi</a:t>
            </a:r>
            <a:r>
              <a:rPr lang="ru-RU" sz="2000" dirty="0"/>
              <a:t> сеть полностью покрывает следующие здания (100%):</a:t>
            </a:r>
          </a:p>
          <a:p>
            <a:pPr lvl="1"/>
            <a:r>
              <a:rPr lang="ru-RU" sz="1600" dirty="0" smtClean="0"/>
              <a:t>1. ул.Большакова</a:t>
            </a:r>
            <a:r>
              <a:rPr lang="ru-RU" sz="1600" dirty="0"/>
              <a:t>, </a:t>
            </a:r>
            <a:r>
              <a:rPr lang="ru-RU" sz="1600" dirty="0" smtClean="0"/>
              <a:t>71</a:t>
            </a:r>
            <a:r>
              <a:rPr lang="en-US" sz="1600" dirty="0" smtClean="0"/>
              <a:t>; 2. </a:t>
            </a:r>
            <a:r>
              <a:rPr lang="ru-RU" sz="1600" dirty="0" smtClean="0"/>
              <a:t>ул.Большакова</a:t>
            </a:r>
            <a:r>
              <a:rPr lang="ru-RU" sz="1600" dirty="0"/>
              <a:t>, </a:t>
            </a:r>
            <a:r>
              <a:rPr lang="ru-RU" sz="1600" dirty="0" smtClean="0"/>
              <a:t>77</a:t>
            </a:r>
            <a:r>
              <a:rPr lang="en-US" sz="1600" dirty="0" smtClean="0"/>
              <a:t>; 3. </a:t>
            </a:r>
            <a:r>
              <a:rPr lang="ru-RU" sz="1600" dirty="0" smtClean="0"/>
              <a:t>ул.Большакова</a:t>
            </a:r>
            <a:r>
              <a:rPr lang="ru-RU" sz="1600" dirty="0"/>
              <a:t>, </a:t>
            </a:r>
            <a:r>
              <a:rPr lang="ru-RU" sz="1600" dirty="0" smtClean="0"/>
              <a:t>79</a:t>
            </a:r>
            <a:r>
              <a:rPr lang="en-US" sz="1600" dirty="0" smtClean="0"/>
              <a:t>; 4. </a:t>
            </a:r>
            <a:r>
              <a:rPr lang="ru-RU" sz="1600" dirty="0" smtClean="0"/>
              <a:t> ул.Чапаева</a:t>
            </a:r>
            <a:r>
              <a:rPr lang="ru-RU" sz="1600" dirty="0"/>
              <a:t>, </a:t>
            </a:r>
            <a:r>
              <a:rPr lang="ru-RU" sz="1600" dirty="0" smtClean="0"/>
              <a:t>16а,</a:t>
            </a:r>
            <a:endParaRPr lang="ru-RU" sz="1600" dirty="0"/>
          </a:p>
          <a:p>
            <a:pPr lvl="1"/>
            <a:r>
              <a:rPr lang="en-US" sz="1600" dirty="0" smtClean="0"/>
              <a:t>5. </a:t>
            </a:r>
            <a:r>
              <a:rPr lang="ru-RU" sz="1600" dirty="0" smtClean="0"/>
              <a:t> пр.Ленина</a:t>
            </a:r>
            <a:r>
              <a:rPr lang="ru-RU" sz="1600" dirty="0"/>
              <a:t>, </a:t>
            </a:r>
            <a:r>
              <a:rPr lang="ru-RU" sz="1600" dirty="0" smtClean="0"/>
              <a:t>13б</a:t>
            </a:r>
            <a:r>
              <a:rPr lang="en-US" sz="1600" dirty="0" smtClean="0"/>
              <a:t>; 6. </a:t>
            </a:r>
            <a:r>
              <a:rPr lang="ru-RU" sz="1600" dirty="0" smtClean="0"/>
              <a:t> ул.Мира</a:t>
            </a:r>
            <a:r>
              <a:rPr lang="ru-RU" sz="1600" dirty="0"/>
              <a:t>, </a:t>
            </a:r>
            <a:r>
              <a:rPr lang="ru-RU" sz="1600" dirty="0" smtClean="0"/>
              <a:t>19.</a:t>
            </a:r>
          </a:p>
          <a:p>
            <a:r>
              <a:rPr lang="ru-RU" sz="2000" dirty="0"/>
              <a:t>Частичное покрытие имеют здания</a:t>
            </a:r>
            <a:r>
              <a:rPr lang="en-US" sz="2000" dirty="0"/>
              <a:t> (2-20</a:t>
            </a:r>
            <a:r>
              <a:rPr lang="en-US" sz="2000" dirty="0" smtClean="0"/>
              <a:t>%)</a:t>
            </a:r>
            <a:r>
              <a:rPr lang="ru-RU" sz="2000" dirty="0" smtClean="0"/>
              <a:t>:</a:t>
            </a:r>
            <a:endParaRPr lang="ru-RU" sz="2000" dirty="0"/>
          </a:p>
          <a:p>
            <a:pPr lvl="1"/>
            <a:r>
              <a:rPr lang="en-US" sz="1600" dirty="0" smtClean="0"/>
              <a:t>1. </a:t>
            </a:r>
            <a:r>
              <a:rPr lang="ru-RU" sz="1600" dirty="0" smtClean="0"/>
              <a:t> ул.Большакова</a:t>
            </a:r>
            <a:r>
              <a:rPr lang="ru-RU" sz="1600" dirty="0"/>
              <a:t>, 77а (2 точки доступа</a:t>
            </a:r>
            <a:r>
              <a:rPr lang="ru-RU" sz="1600" dirty="0" smtClean="0"/>
              <a:t>)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  <a:r>
              <a:rPr lang="en-US" sz="1600" dirty="0" smtClean="0"/>
              <a:t>2. </a:t>
            </a:r>
            <a:r>
              <a:rPr lang="ru-RU" sz="1600" dirty="0" smtClean="0"/>
              <a:t> ул.Куйбышева</a:t>
            </a:r>
            <a:r>
              <a:rPr lang="ru-RU" sz="1600" dirty="0"/>
              <a:t>, 48 (8 точек доступа) </a:t>
            </a:r>
            <a:r>
              <a:rPr lang="ru-RU" sz="1600" dirty="0" smtClean="0"/>
              <a:t>,</a:t>
            </a:r>
          </a:p>
          <a:p>
            <a:pPr lvl="1"/>
            <a:r>
              <a:rPr lang="en-US" sz="1600" dirty="0" smtClean="0"/>
              <a:t>3. </a:t>
            </a:r>
            <a:r>
              <a:rPr lang="ru-RU" sz="1600" dirty="0" smtClean="0"/>
              <a:t>пр. </a:t>
            </a:r>
            <a:r>
              <a:rPr lang="ru-RU" sz="1600" dirty="0"/>
              <a:t>Ленина, 51 (10 точек доступа</a:t>
            </a:r>
            <a:r>
              <a:rPr lang="ru-RU" sz="1600" dirty="0" smtClean="0"/>
              <a:t>)</a:t>
            </a:r>
            <a:r>
              <a:rPr lang="en-US" sz="1600" dirty="0" smtClean="0"/>
              <a:t>; 4. </a:t>
            </a:r>
            <a:r>
              <a:rPr lang="ru-RU" sz="1600" dirty="0" smtClean="0"/>
              <a:t>ул.Софьи-Ковалевской</a:t>
            </a:r>
            <a:r>
              <a:rPr lang="ru-RU" sz="1600" dirty="0"/>
              <a:t>, 5 (3 точки доступа) </a:t>
            </a:r>
            <a:r>
              <a:rPr lang="ru-RU" sz="1600" dirty="0" smtClean="0"/>
              <a:t>,</a:t>
            </a:r>
          </a:p>
          <a:p>
            <a:pPr lvl="1"/>
            <a:r>
              <a:rPr lang="en-US" sz="1600" dirty="0" smtClean="0"/>
              <a:t>5. </a:t>
            </a:r>
            <a:r>
              <a:rPr lang="ru-RU" sz="1600" dirty="0" smtClean="0"/>
              <a:t> ул.Тургенева</a:t>
            </a:r>
            <a:r>
              <a:rPr lang="ru-RU" sz="1600" dirty="0"/>
              <a:t>, 4 (28 точек доступа</a:t>
            </a:r>
            <a:r>
              <a:rPr lang="ru-RU" sz="1600" dirty="0" smtClean="0"/>
              <a:t>)</a:t>
            </a:r>
            <a:r>
              <a:rPr lang="en-US" sz="1600" dirty="0" smtClean="0"/>
              <a:t>; 6. </a:t>
            </a:r>
            <a:r>
              <a:rPr lang="ru-RU" sz="1600" dirty="0" smtClean="0"/>
              <a:t> ул.Чапаева</a:t>
            </a:r>
            <a:r>
              <a:rPr lang="ru-RU" sz="1600" dirty="0"/>
              <a:t>, 16 (4 точки доступа</a:t>
            </a:r>
            <a:r>
              <a:rPr lang="ru-RU" sz="1600" dirty="0" smtClean="0"/>
              <a:t>).</a:t>
            </a:r>
            <a:endParaRPr lang="en-US" sz="1600" dirty="0" smtClean="0"/>
          </a:p>
          <a:p>
            <a:r>
              <a:rPr lang="ru-RU" sz="2000" dirty="0"/>
              <a:t>По одной точке доступа в </a:t>
            </a:r>
            <a:r>
              <a:rPr lang="ru-RU" sz="2000" dirty="0" smtClean="0"/>
              <a:t>холлах</a:t>
            </a:r>
            <a:r>
              <a:rPr lang="en-US" sz="2000" dirty="0" smtClean="0"/>
              <a:t> (</a:t>
            </a:r>
            <a:r>
              <a:rPr lang="ru-RU" sz="2000" dirty="0" smtClean="0"/>
              <a:t>менее 2%):</a:t>
            </a:r>
          </a:p>
          <a:p>
            <a:pPr lvl="1"/>
            <a:r>
              <a:rPr lang="ru-RU" sz="1600" dirty="0"/>
              <a:t>1. </a:t>
            </a:r>
            <a:r>
              <a:rPr lang="ru-RU" sz="1600" dirty="0" smtClean="0"/>
              <a:t> ул.Мира</a:t>
            </a:r>
            <a:r>
              <a:rPr lang="ru-RU" sz="1600" dirty="0"/>
              <a:t>, 17. </a:t>
            </a:r>
            <a:r>
              <a:rPr lang="ru-RU" sz="1600" dirty="0" smtClean="0"/>
              <a:t>(</a:t>
            </a:r>
            <a:r>
              <a:rPr lang="ru-RU" sz="1600" dirty="0" err="1" smtClean="0"/>
              <a:t>Стойфак</a:t>
            </a:r>
            <a:r>
              <a:rPr lang="ru-RU" sz="1600" dirty="0" smtClean="0"/>
              <a:t>)</a:t>
            </a:r>
            <a:r>
              <a:rPr lang="en-US" sz="1600" dirty="0" smtClean="0"/>
              <a:t>; </a:t>
            </a:r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dirty="0" smtClean="0"/>
              <a:t> ул.Мира</a:t>
            </a:r>
            <a:r>
              <a:rPr lang="ru-RU" sz="1600" dirty="0"/>
              <a:t>, 21. </a:t>
            </a:r>
            <a:r>
              <a:rPr lang="ru-RU" sz="1600" dirty="0" smtClean="0"/>
              <a:t>(Физтех)</a:t>
            </a:r>
            <a:r>
              <a:rPr lang="en-US" sz="1600" dirty="0" smtClean="0"/>
              <a:t> ; </a:t>
            </a:r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dirty="0" smtClean="0"/>
              <a:t>ул.Мира</a:t>
            </a:r>
            <a:r>
              <a:rPr lang="ru-RU" sz="1600" dirty="0"/>
              <a:t>, </a:t>
            </a:r>
            <a:r>
              <a:rPr lang="ru-RU" sz="1600" dirty="0" smtClean="0"/>
              <a:t>28 (ХТИ).</a:t>
            </a:r>
            <a:endParaRPr lang="ru-RU" sz="1600" dirty="0"/>
          </a:p>
          <a:p>
            <a:pPr lvl="1"/>
            <a:endParaRPr lang="ru-RU" sz="1200" dirty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7" name="Рисунок 6" descr="wi-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650" y="228498"/>
            <a:ext cx="1715106" cy="11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Бесплатное лицензионное 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893" cy="5002619"/>
          </a:xfrm>
        </p:spPr>
        <p:txBody>
          <a:bodyPr/>
          <a:lstStyle/>
          <a:p>
            <a:r>
              <a:rPr lang="ru-RU" sz="2800" dirty="0" smtClean="0"/>
              <a:t>Обеспечен доступ студентов </a:t>
            </a:r>
            <a:r>
              <a:rPr lang="ru-RU" sz="2800" dirty="0"/>
              <a:t>и </a:t>
            </a:r>
            <a:r>
              <a:rPr lang="ru-RU" sz="2800" dirty="0" smtClean="0"/>
              <a:t>сотрудников к инсталляциям программных </a:t>
            </a:r>
            <a:r>
              <a:rPr lang="ru-RU" sz="2800" dirty="0"/>
              <a:t>продуктов </a:t>
            </a:r>
            <a:r>
              <a:rPr lang="ru-RU" sz="2800" dirty="0" err="1" smtClean="0"/>
              <a:t>Microsoft</a:t>
            </a:r>
            <a:r>
              <a:rPr lang="ru-RU" sz="2800" dirty="0" smtClean="0"/>
              <a:t> включая:</a:t>
            </a:r>
          </a:p>
          <a:p>
            <a:pPr lvl="1"/>
            <a:r>
              <a:rPr lang="ru-RU" sz="2400" dirty="0" smtClean="0"/>
              <a:t>ОС </a:t>
            </a:r>
            <a:r>
              <a:rPr lang="ru-RU" sz="2400" dirty="0" err="1"/>
              <a:t>Windows</a:t>
            </a:r>
            <a:r>
              <a:rPr lang="ru-RU" sz="2400" dirty="0"/>
              <a:t> 7 и </a:t>
            </a:r>
            <a:r>
              <a:rPr lang="ru-RU" sz="2400" dirty="0" err="1"/>
              <a:t>Windows</a:t>
            </a:r>
            <a:r>
              <a:rPr lang="ru-RU" sz="2400" dirty="0"/>
              <a:t> </a:t>
            </a:r>
            <a:r>
              <a:rPr lang="ru-RU" sz="2400" dirty="0" smtClean="0"/>
              <a:t>8.1, </a:t>
            </a:r>
            <a:r>
              <a:rPr lang="ru-RU" sz="2400" dirty="0" err="1" smtClean="0"/>
              <a:t>Server</a:t>
            </a:r>
            <a:r>
              <a:rPr lang="ru-RU" sz="2400" dirty="0" smtClean="0"/>
              <a:t> 2012,</a:t>
            </a:r>
          </a:p>
          <a:p>
            <a:pPr lvl="1"/>
            <a:r>
              <a:rPr lang="ru-RU" sz="2400" dirty="0" smtClean="0"/>
              <a:t>Офисные </a:t>
            </a:r>
            <a:r>
              <a:rPr lang="ru-RU" sz="2400" dirty="0"/>
              <a:t>программы </a:t>
            </a:r>
            <a:r>
              <a:rPr lang="ru-RU" sz="2400" dirty="0" smtClean="0"/>
              <a:t>(</a:t>
            </a:r>
            <a:r>
              <a:rPr lang="ru-RU" sz="2400" dirty="0" err="1" smtClean="0"/>
              <a:t>OneNote</a:t>
            </a:r>
            <a:r>
              <a:rPr lang="ru-RU" sz="2400" dirty="0" smtClean="0"/>
              <a:t>, </a:t>
            </a:r>
            <a:r>
              <a:rPr lang="ru-RU" sz="2400" dirty="0" err="1" smtClean="0"/>
              <a:t>Access</a:t>
            </a:r>
            <a:r>
              <a:rPr lang="ru-RU" sz="2400" dirty="0"/>
              <a:t>, </a:t>
            </a:r>
            <a:r>
              <a:rPr lang="ru-RU" sz="2400" dirty="0" err="1"/>
              <a:t>Visio</a:t>
            </a:r>
            <a:r>
              <a:rPr lang="ru-RU" sz="2400" dirty="0"/>
              <a:t>, </a:t>
            </a:r>
            <a:r>
              <a:rPr lang="ru-RU" sz="2400" dirty="0" err="1"/>
              <a:t>Project</a:t>
            </a:r>
            <a:r>
              <a:rPr lang="ru-RU" sz="2400" dirty="0"/>
              <a:t>), </a:t>
            </a:r>
            <a:endParaRPr lang="ru-RU" sz="2400" dirty="0" smtClean="0"/>
          </a:p>
          <a:p>
            <a:pPr lvl="1"/>
            <a:r>
              <a:rPr lang="ru-RU" sz="2400" dirty="0" smtClean="0"/>
              <a:t>СУБД SQL </a:t>
            </a:r>
            <a:r>
              <a:rPr lang="ru-RU" sz="2400" dirty="0" err="1" smtClean="0"/>
              <a:t>Server</a:t>
            </a:r>
            <a:r>
              <a:rPr lang="ru-RU" sz="2400" dirty="0" smtClean="0"/>
              <a:t> 2012,</a:t>
            </a:r>
            <a:endParaRPr lang="ru-RU" sz="2400" dirty="0"/>
          </a:p>
          <a:p>
            <a:pPr lvl="1"/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Studio</a:t>
            </a:r>
            <a:r>
              <a:rPr lang="ru-RU" sz="2400" dirty="0" smtClean="0"/>
              <a:t> 2013,</a:t>
            </a:r>
          </a:p>
          <a:p>
            <a:pPr lvl="1"/>
            <a:r>
              <a:rPr lang="en-US" sz="2400" dirty="0"/>
              <a:t>Microsoft Windows Phone SDK </a:t>
            </a:r>
            <a:r>
              <a:rPr lang="en-US" sz="2400" dirty="0" smtClean="0"/>
              <a:t>8.0</a:t>
            </a:r>
            <a:r>
              <a:rPr lang="ru-RU" sz="2400" dirty="0" smtClean="0"/>
              <a:t>,</a:t>
            </a:r>
          </a:p>
          <a:p>
            <a:pPr lvl="1"/>
            <a:r>
              <a:rPr lang="ru-RU" sz="2400" dirty="0" err="1" smtClean="0"/>
              <a:t>Microsoft</a:t>
            </a:r>
            <a:r>
              <a:rPr lang="ru-RU" sz="2400" dirty="0" smtClean="0"/>
              <a:t> </a:t>
            </a:r>
            <a:r>
              <a:rPr lang="ru-RU" sz="2400" dirty="0" err="1" smtClean="0"/>
              <a:t>Sharepoint</a:t>
            </a:r>
            <a:r>
              <a:rPr lang="ru-RU" sz="2400" dirty="0" smtClean="0"/>
              <a:t> </a:t>
            </a:r>
            <a:r>
              <a:rPr lang="ru-RU" sz="2400" dirty="0" err="1" smtClean="0"/>
              <a:t>Server</a:t>
            </a:r>
            <a:r>
              <a:rPr lang="ru-RU" sz="2400" dirty="0" smtClean="0"/>
              <a:t> 2013.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483893" cy="186059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95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 в компьютерные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ул.Софьи</a:t>
            </a:r>
            <a:r>
              <a:rPr lang="ru-RU" dirty="0" smtClean="0"/>
              <a:t>-Ковалевской - Мира </a:t>
            </a:r>
            <a:r>
              <a:rPr lang="ru-RU" sz="2800" dirty="0" smtClean="0"/>
              <a:t>(310,И-333,И-329,И-335, МТ-314,МТ-408,МТ-413,ФТ-201,ФТ-401б,Х-405,М-422,СП-501,СП-502)</a:t>
            </a:r>
            <a:endParaRPr lang="ru-RU" sz="2800" dirty="0"/>
          </a:p>
          <a:p>
            <a:r>
              <a:rPr lang="ru-RU" dirty="0" smtClean="0"/>
              <a:t>ул.Тургенева 4 (</a:t>
            </a:r>
            <a:r>
              <a:rPr lang="ru-RU" sz="2800" dirty="0" smtClean="0"/>
              <a:t>101,369,511,514,526,528)</a:t>
            </a:r>
            <a:endParaRPr lang="ru-RU" dirty="0" smtClean="0"/>
          </a:p>
          <a:p>
            <a:r>
              <a:rPr lang="ru-RU" dirty="0" err="1" smtClean="0"/>
              <a:t>ул.Куйбышева</a:t>
            </a:r>
            <a:r>
              <a:rPr lang="ru-RU" dirty="0" smtClean="0"/>
              <a:t> 48 </a:t>
            </a:r>
            <a:r>
              <a:rPr lang="ru-RU" sz="2800" dirty="0"/>
              <a:t>(</a:t>
            </a:r>
            <a:r>
              <a:rPr lang="ru-RU" sz="2800" dirty="0" smtClean="0"/>
              <a:t>261,263,265,266</a:t>
            </a:r>
            <a:r>
              <a:rPr lang="ru-RU" sz="2800" dirty="0"/>
              <a:t>)</a:t>
            </a:r>
          </a:p>
          <a:p>
            <a:r>
              <a:rPr lang="ru-RU" dirty="0" err="1" smtClean="0"/>
              <a:t>ул.Чапаева</a:t>
            </a:r>
            <a:r>
              <a:rPr lang="ru-RU" dirty="0" smtClean="0"/>
              <a:t> 16 </a:t>
            </a:r>
            <a:r>
              <a:rPr lang="ru-RU" sz="2800" dirty="0"/>
              <a:t>(</a:t>
            </a:r>
            <a:r>
              <a:rPr lang="ru-RU" sz="2800" dirty="0" smtClean="0"/>
              <a:t>312,313,314)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5" name="Рисунок 4" descr="УрГ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33" y="4688099"/>
            <a:ext cx="3282375" cy="191471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66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надежности функционирования базовых сервисов КИС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Реализована </a:t>
            </a:r>
            <a:r>
              <a:rPr lang="ru-RU" dirty="0"/>
              <a:t>отказоустойчивая инфраструктура с дублированием основных сервисов на двух площадках (СК5 и Т4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расширен канал доступа к Интернет,</a:t>
            </a:r>
          </a:p>
          <a:p>
            <a:r>
              <a:rPr lang="ru-RU" dirty="0" smtClean="0"/>
              <a:t>разработано нормативное обеспечение.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2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Отказоустойчивая топология</a:t>
            </a:r>
            <a:r>
              <a:rPr lang="en-US" dirty="0" smtClean="0"/>
              <a:t> </a:t>
            </a:r>
            <a:r>
              <a:rPr lang="ru-RU" dirty="0" smtClean="0"/>
              <a:t>сети </a:t>
            </a:r>
            <a:br>
              <a:rPr lang="ru-RU" dirty="0" smtClean="0"/>
            </a:br>
            <a:r>
              <a:rPr lang="ru-RU" dirty="0" smtClean="0"/>
              <a:t>и сервисов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7032"/>
            <a:ext cx="3826410" cy="50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591096"/>
              </p:ext>
            </p:extLst>
          </p:nvPr>
        </p:nvGraphicFramePr>
        <p:xfrm>
          <a:off x="5092995" y="1361236"/>
          <a:ext cx="3561907" cy="52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Visio" r:id="rId5" imgW="6789420" imgH="10027920" progId="">
                  <p:embed/>
                </p:oleObj>
              </mc:Choice>
              <mc:Fallback>
                <p:oleObj name="Visio" r:id="rId5" imgW="6789420" imgH="1002792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995" y="1361236"/>
                        <a:ext cx="3561907" cy="526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15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результаты</a:t>
            </a:r>
            <a:r>
              <a:rPr lang="en-US" sz="3200" dirty="0" smtClean="0"/>
              <a:t> </a:t>
            </a:r>
            <a:r>
              <a:rPr lang="ru-RU" sz="3200" dirty="0" smtClean="0"/>
              <a:t>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Объединение корпоративных сетей двух университетов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Создание единого каталога пользователей – основы для интеграции информационных систем </a:t>
            </a:r>
            <a:r>
              <a:rPr lang="ru-RU" sz="2800" dirty="0" smtClean="0"/>
              <a:t>УрФУ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Создание единой корпоративной системы электронной почты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Развертывание ряда базовых сервисов на основе единого каталога пользователей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35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 в интернет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17809" cy="1443708"/>
          </a:xfrm>
        </p:spPr>
        <p:txBody>
          <a:bodyPr/>
          <a:lstStyle/>
          <a:p>
            <a:r>
              <a:rPr lang="ru-RU" sz="2800" dirty="0" smtClean="0"/>
              <a:t>19 октября запущен 1Г канал доступа в </a:t>
            </a:r>
            <a:r>
              <a:rPr lang="en-US" sz="2800" dirty="0" err="1" smtClean="0"/>
              <a:t>RUNNet</a:t>
            </a:r>
            <a:r>
              <a:rPr lang="ru-RU" sz="2800" dirty="0" smtClean="0"/>
              <a:t>, емкость внешних каналов увеличена на 45%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00100" lvl="2" indent="0">
              <a:buNone/>
            </a:pPr>
            <a:endParaRPr lang="ru-RU" dirty="0" smtClean="0"/>
          </a:p>
          <a:p>
            <a:pPr marL="800100" lvl="2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5" y="3043908"/>
            <a:ext cx="8098535" cy="294125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265" y="5985167"/>
            <a:ext cx="809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ru-RU" dirty="0" smtClean="0"/>
              <a:t>Рост потребления трафика в момент подключения нового канала связи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8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Для пользователей:</a:t>
            </a:r>
          </a:p>
          <a:p>
            <a:pPr lvl="1"/>
            <a:r>
              <a:rPr lang="ru-RU" sz="2000" dirty="0" smtClean="0"/>
              <a:t>приказ ректора № 719</a:t>
            </a:r>
            <a:r>
              <a:rPr lang="en-US" sz="2000" dirty="0" smtClean="0"/>
              <a:t>/03 </a:t>
            </a:r>
            <a:r>
              <a:rPr lang="ru-RU" sz="2000" dirty="0" smtClean="0"/>
              <a:t>от 18.09.2013 «Об обеспечении сотрудников единой корпоративной почтой и единой системой аутентификации пользователей университета»,</a:t>
            </a:r>
          </a:p>
          <a:p>
            <a:pPr lvl="1"/>
            <a:r>
              <a:rPr lang="ru-RU" sz="2000" dirty="0" smtClean="0"/>
              <a:t>положение </a:t>
            </a:r>
            <a:r>
              <a:rPr lang="ru-RU" sz="2000" dirty="0"/>
              <a:t>о едином </a:t>
            </a:r>
            <a:r>
              <a:rPr lang="ru-RU" sz="2000" dirty="0" smtClean="0"/>
              <a:t>каталоге пользователей,</a:t>
            </a:r>
            <a:endParaRPr lang="ru-RU" sz="2000" dirty="0"/>
          </a:p>
          <a:p>
            <a:pPr lvl="1"/>
            <a:r>
              <a:rPr lang="ru-RU" sz="2000" dirty="0" smtClean="0"/>
              <a:t>положение </a:t>
            </a:r>
            <a:r>
              <a:rPr lang="ru-RU" sz="2000" dirty="0"/>
              <a:t>о почтовой </a:t>
            </a:r>
            <a:r>
              <a:rPr lang="ru-RU" sz="2000" dirty="0" smtClean="0"/>
              <a:t>системе.</a:t>
            </a:r>
            <a:endParaRPr lang="ru-RU" sz="2000" dirty="0"/>
          </a:p>
          <a:p>
            <a:r>
              <a:rPr lang="ru-RU" sz="2400" dirty="0" smtClean="0"/>
              <a:t>Для администраторов подразделений:</a:t>
            </a:r>
          </a:p>
          <a:p>
            <a:pPr lvl="1"/>
            <a:r>
              <a:rPr lang="ru-RU" sz="2000" dirty="0" smtClean="0"/>
              <a:t>регламент администрирования домена,</a:t>
            </a:r>
          </a:p>
          <a:p>
            <a:pPr lvl="1"/>
            <a:r>
              <a:rPr lang="ru-RU" sz="2000" dirty="0" smtClean="0"/>
              <a:t>регламент администрирования почтовой системы,</a:t>
            </a:r>
          </a:p>
          <a:p>
            <a:pPr lvl="1"/>
            <a:r>
              <a:rPr lang="ru-RU" sz="2000" dirty="0" smtClean="0"/>
              <a:t>частные регламенты и инструкции,</a:t>
            </a:r>
          </a:p>
          <a:p>
            <a:pPr lvl="1"/>
            <a:r>
              <a:rPr lang="ru-RU" sz="2000" dirty="0" err="1" smtClean="0"/>
              <a:t>технорабочая</a:t>
            </a:r>
            <a:r>
              <a:rPr lang="ru-RU" sz="2000" dirty="0" smtClean="0"/>
              <a:t> документация.</a:t>
            </a:r>
          </a:p>
          <a:p>
            <a:r>
              <a:rPr lang="ru-RU" sz="2400" dirty="0" smtClean="0"/>
              <a:t>Источник</a:t>
            </a:r>
            <a:r>
              <a:rPr lang="en-US" sz="2400" dirty="0" smtClean="0"/>
              <a:t> </a:t>
            </a:r>
            <a:r>
              <a:rPr lang="ru-RU" sz="2400" dirty="0" smtClean="0"/>
              <a:t>информации </a:t>
            </a:r>
            <a:r>
              <a:rPr lang="en-US" sz="2400" b="1" dirty="0" smtClean="0"/>
              <a:t>it.urfu.ru</a:t>
            </a:r>
            <a:r>
              <a:rPr lang="ru-RU" sz="2400" b="1" dirty="0" smtClean="0"/>
              <a:t>.</a:t>
            </a:r>
            <a:endParaRPr lang="en-US" sz="2400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70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00692" cy="5257800"/>
          </a:xfrm>
        </p:spPr>
        <p:txBody>
          <a:bodyPr/>
          <a:lstStyle/>
          <a:p>
            <a:r>
              <a:rPr lang="ru-RU" sz="1800" dirty="0" smtClean="0"/>
              <a:t>Повышение надежности инженерных подсистем:</a:t>
            </a:r>
          </a:p>
          <a:p>
            <a:pPr lvl="1"/>
            <a:r>
              <a:rPr lang="ru-RU" sz="1600" dirty="0" smtClean="0"/>
              <a:t>завершение проекта создания </a:t>
            </a:r>
            <a:r>
              <a:rPr lang="ru-RU" sz="1600" dirty="0" err="1" smtClean="0"/>
              <a:t>ЦОДа</a:t>
            </a:r>
            <a:r>
              <a:rPr lang="ru-RU" sz="1600" dirty="0" smtClean="0"/>
              <a:t>,</a:t>
            </a:r>
          </a:p>
          <a:p>
            <a:pPr lvl="1"/>
            <a:r>
              <a:rPr lang="ru-RU" sz="1600" dirty="0" smtClean="0"/>
              <a:t>переноса в него части вычислительных мощностей и систем хранения данных. </a:t>
            </a:r>
          </a:p>
          <a:p>
            <a:r>
              <a:rPr lang="ru-RU" sz="1800" dirty="0"/>
              <a:t>Расширение зоны покрытия</a:t>
            </a:r>
            <a:r>
              <a:rPr lang="en-US" sz="1800" dirty="0"/>
              <a:t>Wi-Fi c  </a:t>
            </a:r>
            <a:r>
              <a:rPr lang="ru-RU" sz="1800" dirty="0"/>
              <a:t>доступом  в интернет с 7 до 17 </a:t>
            </a:r>
            <a:r>
              <a:rPr lang="ru-RU" sz="1800" dirty="0" smtClean="0"/>
              <a:t>% (в 2014 г.)</a:t>
            </a:r>
            <a:endParaRPr lang="ru-RU" sz="1800" dirty="0"/>
          </a:p>
          <a:p>
            <a:r>
              <a:rPr lang="ru-RU" sz="1800" dirty="0" smtClean="0"/>
              <a:t>Сервисы для сотрудников :</a:t>
            </a:r>
          </a:p>
          <a:p>
            <a:pPr lvl="1"/>
            <a:r>
              <a:rPr lang="ru-RU" sz="1600" dirty="0" smtClean="0"/>
              <a:t>файловые </a:t>
            </a:r>
            <a:r>
              <a:rPr lang="ru-RU" sz="1600" dirty="0"/>
              <a:t>сервисы (домашние папки и общие папки подразделений</a:t>
            </a:r>
            <a:r>
              <a:rPr lang="ru-RU" sz="1600" dirty="0" smtClean="0"/>
              <a:t>),</a:t>
            </a:r>
          </a:p>
          <a:p>
            <a:pPr lvl="1"/>
            <a:r>
              <a:rPr lang="ru-RU" sz="1600" dirty="0" smtClean="0"/>
              <a:t>размещение образовательных ресурсов,</a:t>
            </a:r>
          </a:p>
          <a:p>
            <a:pPr lvl="1"/>
            <a:r>
              <a:rPr lang="ru-RU" sz="1600" dirty="0" smtClean="0"/>
              <a:t>хранение данных научных исследований,</a:t>
            </a:r>
          </a:p>
          <a:p>
            <a:pPr lvl="1"/>
            <a:r>
              <a:rPr lang="ru-RU" sz="1600" dirty="0" smtClean="0"/>
              <a:t>вычислительные мощности для исследований,</a:t>
            </a:r>
            <a:endParaRPr lang="ru-RU" sz="1600" dirty="0"/>
          </a:p>
          <a:p>
            <a:pPr lvl="1"/>
            <a:r>
              <a:rPr lang="ru-RU" sz="1600" dirty="0" smtClean="0"/>
              <a:t>личный кабинет (включая финансовые информационные сервисы).</a:t>
            </a:r>
          </a:p>
          <a:p>
            <a:r>
              <a:rPr lang="ru-RU" sz="1800" dirty="0"/>
              <a:t>Сервисы </a:t>
            </a:r>
            <a:r>
              <a:rPr lang="ru-RU" sz="1800" dirty="0" smtClean="0"/>
              <a:t>для студентов:</a:t>
            </a:r>
          </a:p>
          <a:p>
            <a:pPr lvl="1"/>
            <a:r>
              <a:rPr lang="ru-RU" sz="1600" dirty="0" smtClean="0"/>
              <a:t>почтовый </a:t>
            </a:r>
            <a:r>
              <a:rPr lang="ru-RU" sz="1600" dirty="0"/>
              <a:t>сервис для </a:t>
            </a:r>
            <a:r>
              <a:rPr lang="ru-RU" sz="1600" dirty="0" smtClean="0"/>
              <a:t>студентов,</a:t>
            </a:r>
            <a:endParaRPr lang="ru-RU" sz="1600" dirty="0"/>
          </a:p>
          <a:p>
            <a:pPr lvl="1"/>
            <a:r>
              <a:rPr lang="ru-RU" sz="1600" dirty="0" smtClean="0"/>
              <a:t>расписание занятий, Информация об успеваемости,</a:t>
            </a:r>
          </a:p>
          <a:p>
            <a:pPr lvl="1"/>
            <a:r>
              <a:rPr lang="ru-RU" sz="1600" dirty="0" smtClean="0"/>
              <a:t>заказ академических справок, оплата за общежитие,</a:t>
            </a:r>
          </a:p>
          <a:p>
            <a:pPr lvl="1"/>
            <a:r>
              <a:rPr lang="ru-RU" sz="1600" dirty="0" smtClean="0"/>
              <a:t>персональный сайт,</a:t>
            </a:r>
          </a:p>
          <a:p>
            <a:pPr lvl="1"/>
            <a:r>
              <a:rPr lang="ru-RU" sz="1600" dirty="0" smtClean="0"/>
              <a:t>персональный виртуальный компьютер.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1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для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Одобрить результаты деятельности ДИТ по реализации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руководителям подразделений назначить </a:t>
            </a:r>
            <a:r>
              <a:rPr lang="ru-RU" i="1" dirty="0" smtClean="0"/>
              <a:t>Администраторов подразделения или Уполномоченных лиц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всем сотрудникам перейти на использование корпоративной почтовой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40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r="11452"/>
          <a:stretch/>
        </p:blipFill>
        <p:spPr>
          <a:xfrm>
            <a:off x="4065378" y="0"/>
            <a:ext cx="50786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25158"/>
            <a:ext cx="5202621" cy="2377661"/>
          </a:xfrm>
        </p:spPr>
        <p:txBody>
          <a:bodyPr/>
          <a:lstStyle/>
          <a:p>
            <a:r>
              <a:rPr lang="ru-RU" sz="3600" dirty="0" smtClean="0"/>
              <a:t>Спасибо за </a:t>
            </a:r>
            <a:r>
              <a:rPr lang="ru-RU" sz="3600" dirty="0" smtClean="0"/>
              <a:t>внимание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i.a.bogdanovich@urfu.ru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177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Возможности для пользователя КСПД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3213" lvl="1">
              <a:spcBef>
                <a:spcPts val="1800"/>
              </a:spcBef>
              <a:buFont typeface="Arial" charset="0"/>
              <a:buChar char="•"/>
            </a:pPr>
            <a:r>
              <a:rPr lang="ru-RU" dirty="0"/>
              <a:t>Сервис корпоративной электронной почты для сотрудников </a:t>
            </a:r>
            <a:r>
              <a:rPr lang="ru-RU" dirty="0" smtClean="0"/>
              <a:t>университета с единой адресной книгой</a:t>
            </a:r>
            <a:endParaRPr lang="ru-RU" dirty="0"/>
          </a:p>
          <a:p>
            <a:pPr marL="303213" lvl="1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подключения к сети мобильного доступа (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) УрФУ </a:t>
            </a:r>
            <a:r>
              <a:rPr lang="ru-RU" dirty="0" smtClean="0"/>
              <a:t> к КСПД и Интернет</a:t>
            </a:r>
          </a:p>
          <a:p>
            <a:pPr marL="303213" lvl="1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/>
              <a:t>Доступ </a:t>
            </a:r>
            <a:r>
              <a:rPr lang="ru-RU" dirty="0"/>
              <a:t>к сервису получения бесплатного лицензионного ПО </a:t>
            </a:r>
            <a:r>
              <a:rPr lang="en-US" dirty="0"/>
              <a:t>Microsoft</a:t>
            </a:r>
            <a:r>
              <a:rPr lang="ru-RU" dirty="0"/>
              <a:t> по программе </a:t>
            </a:r>
            <a:r>
              <a:rPr lang="en-US" dirty="0" err="1" smtClean="0"/>
              <a:t>DreamSpark</a:t>
            </a:r>
            <a:endParaRPr lang="ru-RU" dirty="0"/>
          </a:p>
          <a:p>
            <a:pPr marL="303213" lvl="1">
              <a:spcBef>
                <a:spcPts val="1800"/>
              </a:spcBef>
              <a:buFont typeface="Arial" charset="0"/>
              <a:buChar char="•"/>
            </a:pPr>
            <a:r>
              <a:rPr lang="ru-RU" dirty="0" smtClean="0"/>
              <a:t>Доступ </a:t>
            </a:r>
            <a:r>
              <a:rPr lang="ru-RU" dirty="0"/>
              <a:t>к компьютерам централизованных компьютерных классов </a:t>
            </a:r>
            <a:r>
              <a:rPr lang="ru-RU" dirty="0" smtClean="0"/>
              <a:t>УрФУ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6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реализации единого каталога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Реализована интеграция с </a:t>
            </a:r>
            <a:r>
              <a:rPr lang="en-US" dirty="0" smtClean="0"/>
              <a:t>HR </a:t>
            </a:r>
            <a:r>
              <a:rPr lang="ru-RU" dirty="0" smtClean="0"/>
              <a:t>системами университета</a:t>
            </a:r>
          </a:p>
          <a:p>
            <a:r>
              <a:rPr lang="ru-RU" dirty="0"/>
              <a:t>О</a:t>
            </a:r>
            <a:r>
              <a:rPr lang="ru-RU" dirty="0" smtClean="0"/>
              <a:t>беспечивается </a:t>
            </a:r>
            <a:r>
              <a:rPr lang="ru-RU" dirty="0"/>
              <a:t>миграция (наследование) учетных записей из </a:t>
            </a:r>
            <a:r>
              <a:rPr lang="en-US" dirty="0"/>
              <a:t>USU </a:t>
            </a:r>
            <a:r>
              <a:rPr lang="ru-RU" dirty="0"/>
              <a:t>и </a:t>
            </a:r>
            <a:r>
              <a:rPr lang="en-US" dirty="0" smtClean="0"/>
              <a:t>USTU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азработаны </a:t>
            </a:r>
            <a:r>
              <a:rPr lang="en-US" dirty="0" smtClean="0"/>
              <a:t>WEB</a:t>
            </a:r>
            <a:r>
              <a:rPr lang="ru-RU" dirty="0" smtClean="0"/>
              <a:t>-инструменты администрирования и самообслуживания пользователей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568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Интеграция Единого каталога с </a:t>
            </a:r>
            <a:r>
              <a:rPr lang="en-US" dirty="0" smtClean="0"/>
              <a:t>HR </a:t>
            </a:r>
            <a:r>
              <a:rPr lang="ru-RU" dirty="0" smtClean="0"/>
              <a:t>системами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b="10824"/>
          <a:stretch>
            <a:fillRect/>
          </a:stretch>
        </p:blipFill>
        <p:spPr bwMode="auto">
          <a:xfrm>
            <a:off x="1410966" y="1127048"/>
            <a:ext cx="6625318" cy="57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333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 самообслуживания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4" y="1417638"/>
            <a:ext cx="8089418" cy="51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939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Инструмент самообслуживания пользователей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Позволяет самостоятельно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lvl="1"/>
            <a:r>
              <a:rPr lang="ru-RU" sz="2000" dirty="0" smtClean="0"/>
              <a:t>получить учетную запись, разблокировать, </a:t>
            </a:r>
          </a:p>
          <a:p>
            <a:pPr lvl="1"/>
            <a:r>
              <a:rPr lang="ru-RU" sz="2000" dirty="0" smtClean="0"/>
              <a:t>восстановить пароль, </a:t>
            </a:r>
          </a:p>
          <a:p>
            <a:pPr lvl="1"/>
            <a:r>
              <a:rPr lang="ru-RU" sz="2000" dirty="0" smtClean="0"/>
              <a:t>изменить контактные данные,</a:t>
            </a:r>
          </a:p>
          <a:p>
            <a:pPr lvl="1"/>
            <a:r>
              <a:rPr lang="ru-RU" sz="2000" dirty="0" smtClean="0"/>
              <a:t>активировать сервисы.</a:t>
            </a:r>
          </a:p>
          <a:p>
            <a:r>
              <a:rPr lang="ru-RU" sz="2400" dirty="0" smtClean="0"/>
              <a:t>Могут воспользоваться</a:t>
            </a:r>
            <a:r>
              <a:rPr lang="en-US" sz="2400" dirty="0" smtClean="0"/>
              <a:t> </a:t>
            </a:r>
            <a:r>
              <a:rPr lang="ru-RU" sz="2400" dirty="0" smtClean="0"/>
              <a:t>без обращения к Администратору или диспетчерскую службу:</a:t>
            </a:r>
          </a:p>
          <a:p>
            <a:pPr lvl="1"/>
            <a:r>
              <a:rPr lang="ru-RU" sz="2000" dirty="0" smtClean="0"/>
              <a:t>71 </a:t>
            </a:r>
            <a:r>
              <a:rPr lang="en-US" sz="2000" dirty="0" smtClean="0"/>
              <a:t>% </a:t>
            </a:r>
            <a:r>
              <a:rPr lang="ru-RU" sz="2000" dirty="0" smtClean="0"/>
              <a:t>пользователей 	(38027)</a:t>
            </a:r>
          </a:p>
          <a:p>
            <a:pPr lvl="1"/>
            <a:r>
              <a:rPr lang="ru-RU" sz="2000" dirty="0" smtClean="0"/>
              <a:t>86 % студентов	 	(37542)</a:t>
            </a:r>
          </a:p>
          <a:p>
            <a:pPr lvl="1"/>
            <a:r>
              <a:rPr lang="ru-RU" sz="2000" dirty="0" smtClean="0"/>
              <a:t>25 % сотрудников 		(2353)</a:t>
            </a:r>
          </a:p>
          <a:p>
            <a:pPr lvl="1"/>
            <a:r>
              <a:rPr lang="ru-RU" sz="2000" dirty="0" smtClean="0"/>
              <a:t>53 % аспирантов 		(86)</a:t>
            </a:r>
          </a:p>
          <a:p>
            <a:pPr lvl="1"/>
            <a:r>
              <a:rPr lang="ru-RU" sz="2000" dirty="0" smtClean="0"/>
              <a:t>10 % докторантов 		(3) </a:t>
            </a:r>
          </a:p>
          <a:p>
            <a:pPr lvl="1"/>
            <a:r>
              <a:rPr lang="ru-RU" sz="2000" dirty="0" smtClean="0"/>
              <a:t>24 % гостей 		(343)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921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и факты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Число </a:t>
            </a:r>
            <a:r>
              <a:rPr lang="ru-RU" sz="2800" dirty="0" smtClean="0"/>
              <a:t>пользователей единого каталога:</a:t>
            </a:r>
          </a:p>
          <a:p>
            <a:pPr lvl="1"/>
            <a:r>
              <a:rPr lang="ru-RU" sz="2400" dirty="0" smtClean="0"/>
              <a:t>всего учетных записей:		53739</a:t>
            </a:r>
          </a:p>
          <a:p>
            <a:pPr lvl="1"/>
            <a:r>
              <a:rPr lang="ru-RU" sz="2400" dirty="0" smtClean="0"/>
              <a:t>сотрудников:				9247</a:t>
            </a:r>
          </a:p>
          <a:p>
            <a:pPr lvl="1"/>
            <a:r>
              <a:rPr lang="ru-RU" sz="2400" dirty="0" smtClean="0"/>
              <a:t>студентов:				43533</a:t>
            </a:r>
          </a:p>
          <a:p>
            <a:r>
              <a:rPr lang="ru-RU" sz="2800" dirty="0" smtClean="0"/>
              <a:t>Количество унаследованных учетных записей:</a:t>
            </a:r>
          </a:p>
          <a:p>
            <a:pPr lvl="1"/>
            <a:r>
              <a:rPr lang="ru-RU" sz="2400" dirty="0" smtClean="0"/>
              <a:t>мигрировано 10763 учетных записей старых доменов USU и USTU,</a:t>
            </a:r>
            <a:endParaRPr lang="ru-RU" sz="2400" dirty="0"/>
          </a:p>
          <a:p>
            <a:pPr lvl="1"/>
            <a:r>
              <a:rPr lang="ru-RU" sz="2400" dirty="0" smtClean="0"/>
              <a:t>9737 </a:t>
            </a:r>
            <a:r>
              <a:rPr lang="ru-RU" sz="2400" dirty="0"/>
              <a:t>пользователей уже сейчас , могут воспользоваться базовыми сервисами корпоративной </a:t>
            </a:r>
            <a:r>
              <a:rPr lang="ru-RU" sz="2400" dirty="0" smtClean="0"/>
              <a:t>сети.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08933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8507" cy="1143000"/>
          </a:xfrm>
        </p:spPr>
        <p:txBody>
          <a:bodyPr/>
          <a:lstStyle/>
          <a:p>
            <a:r>
              <a:rPr lang="ru-RU" dirty="0" smtClean="0"/>
              <a:t>Организация получения новых учетных записей из Единого каталога 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0295"/>
            <a:ext cx="82296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/>
              <a:t>Сотрудники могут получить учетную запись одним из способов: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Воспользоваться инструментом самообслуживания пользователей  id.urfu.ru (8% сотрудников, для которых есть контактные данные),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обратиться к Администратору своего Подразделения,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обратиться к операторам централизованных компьютерных классов ДИТ,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обратиться в службу технической поддержки ДИТ,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solidFill>
                  <a:schemeClr val="tx2"/>
                </a:solidFill>
              </a:rPr>
              <a:t>сообщить в службу технической поддержки контактные данные далее воспользоваться способом №1.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Студенты могут получить учетные записи одним из способов: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самостоятельно </a:t>
            </a:r>
            <a:r>
              <a:rPr lang="ru-RU" sz="2000" dirty="0">
                <a:solidFill>
                  <a:schemeClr val="tx2"/>
                </a:solidFill>
              </a:rPr>
              <a:t>воспользоваться инструментом самообслуживания пользователей  id.urfu.ru (</a:t>
            </a:r>
            <a:r>
              <a:rPr lang="ru-RU" sz="2000" dirty="0" smtClean="0">
                <a:solidFill>
                  <a:schemeClr val="tx2"/>
                </a:solidFill>
              </a:rPr>
              <a:t>86% , </a:t>
            </a:r>
            <a:r>
              <a:rPr lang="ru-RU" sz="2000" dirty="0">
                <a:solidFill>
                  <a:schemeClr val="tx2"/>
                </a:solidFill>
              </a:rPr>
              <a:t>для которых есть контактные данные</a:t>
            </a:r>
            <a:r>
              <a:rPr lang="ru-RU" sz="2000" dirty="0" smtClean="0">
                <a:solidFill>
                  <a:schemeClr val="tx2"/>
                </a:solidFill>
              </a:rPr>
              <a:t>),</a:t>
            </a:r>
            <a:endParaRPr lang="ru-RU" sz="20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обратиться к операторам централизованных компьютерных классов ДИТ,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обратиться </a:t>
            </a:r>
            <a:r>
              <a:rPr lang="ru-RU" sz="2000" dirty="0">
                <a:solidFill>
                  <a:schemeClr val="tx2"/>
                </a:solidFill>
              </a:rPr>
              <a:t>к Администратору своего </a:t>
            </a:r>
            <a:r>
              <a:rPr lang="ru-RU" sz="2000" dirty="0" smtClean="0">
                <a:solidFill>
                  <a:schemeClr val="tx2"/>
                </a:solidFill>
              </a:rPr>
              <a:t>Института.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2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" val="fd749b4515b75daab8cddf4c6aa62231c4489491"/>
  <p:tag name="ARTICULATE_PROJECT_OPEN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70&quot;&gt;&lt;property id=&quot;20148&quot; value=&quot;5&quot;/&gt;&lt;property id=&quot;20300&quot; value=&quot;Slide 20&quot;/&gt;&lt;property id=&quot;20307&quot; value=&quot;299&quot;/&gt;&lt;/object&gt;&lt;object type=&quot;3&quot; unique_id=&quot;10816&quot;&gt;&lt;property id=&quot;20148&quot; value=&quot;5&quot;/&gt;&lt;property id=&quot;20300&quot; value=&quot;Slide 1 - &amp;quot;Единая корпоративная почта УрФУ – итоги внедрения MS Exchange &amp;#x0D;&amp;#x0A;и единого каталога пользователей на базе MS Active D&quot;/&gt;&lt;property id=&quot;20307&quot; value=&quot;346&quot;/&gt;&lt;/object&gt;&lt;object type=&quot;3&quot; unique_id=&quot;10817&quot;&gt;&lt;property id=&quot;20148&quot; value=&quot;5&quot;/&gt;&lt;property id=&quot;20300&quot; value=&quot;Slide 2 - &amp;quot;Назначение ИТ-инфраструктуры университета &amp;quot;&quot;/&gt;&lt;property id=&quot;20307&quot; value=&quot;345&quot;/&gt;&lt;/object&gt;&lt;object type=&quot;3&quot; unique_id=&quot;10818&quot;&gt;&lt;property id=&quot;20148&quot; value=&quot;5&quot;/&gt;&lt;property id=&quot;20300&quot; value=&quot;Slide 3 - &amp;quot;Состав  ИТ-инфраструктуры &amp;quot;&quot;/&gt;&lt;property id=&quot;20307&quot; value=&quot;344&quot;/&gt;&lt;/object&gt;&lt;object type=&quot;3&quot; unique_id=&quot;10819&quot;&gt;&lt;property id=&quot;20148&quot; value=&quot;5&quot;/&gt;&lt;property id=&quot;20300&quot; value=&quot;Slide 4 - &amp;quot;Базовые сервисы корпоративной сети&amp;quot;&quot;/&gt;&lt;property id=&quot;20307&quot; value=&quot;325&quot;/&gt;&lt;/object&gt;&lt;object type=&quot;3&quot; unique_id=&quot;10820&quot;&gt;&lt;property id=&quot;20148&quot; value=&quot;5&quot;/&gt;&lt;property id=&quot;20300&quot; value=&quot;Slide 5 - &amp;quot;Цели проекта «Внедрение почтовой системы &amp;#x0D;&amp;#x0A;на базе  MS Exchange и каталога на базе MS Active Directory»&amp;quot;&quot;/&gt;&lt;property id=&quot;20307&quot; value=&quot;326&quot;/&gt;&lt;/object&gt;&lt;object type=&quot;3&quot; unique_id=&quot;10821&quot;&gt;&lt;property id=&quot;20148&quot; value=&quot;5&quot;/&gt;&lt;property id=&quot;20300&quot; value=&quot;Slide 6 - &amp;quot;Возможности для пользователя&amp;quot;&quot;/&gt;&lt;property id=&quot;20307&quot; value=&quot;327&quot;/&gt;&lt;/object&gt;&lt;object type=&quot;3&quot; unique_id=&quot;10822&quot;&gt;&lt;property id=&quot;20148&quot; value=&quot;5&quot;/&gt;&lt;property id=&quot;20300&quot; value=&quot;Slide 7 - &amp;quot;Возможности для подразделений&amp;quot;&quot;/&gt;&lt;property id=&quot;20307&quot; value=&quot;328&quot;/&gt;&lt;/object&gt;&lt;object type=&quot;3&quot; unique_id=&quot;10823&quot;&gt;&lt;property id=&quot;20148&quot; value=&quot;5&quot;/&gt;&lt;property id=&quot;20300&quot; value=&quot;Slide 8 - &amp;quot;Возможности для Интеграции сервисов университета&amp;quot;&quot;/&gt;&lt;property id=&quot;20307&quot; value=&quot;329&quot;/&gt;&lt;/object&gt;&lt;object type=&quot;3&quot; unique_id=&quot;10824&quot;&gt;&lt;property id=&quot;20148&quot; value=&quot;5&quot;/&gt;&lt;property id=&quot;20300&quot; value=&quot;Slide 9 - &amp;quot;Особенности проекта&amp;quot;&quot;/&gt;&lt;property id=&quot;20307&quot; value=&quot;331&quot;/&gt;&lt;/object&gt;&lt;object type=&quot;3&quot; unique_id=&quot;10825&quot;&gt;&lt;property id=&quot;20148&quot; value=&quot;5&quot;/&gt;&lt;property id=&quot;20300&quot; value=&quot;Slide 10 - &amp;quot;Интеграция с HR системами&amp;quot;&quot;/&gt;&lt;property id=&quot;20307&quot; value=&quot;338&quot;/&gt;&lt;/object&gt;&lt;object type=&quot;3&quot; unique_id=&quot;10826&quot;&gt;&lt;property id=&quot;20148&quot; value=&quot;5&quot;/&gt;&lt;property id=&quot;20300&quot; value=&quot;Slide 11 - &amp;quot;Отказоустойчивая топология сети и сервисов&amp;quot;&quot;/&gt;&lt;property id=&quot;20307&quot; value=&quot;339&quot;/&gt;&lt;/object&gt;&lt;object type=&quot;3&quot; unique_id=&quot;10827&quot;&gt;&lt;property id=&quot;20148&quot; value=&quot;5&quot;/&gt;&lt;property id=&quot;20300&quot; value=&quot;Slide 12 - &amp;quot;Корпоративная почта&amp;quot;&quot;/&gt;&lt;property id=&quot;20307&quot; value=&quot;332&quot;/&gt;&lt;/object&gt;&lt;object type=&quot;3&quot; unique_id=&quot;10828&quot;&gt;&lt;property id=&quot;20148&quot; value=&quot;5&quot;/&gt;&lt;property id=&quot;20300&quot; value=&quot;Slide 13 - &amp;quot;Цифры и факты&amp;quot;&quot;/&gt;&lt;property id=&quot;20307&quot; value=&quot;333&quot;/&gt;&lt;/object&gt;&lt;object type=&quot;3&quot; unique_id=&quot;10829&quot;&gt;&lt;property id=&quot;20148&quot; value=&quot;5&quot;/&gt;&lt;property id=&quot;20300&quot; value=&quot;Slide 14 - &amp;quot;Инструмент самообслуживания&amp;quot;&quot;/&gt;&lt;property id=&quot;20307&quot; value=&quot;337&quot;/&gt;&lt;/object&gt;&lt;object type=&quot;3&quot; unique_id=&quot;10830&quot;&gt;&lt;property id=&quot;20148&quot; value=&quot;5&quot;/&gt;&lt;property id=&quot;20300&quot; value=&quot;Slide 15 - &amp;quot;Инструмент самообслуживания пользователей&amp;quot;&quot;/&gt;&lt;property id=&quot;20307&quot; value=&quot;341&quot;/&gt;&lt;/object&gt;&lt;object type=&quot;3&quot; unique_id=&quot;10831&quot;&gt;&lt;property id=&quot;20148&quot; value=&quot;5&quot;/&gt;&lt;property id=&quot;20300&quot; value=&quot;Slide 16 - &amp;quot;Инструмент администрирования&amp;quot;&quot;/&gt;&lt;property id=&quot;20307&quot; value=&quot;340&quot;/&gt;&lt;/object&gt;&lt;object type=&quot;3&quot; unique_id=&quot;10832&quot;&gt;&lt;property id=&quot;20148&quot; value=&quot;5&quot;/&gt;&lt;property id=&quot;20300&quot; value=&quot;Slide 17 - &amp;quot;Нормативное обеспечение&amp;quot;&quot;/&gt;&lt;property id=&quot;20307&quot; value=&quot;334&quot;/&gt;&lt;/object&gt;&lt;object type=&quot;3&quot; unique_id=&quot;10833&quot;&gt;&lt;property id=&quot;20148&quot; value=&quot;5&quot;/&gt;&lt;property id=&quot;20300&quot; value=&quot;Slide 18 - &amp;quot;Планы и перспективы&amp;quot;&quot;/&gt;&lt;property id=&quot;20307&quot; value=&quot;330&quot;/&gt;&lt;/object&gt;&lt;object type=&quot;3&quot; unique_id=&quot;10834&quot;&gt;&lt;property id=&quot;20148&quot; value=&quot;5&quot;/&gt;&lt;property id=&quot;20300&quot; value=&quot;Slide 19 - &amp;quot;Нерешенные проблемы&amp;quot;&quot;/&gt;&lt;property id=&quot;20307&quot; value=&quot;335&quot;/&gt;&lt;/object&gt;&lt;object type=&quot;3&quot; unique_id=&quot;10837&quot;&gt;&lt;property id=&quot;20148&quot; value=&quot;5&quot;/&gt;&lt;property id=&quot;20300&quot; value=&quot;Slide 23 - &amp;quot;Предложение для решения&amp;quot;&quot;/&gt;&lt;property id=&quot;20307&quot; value=&quot;343&quot;/&gt;&lt;/object&gt;&lt;object type=&quot;3&quot; unique_id=&quot;11063&quot;&gt;&lt;property id=&quot;20148&quot; value=&quot;5&quot;/&gt;&lt;property id=&quot;20300&quot; value=&quot;Slide 21 - &amp;quot;ЭК – универсальный носитель идентификаторов гражданина&amp;quot;&quot;/&gt;&lt;property id=&quot;20307&quot; value=&quot;347&quot;/&gt;&lt;/object&gt;&lt;object type=&quot;3&quot; unique_id=&quot;11064&quot;&gt;&lt;property id=&quot;20148&quot; value=&quot;5&quot;/&gt;&lt;property id=&quot;20300&quot; value=&quot;Slide 22 - &amp;quot;Электронные приложения УЭК&amp;quot;&quot;/&gt;&lt;property id=&quot;20307&quot; value=&quot;348&quot;/&gt;&lt;/object&gt;&lt;/object&gt;&lt;/object&gt;&lt;/database&gt;"/>
  <p:tag name="SECTOMILLISECCONVERTED" val="1"/>
  <p:tag name="ISPRING_RESOURCE_PATHS_HASH_2" val="4c8a3475924bea1711970ebe141d0f67bfad74d"/>
</p:tagLst>
</file>

<file path=ppt/theme/theme1.xml><?xml version="1.0" encoding="utf-8"?>
<a:theme xmlns:a="http://schemas.openxmlformats.org/drawingml/2006/main" name="template_UrFU_3_FUL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e1334e-0afd-4618-86e8-0a839ecbb9bb">EFD5K53UPFE5-33-1998</_dlc_DocId>
    <_dlc_DocIdUrl xmlns="51e1334e-0afd-4618-86e8-0a839ecbb9bb">
      <Url>http://pm.ctc.usu.ru/oksp/_layouts/DocIdRedir.aspx?ID=EFD5K53UPFE5-33-1998</Url>
      <Description>EFD5K53UPFE5-33-1998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9AB04E76A3F140AC7EEFD431F071CD" ma:contentTypeVersion="0" ma:contentTypeDescription="Создание документа." ma:contentTypeScope="" ma:versionID="fbb4dc979ea12d687adf08e543d777ff">
  <xsd:schema xmlns:xsd="http://www.w3.org/2001/XMLSchema" xmlns:xs="http://www.w3.org/2001/XMLSchema" xmlns:p="http://schemas.microsoft.com/office/2006/metadata/properties" xmlns:ns2="51e1334e-0afd-4618-86e8-0a839ecbb9bb" targetNamespace="http://schemas.microsoft.com/office/2006/metadata/properties" ma:root="true" ma:fieldsID="6c9ab0df7935d1e9f45d923e672425be" ns2:_="">
    <xsd:import namespace="51e1334e-0afd-4618-86e8-0a839ecbb9b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1334e-0afd-4618-86e8-0a839ecbb9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1F5F3-7F7F-4402-B967-72BEEF62F6F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51e1334e-0afd-4618-86e8-0a839ecbb9bb"/>
  </ds:schemaRefs>
</ds:datastoreItem>
</file>

<file path=customXml/itemProps2.xml><?xml version="1.0" encoding="utf-8"?>
<ds:datastoreItem xmlns:ds="http://schemas.openxmlformats.org/officeDocument/2006/customXml" ds:itemID="{DD2F831E-09FE-438A-BAB7-2F3C14A38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CF43DB-381F-4541-A3E6-976541BBB0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EB393C2-C9F0-45F7-B1C8-8ECDAC203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1334e-0afd-4618-86e8-0a839ecbb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17854</TotalTime>
  <Words>1232</Words>
  <Application>Microsoft Office PowerPoint</Application>
  <PresentationFormat>Экран (4:3)</PresentationFormat>
  <Paragraphs>187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template_UrFU_3_FULL</vt:lpstr>
      <vt:lpstr>Visio</vt:lpstr>
      <vt:lpstr>Единая корпоративная почта УрФУ – итоги внедрения MS Exchange  и единого каталога пользователей на базе MS Active Directory</vt:lpstr>
      <vt:lpstr>Основные результаты проекта</vt:lpstr>
      <vt:lpstr>Возможности для пользователя КСПД</vt:lpstr>
      <vt:lpstr>Особенности реализации единого каталога</vt:lpstr>
      <vt:lpstr>Интеграция Единого каталога с HR системами</vt:lpstr>
      <vt:lpstr>Инструмент самообслуживания</vt:lpstr>
      <vt:lpstr>Инструмент самообслуживания пользователей</vt:lpstr>
      <vt:lpstr>Цифры и факты</vt:lpstr>
      <vt:lpstr>Организация получения новых учетных записей из Единого каталога пользователей</vt:lpstr>
      <vt:lpstr>Организация получения учетных записей из Единого каталога пользователей</vt:lpstr>
      <vt:lpstr>Корпоративная почта MAIL.URFU.RU</vt:lpstr>
      <vt:lpstr>Цифры и факты</vt:lpstr>
      <vt:lpstr>Организация перехода на новую почтовую систему</vt:lpstr>
      <vt:lpstr>Выбор адреса электронной почты</vt:lpstr>
      <vt:lpstr>Доступ к сети Wi-Fi</vt:lpstr>
      <vt:lpstr>Бесплатное лицензионное ПО</vt:lpstr>
      <vt:lpstr>Доступ в компьютерные классы</vt:lpstr>
      <vt:lpstr>Обеспечение надежности функционирования базовых сервисов КИС</vt:lpstr>
      <vt:lpstr>Отказоустойчивая топология сети  и сервисов</vt:lpstr>
      <vt:lpstr>Доступ в интернет  </vt:lpstr>
      <vt:lpstr>Нормативное обеспечение</vt:lpstr>
      <vt:lpstr>Планы и перспективы</vt:lpstr>
      <vt:lpstr>Предложение для решения</vt:lpstr>
      <vt:lpstr>Спасибо за внимание   i.a.bogdanovich@urfu.ru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группа ЭК УрФУ</dc:title>
  <dc:creator>Сергей Пьянзин</dc:creator>
  <cp:lastModifiedBy>user</cp:lastModifiedBy>
  <cp:revision>541</cp:revision>
  <cp:lastPrinted>2013-10-28T08:40:21Z</cp:lastPrinted>
  <dcterms:created xsi:type="dcterms:W3CDTF">2013-02-09T10:32:05Z</dcterms:created>
  <dcterms:modified xsi:type="dcterms:W3CDTF">2013-10-30T04:55:35Z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0x010100EB9AB04E76A3F140AC7EEFD431F071CD</vt:lpwstr>
  </property>
  <property fmtid="{D5CDD505-2E9C-101B-9397-08002B2CF9AE}" pid="3" name="_dlc_DocIdItemGuid">
    <vt:lpwstr>98daa4ca-73d0-4138-963b-71dff9ee326b</vt:lpwstr>
  </property>
</Properties>
</file>