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6" r:id="rId3"/>
    <p:sldId id="461" r:id="rId4"/>
    <p:sldId id="316" r:id="rId5"/>
    <p:sldId id="291" r:id="rId6"/>
    <p:sldId id="467" r:id="rId7"/>
    <p:sldId id="317" r:id="rId8"/>
    <p:sldId id="468" r:id="rId9"/>
    <p:sldId id="319" r:id="rId10"/>
    <p:sldId id="336" r:id="rId11"/>
    <p:sldId id="470" r:id="rId12"/>
    <p:sldId id="337" r:id="rId13"/>
    <p:sldId id="389" r:id="rId14"/>
    <p:sldId id="338" r:id="rId15"/>
    <p:sldId id="327" r:id="rId16"/>
    <p:sldId id="512" r:id="rId17"/>
    <p:sldId id="508" r:id="rId18"/>
    <p:sldId id="339" r:id="rId19"/>
    <p:sldId id="472" r:id="rId20"/>
    <p:sldId id="503" r:id="rId21"/>
    <p:sldId id="509" r:id="rId22"/>
    <p:sldId id="513" r:id="rId23"/>
    <p:sldId id="514" r:id="rId24"/>
    <p:sldId id="515" r:id="rId25"/>
    <p:sldId id="516" r:id="rId26"/>
    <p:sldId id="473" r:id="rId27"/>
    <p:sldId id="474" r:id="rId28"/>
    <p:sldId id="511" r:id="rId29"/>
    <p:sldId id="507" r:id="rId30"/>
    <p:sldId id="484" r:id="rId31"/>
    <p:sldId id="485" r:id="rId32"/>
    <p:sldId id="486" r:id="rId33"/>
    <p:sldId id="488" r:id="rId34"/>
    <p:sldId id="489" r:id="rId35"/>
    <p:sldId id="490" r:id="rId36"/>
    <p:sldId id="441" r:id="rId37"/>
    <p:sldId id="495" r:id="rId38"/>
    <p:sldId id="517" r:id="rId39"/>
    <p:sldId id="496" r:id="rId40"/>
    <p:sldId id="497" r:id="rId41"/>
    <p:sldId id="377" r:id="rId4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00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0" autoAdjust="0"/>
    <p:restoredTop sz="96497" autoAdjust="0"/>
  </p:normalViewPr>
  <p:slideViewPr>
    <p:cSldViewPr>
      <p:cViewPr varScale="1">
        <p:scale>
          <a:sx n="110" d="100"/>
          <a:sy n="11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13_&#1075;&#1088;&#1072;&#1092;&#1092;&#1080;&#1082;&#1080;+&#1089;&#1077;&#1089;&#1089;&#1080;&#1103;%20&#1083;&#1077;&#1090;&#1086;%20201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76;&#1086;&#1083;&#1078;&#1085;&#1080;&#1082;&#1080;%20&#1085;&#1072;%2023%2010%20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42;&#1086;&#1089;&#1090;&#1088;&#1077;&#1073;&#1086;&#1074;&#1072;&#1085;&#1085;&#1086;&#1089;&#1090;&#1100;%20&#1074;&#1099;&#1087;_2013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87;&#1088;&#1080;&#1077;&#1084;+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53;&#1077;&#1074;&#1086;&#1083;&#1080;&#1085;&#1072;%20&#1087;&#1088;&#1072;&#1074;&#1080;&#1083;&#1100;&#1085;&#1099;&#1081;%20&#1089;&#1083;&#1072;&#1081;&#1076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isholina\Dropbox\&#1054;&#1058;&#1063;&#1045;&#1058;%20&#1050;&#1053;&#1071;&#1047;&#1045;&#1042;&#1059;%202013\&#1054;_&#1093;&#1086;&#1076;&#1077;_3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82;&#1086;&#1085;&#1090;&#1080;&#1085;&#1075;&#1077;&#1085;&#1090;%20&#1085;&#1072;%2024.10.2013%20&#1045;&#1082;&#1072;&#1090;&#1077;&#1088;&#1080;&#1085;&#1073;&#1091;&#1088;&#10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19.2\d$\Data\UKA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0.1\TMP_UKA$\&#1056;&#1072;&#1073;&#1086;&#1090;&#1072;\&#1054;&#1090;&#1095;&#1077;&#1090;\2013\&#1059;&#1095;&#1077;&#1085;&#1099;&#1081;%20&#1089;&#1086;&#1074;&#1077;&#1090;%2028%20&#1086;&#1082;&#1090;&#1103;&#1073;&#1088;&#1103;%202013\&#1084;&#1072;&#1090;&#1077;&#1088;&#1080;&#1072;&#1083;&#1099;\&#1043;&#1088;&#1072;&#1080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310414175484293E-2"/>
          <c:y val="2.8725998732703616E-2"/>
          <c:w val="0.89388165048399071"/>
          <c:h val="0.917997316707547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данные!$A$28</c:f>
              <c:strCache>
                <c:ptCount val="1"/>
                <c:pt idx="0">
                  <c:v>очная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912659803854649E-2"/>
                  <c:y val="-6.3800201213442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204094347481292E-2"/>
                  <c:y val="-7.230689470856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данные!$E$27:$H$27</c:f>
              <c:strCache>
                <c:ptCount val="4"/>
                <c:pt idx="0">
                  <c:v>2012/13</c:v>
                </c:pt>
                <c:pt idx="1">
                  <c:v>из них иностранцы</c:v>
                </c:pt>
                <c:pt idx="2">
                  <c:v>2013/14</c:v>
                </c:pt>
                <c:pt idx="3">
                  <c:v>из них иностранцы</c:v>
                </c:pt>
              </c:strCache>
            </c:strRef>
          </c:cat>
          <c:val>
            <c:numRef>
              <c:f>данные!$E$28:$H$28</c:f>
              <c:numCache>
                <c:formatCode>#,##0</c:formatCode>
                <c:ptCount val="4"/>
                <c:pt idx="0">
                  <c:v>24248</c:v>
                </c:pt>
                <c:pt idx="1">
                  <c:v>462</c:v>
                </c:pt>
                <c:pt idx="2" formatCode="General">
                  <c:v>24342</c:v>
                </c:pt>
                <c:pt idx="3" formatCode="General">
                  <c:v>570</c:v>
                </c:pt>
              </c:numCache>
            </c:numRef>
          </c:val>
        </c:ser>
        <c:ser>
          <c:idx val="1"/>
          <c:order val="1"/>
          <c:tx>
            <c:strRef>
              <c:f>данные!$A$29</c:f>
              <c:strCache>
                <c:ptCount val="1"/>
                <c:pt idx="0">
                  <c:v>очно-заочная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645661274457264E-2"/>
                  <c:y val="-0.11909370893176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359316666504275E-2"/>
                  <c:y val="-0.10633366868907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данные!$E$27:$H$27</c:f>
              <c:strCache>
                <c:ptCount val="4"/>
                <c:pt idx="0">
                  <c:v>2012/13</c:v>
                </c:pt>
                <c:pt idx="1">
                  <c:v>из них иностранцы</c:v>
                </c:pt>
                <c:pt idx="2">
                  <c:v>2013/14</c:v>
                </c:pt>
                <c:pt idx="3">
                  <c:v>из них иностранцы</c:v>
                </c:pt>
              </c:strCache>
            </c:strRef>
          </c:cat>
          <c:val>
            <c:numRef>
              <c:f>данные!$E$29:$H$29</c:f>
              <c:numCache>
                <c:formatCode>#,##0</c:formatCode>
                <c:ptCount val="4"/>
                <c:pt idx="0">
                  <c:v>2567</c:v>
                </c:pt>
                <c:pt idx="1">
                  <c:v>9</c:v>
                </c:pt>
                <c:pt idx="2" formatCode="General">
                  <c:v>1768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данные!$A$30</c:f>
              <c:strCache>
                <c:ptCount val="1"/>
                <c:pt idx="0">
                  <c:v>заочная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912659803854649E-2"/>
                  <c:y val="-0.1637538497811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204094347481292E-2"/>
                  <c:y val="-0.1531206503668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данные!$E$27:$H$27</c:f>
              <c:strCache>
                <c:ptCount val="4"/>
                <c:pt idx="0">
                  <c:v>2012/13</c:v>
                </c:pt>
                <c:pt idx="1">
                  <c:v>из них иностранцы</c:v>
                </c:pt>
                <c:pt idx="2">
                  <c:v>2013/14</c:v>
                </c:pt>
                <c:pt idx="3">
                  <c:v>из них иностранцы</c:v>
                </c:pt>
              </c:strCache>
            </c:strRef>
          </c:cat>
          <c:val>
            <c:numRef>
              <c:f>данные!$E$30:$H$30</c:f>
              <c:numCache>
                <c:formatCode>#,##0</c:formatCode>
                <c:ptCount val="4"/>
                <c:pt idx="0">
                  <c:v>14856</c:v>
                </c:pt>
                <c:pt idx="1">
                  <c:v>340</c:v>
                </c:pt>
                <c:pt idx="2" formatCode="General">
                  <c:v>12889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882432"/>
        <c:axId val="138844928"/>
        <c:axId val="0"/>
      </c:bar3DChart>
      <c:catAx>
        <c:axId val="848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8844928"/>
        <c:crosses val="autoZero"/>
        <c:auto val="1"/>
        <c:lblAlgn val="ctr"/>
        <c:lblOffset val="100"/>
        <c:noMultiLvlLbl val="0"/>
      </c:catAx>
      <c:valAx>
        <c:axId val="1388449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48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06490093563738"/>
          <c:y val="1.4853892515583323E-2"/>
          <c:w val="0.49282343484870017"/>
          <c:h val="9.4102617516286638E-2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85432232300273E-2"/>
          <c:y val="6.8569117320297746E-2"/>
          <c:w val="0.92520750571441635"/>
          <c:h val="0.86161433451838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данные!$B$72</c:f>
              <c:strCache>
                <c:ptCount val="1"/>
                <c:pt idx="0">
                  <c:v>прием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338965234783358E-3"/>
                  <c:y val="0.37037551383179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777816353738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948261739181E-3"/>
                  <c:y val="0.2910093322964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033791408701727E-3"/>
                  <c:y val="0.40785398844572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данные!$F$74:$F$77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данные!$B$74:$B$77</c:f>
              <c:numCache>
                <c:formatCode>General</c:formatCode>
                <c:ptCount val="4"/>
                <c:pt idx="0">
                  <c:v>9949</c:v>
                </c:pt>
                <c:pt idx="1">
                  <c:v>9142</c:v>
                </c:pt>
                <c:pt idx="2">
                  <c:v>10066</c:v>
                </c:pt>
                <c:pt idx="3">
                  <c:v>10395</c:v>
                </c:pt>
              </c:numCache>
            </c:numRef>
          </c:val>
        </c:ser>
        <c:ser>
          <c:idx val="1"/>
          <c:order val="1"/>
          <c:tx>
            <c:strRef>
              <c:f>данные!$C$72</c:f>
              <c:strCache>
                <c:ptCount val="1"/>
                <c:pt idx="0">
                  <c:v>выпуск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3896523478362E-3"/>
                  <c:y val="0.3703755138317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7930469567241E-3"/>
                  <c:y val="0.36817089767803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38965234784672E-3"/>
                  <c:y val="0.33069242306410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33896523478362E-3"/>
                  <c:y val="0.25794008999000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данные!$F$74:$F$77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данные!$C$74:$C$77</c:f>
              <c:numCache>
                <c:formatCode>General</c:formatCode>
                <c:ptCount val="4"/>
                <c:pt idx="0">
                  <c:v>10392</c:v>
                </c:pt>
                <c:pt idx="1">
                  <c:v>10378</c:v>
                </c:pt>
                <c:pt idx="2">
                  <c:v>9915</c:v>
                </c:pt>
                <c:pt idx="3">
                  <c:v>9229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608512"/>
        <c:axId val="68781760"/>
        <c:axId val="0"/>
      </c:bar3DChart>
      <c:catAx>
        <c:axId val="8460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68781760"/>
        <c:crosses val="autoZero"/>
        <c:auto val="1"/>
        <c:lblAlgn val="ctr"/>
        <c:lblOffset val="100"/>
        <c:noMultiLvlLbl val="0"/>
      </c:catAx>
      <c:valAx>
        <c:axId val="68781760"/>
        <c:scaling>
          <c:orientation val="minMax"/>
          <c:min val="7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460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11409356569984"/>
          <c:y val="1.2597037829130096E-2"/>
          <c:w val="0.43452009910821798"/>
          <c:h val="6.4299452838573495E-2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67454253716795E-2"/>
          <c:y val="8.0013146687405098E-2"/>
          <c:w val="0.93064750546842701"/>
          <c:h val="0.7331463170758804"/>
        </c:manualLayout>
      </c:layout>
      <c:barChart>
        <c:barDir val="col"/>
        <c:grouping val="clustered"/>
        <c:varyColors val="0"/>
        <c:ser>
          <c:idx val="0"/>
          <c:order val="0"/>
          <c:tx>
            <c:v>Сдали на положительные оценки, (БЮДЖЕТ), %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Лист1!$B$7:$B$22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Лист1!$E$7:$E$22</c:f>
              <c:numCache>
                <c:formatCode>0.0%</c:formatCode>
                <c:ptCount val="16"/>
                <c:pt idx="0">
                  <c:v>0.69391304347826088</c:v>
                </c:pt>
                <c:pt idx="1">
                  <c:v>0.64473684210526316</c:v>
                </c:pt>
                <c:pt idx="2">
                  <c:v>0.78559176672384223</c:v>
                </c:pt>
                <c:pt idx="3">
                  <c:v>0.83870967741935487</c:v>
                </c:pt>
                <c:pt idx="4">
                  <c:v>0.70267686424474185</c:v>
                </c:pt>
                <c:pt idx="5">
                  <c:v>0.64860681114551089</c:v>
                </c:pt>
                <c:pt idx="6">
                  <c:v>0.60541727672035139</c:v>
                </c:pt>
                <c:pt idx="7">
                  <c:v>0.71653543307086609</c:v>
                </c:pt>
                <c:pt idx="8">
                  <c:v>0.67941507311586047</c:v>
                </c:pt>
                <c:pt idx="9">
                  <c:v>0.88385826771653542</c:v>
                </c:pt>
                <c:pt idx="10">
                  <c:v>0.69841269841269837</c:v>
                </c:pt>
                <c:pt idx="11">
                  <c:v>0.54383561643835621</c:v>
                </c:pt>
                <c:pt idx="12">
                  <c:v>0.69137670196671708</c:v>
                </c:pt>
                <c:pt idx="13">
                  <c:v>0.66818596171376476</c:v>
                </c:pt>
                <c:pt idx="14">
                  <c:v>0.69732937685459939</c:v>
                </c:pt>
                <c:pt idx="15">
                  <c:v>0.79822616407982261</c:v>
                </c:pt>
              </c:numCache>
            </c:numRef>
          </c:val>
        </c:ser>
        <c:ser>
          <c:idx val="1"/>
          <c:order val="1"/>
          <c:tx>
            <c:v>Сдали на положительные оценки, (КОНТРАКТ), %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Лист1!$B$7:$B$22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Лист1!$E$32:$E$47</c:f>
              <c:numCache>
                <c:formatCode>0.0%</c:formatCode>
                <c:ptCount val="16"/>
                <c:pt idx="0">
                  <c:v>0.52220956719817768</c:v>
                </c:pt>
                <c:pt idx="1">
                  <c:v>0.33566433566433568</c:v>
                </c:pt>
                <c:pt idx="2">
                  <c:v>0.56389776357827481</c:v>
                </c:pt>
                <c:pt idx="3">
                  <c:v>0.70737913486005088</c:v>
                </c:pt>
                <c:pt idx="4">
                  <c:v>0.38333333333333336</c:v>
                </c:pt>
                <c:pt idx="5">
                  <c:v>0.47560975609756095</c:v>
                </c:pt>
                <c:pt idx="6">
                  <c:v>0.46052631578947367</c:v>
                </c:pt>
                <c:pt idx="7">
                  <c:v>0.64105960264900663</c:v>
                </c:pt>
                <c:pt idx="8">
                  <c:v>0.52252252252252251</c:v>
                </c:pt>
                <c:pt idx="9">
                  <c:v>0.7334630350194552</c:v>
                </c:pt>
                <c:pt idx="10">
                  <c:v>0.62536873156342188</c:v>
                </c:pt>
                <c:pt idx="11">
                  <c:v>0.38636363636363635</c:v>
                </c:pt>
                <c:pt idx="12">
                  <c:v>0.37216828478964403</c:v>
                </c:pt>
                <c:pt idx="13">
                  <c:v>0.3968253968253968</c:v>
                </c:pt>
                <c:pt idx="14">
                  <c:v>0.61538461538461542</c:v>
                </c:pt>
                <c:pt idx="15">
                  <c:v>0.45454545454545453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18432"/>
        <c:axId val="68784640"/>
      </c:barChart>
      <c:lineChart>
        <c:grouping val="standard"/>
        <c:varyColors val="0"/>
        <c:ser>
          <c:idx val="2"/>
          <c:order val="2"/>
          <c:tx>
            <c:v>В среднем по УрФУ (БЮДЖЕТ), 68,5%</c:v>
          </c:tx>
          <c:spPr>
            <a:ln w="666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Лист1!$B$7:$B$22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Лист1!$AH$7:$AH$22</c:f>
              <c:numCache>
                <c:formatCode>0.0%</c:formatCode>
                <c:ptCount val="16"/>
                <c:pt idx="0">
                  <c:v>0.68500000000000005</c:v>
                </c:pt>
                <c:pt idx="1">
                  <c:v>0.68500000000000005</c:v>
                </c:pt>
                <c:pt idx="2">
                  <c:v>0.68500000000000005</c:v>
                </c:pt>
                <c:pt idx="3">
                  <c:v>0.68500000000000005</c:v>
                </c:pt>
                <c:pt idx="4">
                  <c:v>0.68500000000000005</c:v>
                </c:pt>
                <c:pt idx="5">
                  <c:v>0.68500000000000005</c:v>
                </c:pt>
                <c:pt idx="6">
                  <c:v>0.68500000000000005</c:v>
                </c:pt>
                <c:pt idx="7">
                  <c:v>0.68500000000000005</c:v>
                </c:pt>
                <c:pt idx="8">
                  <c:v>0.68500000000000005</c:v>
                </c:pt>
                <c:pt idx="9">
                  <c:v>0.68500000000000005</c:v>
                </c:pt>
                <c:pt idx="10">
                  <c:v>0.68500000000000005</c:v>
                </c:pt>
                <c:pt idx="11">
                  <c:v>0.68500000000000005</c:v>
                </c:pt>
                <c:pt idx="12">
                  <c:v>0.68500000000000005</c:v>
                </c:pt>
                <c:pt idx="13">
                  <c:v>0.68500000000000005</c:v>
                </c:pt>
                <c:pt idx="14">
                  <c:v>0.68500000000000005</c:v>
                </c:pt>
                <c:pt idx="15">
                  <c:v>0.68500000000000005</c:v>
                </c:pt>
              </c:numCache>
            </c:numRef>
          </c:val>
          <c:smooth val="0"/>
        </c:ser>
        <c:ser>
          <c:idx val="3"/>
          <c:order val="3"/>
          <c:tx>
            <c:v>В среднем по УрФУ (КОНТРАКТ), 56,4%</c:v>
          </c:tx>
          <c:spPr>
            <a:ln w="666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Лист1!$B$7:$B$22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Лист1!$AH$32:$AH$47</c:f>
              <c:numCache>
                <c:formatCode>0.0%</c:formatCode>
                <c:ptCount val="16"/>
                <c:pt idx="0">
                  <c:v>0.56399999999999995</c:v>
                </c:pt>
                <c:pt idx="1">
                  <c:v>0.56399999999999995</c:v>
                </c:pt>
                <c:pt idx="2">
                  <c:v>0.56399999999999995</c:v>
                </c:pt>
                <c:pt idx="3">
                  <c:v>0.56399999999999995</c:v>
                </c:pt>
                <c:pt idx="4">
                  <c:v>0.56399999999999995</c:v>
                </c:pt>
                <c:pt idx="5">
                  <c:v>0.56399999999999995</c:v>
                </c:pt>
                <c:pt idx="6">
                  <c:v>0.56399999999999995</c:v>
                </c:pt>
                <c:pt idx="7">
                  <c:v>0.56399999999999995</c:v>
                </c:pt>
                <c:pt idx="8">
                  <c:v>0.56399999999999995</c:v>
                </c:pt>
                <c:pt idx="9">
                  <c:v>0.56399999999999995</c:v>
                </c:pt>
                <c:pt idx="10">
                  <c:v>0.56399999999999995</c:v>
                </c:pt>
                <c:pt idx="11">
                  <c:v>0.56399999999999995</c:v>
                </c:pt>
                <c:pt idx="12">
                  <c:v>0.56399999999999995</c:v>
                </c:pt>
                <c:pt idx="13">
                  <c:v>0.56399999999999995</c:v>
                </c:pt>
                <c:pt idx="14">
                  <c:v>0.56399999999999995</c:v>
                </c:pt>
                <c:pt idx="15">
                  <c:v>0.56399999999999995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18432"/>
        <c:axId val="68784640"/>
      </c:lineChart>
      <c:catAx>
        <c:axId val="8481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68784640"/>
        <c:crosses val="autoZero"/>
        <c:auto val="1"/>
        <c:lblAlgn val="ctr"/>
        <c:lblOffset val="100"/>
        <c:noMultiLvlLbl val="0"/>
      </c:catAx>
      <c:valAx>
        <c:axId val="68784640"/>
        <c:scaling>
          <c:orientation val="minMax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481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451712256609204E-2"/>
          <c:y val="1.6539550496887953E-3"/>
          <c:w val="0.61313101892591992"/>
          <c:h val="0.22138717116492321"/>
        </c:manualLayout>
      </c:layout>
      <c:overlay val="0"/>
      <c:txPr>
        <a:bodyPr/>
        <a:lstStyle/>
        <a:p>
          <a:pPr>
            <a:defRPr sz="14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4212609241066E-2"/>
          <c:y val="2.9822725631445734E-2"/>
          <c:w val="0.92845787390758938"/>
          <c:h val="0.77475145410669422"/>
        </c:manualLayout>
      </c:layout>
      <c:bar3DChart>
        <c:barDir val="col"/>
        <c:grouping val="clustered"/>
        <c:varyColors val="0"/>
        <c:ser>
          <c:idx val="0"/>
          <c:order val="0"/>
          <c:tx>
            <c:v>Имеют академические задолженности на 15.07.2013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Лист1!$A$28:$A$44</c:f>
              <c:strCache>
                <c:ptCount val="17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ИТОО</c:v>
                </c:pt>
                <c:pt idx="11">
                  <c:v>ИФКСиМП</c:v>
                </c:pt>
                <c:pt idx="12">
                  <c:v>ММИ</c:v>
                </c:pt>
                <c:pt idx="13">
                  <c:v>СТИ</c:v>
                </c:pt>
                <c:pt idx="14">
                  <c:v>УралЭНИН</c:v>
                </c:pt>
                <c:pt idx="15">
                  <c:v>ФТИ</c:v>
                </c:pt>
                <c:pt idx="16">
                  <c:v>ХТИ</c:v>
                </c:pt>
              </c:strCache>
            </c:strRef>
          </c:cat>
          <c:val>
            <c:numRef>
              <c:f>Лист1!$B$4:$B$20</c:f>
              <c:numCache>
                <c:formatCode>General</c:formatCode>
                <c:ptCount val="17"/>
                <c:pt idx="0">
                  <c:v>1167</c:v>
                </c:pt>
                <c:pt idx="1">
                  <c:v>187</c:v>
                </c:pt>
                <c:pt idx="2">
                  <c:v>757</c:v>
                </c:pt>
                <c:pt idx="3">
                  <c:v>321</c:v>
                </c:pt>
                <c:pt idx="4">
                  <c:v>359</c:v>
                </c:pt>
                <c:pt idx="5">
                  <c:v>310</c:v>
                </c:pt>
                <c:pt idx="6">
                  <c:v>755</c:v>
                </c:pt>
                <c:pt idx="7">
                  <c:v>491</c:v>
                </c:pt>
                <c:pt idx="8">
                  <c:v>364</c:v>
                </c:pt>
                <c:pt idx="9">
                  <c:v>386</c:v>
                </c:pt>
                <c:pt idx="10">
                  <c:v>220</c:v>
                </c:pt>
                <c:pt idx="11">
                  <c:v>230</c:v>
                </c:pt>
                <c:pt idx="12">
                  <c:v>495</c:v>
                </c:pt>
                <c:pt idx="13">
                  <c:v>547</c:v>
                </c:pt>
                <c:pt idx="14">
                  <c:v>626</c:v>
                </c:pt>
                <c:pt idx="15">
                  <c:v>417</c:v>
                </c:pt>
                <c:pt idx="16">
                  <c:v>85</c:v>
                </c:pt>
              </c:numCache>
            </c:numRef>
          </c:val>
        </c:ser>
        <c:ser>
          <c:idx val="1"/>
          <c:order val="1"/>
          <c:tx>
            <c:v>Имеют академические задолженности на 25.10.2013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Лист1!$A$28:$A$44</c:f>
              <c:strCache>
                <c:ptCount val="17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ИТОО</c:v>
                </c:pt>
                <c:pt idx="11">
                  <c:v>ИФКСиМП</c:v>
                </c:pt>
                <c:pt idx="12">
                  <c:v>ММИ</c:v>
                </c:pt>
                <c:pt idx="13">
                  <c:v>СТИ</c:v>
                </c:pt>
                <c:pt idx="14">
                  <c:v>УралЭНИН</c:v>
                </c:pt>
                <c:pt idx="15">
                  <c:v>ФТИ</c:v>
                </c:pt>
                <c:pt idx="16">
                  <c:v>ХТИ</c:v>
                </c:pt>
              </c:strCache>
            </c:strRef>
          </c:cat>
          <c:val>
            <c:numRef>
              <c:f>Лист1!$B$28:$B$44</c:f>
              <c:numCache>
                <c:formatCode>General</c:formatCode>
                <c:ptCount val="17"/>
                <c:pt idx="0">
                  <c:v>496</c:v>
                </c:pt>
                <c:pt idx="1">
                  <c:v>126</c:v>
                </c:pt>
                <c:pt idx="2">
                  <c:v>342</c:v>
                </c:pt>
                <c:pt idx="3">
                  <c:v>129</c:v>
                </c:pt>
                <c:pt idx="4">
                  <c:v>161</c:v>
                </c:pt>
                <c:pt idx="5">
                  <c:v>198</c:v>
                </c:pt>
                <c:pt idx="6">
                  <c:v>581</c:v>
                </c:pt>
                <c:pt idx="7">
                  <c:v>105</c:v>
                </c:pt>
                <c:pt idx="8">
                  <c:v>208</c:v>
                </c:pt>
                <c:pt idx="9">
                  <c:v>70</c:v>
                </c:pt>
                <c:pt idx="10">
                  <c:v>162</c:v>
                </c:pt>
                <c:pt idx="11">
                  <c:v>186</c:v>
                </c:pt>
                <c:pt idx="12">
                  <c:v>356</c:v>
                </c:pt>
                <c:pt idx="13">
                  <c:v>380</c:v>
                </c:pt>
                <c:pt idx="14">
                  <c:v>470</c:v>
                </c:pt>
                <c:pt idx="15">
                  <c:v>224</c:v>
                </c:pt>
                <c:pt idx="1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93568"/>
        <c:axId val="68785216"/>
        <c:axId val="0"/>
      </c:bar3DChart>
      <c:catAx>
        <c:axId val="14449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68785216"/>
        <c:crosses val="autoZero"/>
        <c:auto val="1"/>
        <c:lblAlgn val="ctr"/>
        <c:lblOffset val="100"/>
        <c:noMultiLvlLbl val="0"/>
      </c:catAx>
      <c:valAx>
        <c:axId val="687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4449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01680010652938"/>
          <c:y val="5.1436704526667126E-2"/>
          <c:w val="0.6945458898995418"/>
          <c:h val="0.11112561774652532"/>
        </c:manualLayout>
      </c:layout>
      <c:overlay val="0"/>
      <c:txPr>
        <a:bodyPr/>
        <a:lstStyle/>
        <a:p>
          <a:pPr>
            <a:defRPr sz="16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70178290939669E-2"/>
          <c:y val="3.6570182188261663E-2"/>
          <c:w val="0.89185257645266169"/>
          <c:h val="0.7137993654299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chemeClr val="bg1"/>
              </a:solidFill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'Труд-во по инстит_октябрь'!$A$4:$A$21</c:f>
              <c:strCache>
                <c:ptCount val="18"/>
                <c:pt idx="0">
                  <c:v>ИРИТ-РТФ</c:v>
                </c:pt>
                <c:pt idx="1">
                  <c:v>ИФКСиМП</c:v>
                </c:pt>
                <c:pt idx="2">
                  <c:v>ФТИ</c:v>
                </c:pt>
                <c:pt idx="3">
                  <c:v>НТИ</c:v>
                </c:pt>
                <c:pt idx="4">
                  <c:v>ИМКН</c:v>
                </c:pt>
                <c:pt idx="5">
                  <c:v>ИММт</c:v>
                </c:pt>
                <c:pt idx="6">
                  <c:v>ММИ</c:v>
                </c:pt>
                <c:pt idx="7">
                  <c:v>ВШЭМ</c:v>
                </c:pt>
                <c:pt idx="8">
                  <c:v>ИВТОБ</c:v>
                </c:pt>
                <c:pt idx="9">
                  <c:v>ИНФО</c:v>
                </c:pt>
                <c:pt idx="10">
                  <c:v>ИГУП</c:v>
                </c:pt>
                <c:pt idx="11">
                  <c:v>СТИ</c:v>
                </c:pt>
                <c:pt idx="12">
                  <c:v>УралЭНИН</c:v>
                </c:pt>
                <c:pt idx="13">
                  <c:v>ИЕН</c:v>
                </c:pt>
                <c:pt idx="14">
                  <c:v>ИТОО</c:v>
                </c:pt>
                <c:pt idx="15">
                  <c:v>ИГНИ</c:v>
                </c:pt>
                <c:pt idx="16">
                  <c:v>ХТФ</c:v>
                </c:pt>
                <c:pt idx="17">
                  <c:v>ИСПН</c:v>
                </c:pt>
              </c:strCache>
            </c:strRef>
          </c:cat>
          <c:val>
            <c:numRef>
              <c:f>'Труд-во по инстит_октябрь'!$E$4:$E$21</c:f>
              <c:numCache>
                <c:formatCode>0.0</c:formatCode>
                <c:ptCount val="18"/>
                <c:pt idx="0">
                  <c:v>100</c:v>
                </c:pt>
                <c:pt idx="1">
                  <c:v>99.095022624434392</c:v>
                </c:pt>
                <c:pt idx="2">
                  <c:v>98.511904761904759</c:v>
                </c:pt>
                <c:pt idx="3">
                  <c:v>98.086124401913878</c:v>
                </c:pt>
                <c:pt idx="4">
                  <c:v>98.086124401913878</c:v>
                </c:pt>
                <c:pt idx="5">
                  <c:v>97.477064220183493</c:v>
                </c:pt>
                <c:pt idx="6">
                  <c:v>93.013100436681228</c:v>
                </c:pt>
                <c:pt idx="7">
                  <c:v>92.803030303030297</c:v>
                </c:pt>
                <c:pt idx="8">
                  <c:v>92</c:v>
                </c:pt>
                <c:pt idx="9">
                  <c:v>90</c:v>
                </c:pt>
                <c:pt idx="10">
                  <c:v>89.898989898989896</c:v>
                </c:pt>
                <c:pt idx="11">
                  <c:v>89.240506329113927</c:v>
                </c:pt>
                <c:pt idx="12">
                  <c:v>89.159891598915991</c:v>
                </c:pt>
                <c:pt idx="13">
                  <c:v>86.292834890965736</c:v>
                </c:pt>
                <c:pt idx="14">
                  <c:v>85.925925925925924</c:v>
                </c:pt>
                <c:pt idx="15">
                  <c:v>84.434968017057571</c:v>
                </c:pt>
                <c:pt idx="16">
                  <c:v>82.644628099173559</c:v>
                </c:pt>
                <c:pt idx="17">
                  <c:v>74.299065420560751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400768"/>
        <c:axId val="48356096"/>
      </c:barChart>
      <c:catAx>
        <c:axId val="14640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5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356096"/>
        <c:scaling>
          <c:orientation val="minMax"/>
          <c:max val="100"/>
          <c:min val="6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9.1972617315329796E-4"/>
              <c:y val="0.383197305923484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4640076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79678614132813"/>
          <c:y val="0.27636407183796352"/>
          <c:w val="0.65300261149544614"/>
          <c:h val="0.631187082419106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5203161369331958E-2"/>
                  <c:y val="-0.5559574212034215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0099"/>
                        </a:solidFill>
                      </a:rPr>
                      <a:t>Бака-лавр</a:t>
                    </a:r>
                    <a:r>
                      <a:rPr lang="ru-RU" sz="1600" dirty="0">
                        <a:solidFill>
                          <a:srgbClr val="000099"/>
                        </a:solidFill>
                      </a:rPr>
                      <a:t>
</a:t>
                    </a:r>
                    <a:r>
                      <a:rPr lang="ru-RU" sz="1600" b="1" dirty="0">
                        <a:solidFill>
                          <a:srgbClr val="000099"/>
                        </a:solidFill>
                      </a:rPr>
                      <a:t>81%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6007635279356173E-2"/>
                  <c:y val="-3.81937466475097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rgbClr val="000099"/>
                        </a:solidFill>
                      </a:rPr>
                      <a:t>Магистр
</a:t>
                    </a:r>
                    <a:r>
                      <a:rPr lang="ru-RU" sz="1600" b="1" dirty="0">
                        <a:solidFill>
                          <a:srgbClr val="000099"/>
                        </a:solidFill>
                      </a:rPr>
                      <a:t>14%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291650108271627"/>
                  <c:y val="-7.021964677735757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>
                        <a:solidFill>
                          <a:srgbClr val="000099"/>
                        </a:solidFill>
                      </a:rPr>
                      <a:t>Специа</a:t>
                    </a:r>
                    <a:r>
                      <a:rPr lang="en-US" sz="1600" dirty="0" smtClean="0">
                        <a:solidFill>
                          <a:srgbClr val="000099"/>
                        </a:solidFill>
                      </a:rPr>
                      <a:t>-</a:t>
                    </a:r>
                    <a:r>
                      <a:rPr lang="ru-RU" sz="1600" dirty="0" smtClean="0">
                        <a:solidFill>
                          <a:srgbClr val="000099"/>
                        </a:solidFill>
                      </a:rPr>
                      <a:t>лист</a:t>
                    </a:r>
                    <a:r>
                      <a:rPr lang="ru-RU" sz="1600" dirty="0">
                        <a:solidFill>
                          <a:srgbClr val="000099"/>
                        </a:solidFill>
                      </a:rPr>
                      <a:t>
</a:t>
                    </a:r>
                    <a:r>
                      <a:rPr lang="ru-RU" sz="1600" b="1" dirty="0">
                        <a:solidFill>
                          <a:srgbClr val="000099"/>
                        </a:solidFill>
                      </a:rPr>
                      <a:t>5%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данные!$H$17:$J$17</c:f>
              <c:strCache>
                <c:ptCount val="3"/>
                <c:pt idx="0">
                  <c:v>Бакалавр</c:v>
                </c:pt>
                <c:pt idx="1">
                  <c:v>Магистр</c:v>
                </c:pt>
                <c:pt idx="2">
                  <c:v>Специалист</c:v>
                </c:pt>
              </c:strCache>
            </c:strRef>
          </c:cat>
          <c:val>
            <c:numRef>
              <c:f>данные!$B$27:$D$27</c:f>
              <c:numCache>
                <c:formatCode>General</c:formatCode>
                <c:ptCount val="3"/>
                <c:pt idx="0">
                  <c:v>8469</c:v>
                </c:pt>
                <c:pt idx="1">
                  <c:v>1448</c:v>
                </c:pt>
                <c:pt idx="2">
                  <c:v>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2696194439881"/>
          <c:y val="2.9606426175258278E-2"/>
          <c:w val="0.83197894093762681"/>
          <c:h val="0.92551513551217535"/>
        </c:manualLayout>
      </c:layout>
      <c:scatterChart>
        <c:scatterStyle val="smoothMarker"/>
        <c:varyColors val="0"/>
        <c:ser>
          <c:idx val="0"/>
          <c:order val="0"/>
          <c:tx>
            <c:v>Екатеринбург</c:v>
          </c:tx>
          <c:spPr>
            <a:ln w="52959"/>
          </c:spPr>
          <c:dLbls>
            <c:dLbl>
              <c:idx val="0"/>
              <c:layout>
                <c:manualLayout>
                  <c:x val="-1.6602182511583387E-2"/>
                  <c:y val="-7.06593491605092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197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300213649608537E-2"/>
                  <c:y val="-6.374867895528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209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74887085550146E-2"/>
                  <c:y val="-7.307702881459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baseline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xVal>
          <c:yVal>
            <c:numRef>
              <c:f>Лист1!$B$3:$B$5</c:f>
              <c:numCache>
                <c:formatCode>0.0</c:formatCode>
                <c:ptCount val="3"/>
                <c:pt idx="0">
                  <c:v>197</c:v>
                </c:pt>
                <c:pt idx="1">
                  <c:v>209.2</c:v>
                </c:pt>
                <c:pt idx="2">
                  <c:v>217.7</c:v>
                </c:pt>
              </c:numCache>
            </c:numRef>
          </c:yVal>
          <c:smooth val="1"/>
        </c:ser>
        <c:ser>
          <c:idx val="1"/>
          <c:order val="1"/>
          <c:tx>
            <c:v>Филиалы</c:v>
          </c:tx>
          <c:spPr>
            <a:ln w="52959"/>
          </c:spPr>
          <c:dLbls>
            <c:dLbl>
              <c:idx val="0"/>
              <c:layout>
                <c:manualLayout>
                  <c:x val="-1.4689227623765811E-2"/>
                  <c:y val="6.4466662361749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136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33622034102891E-2"/>
                  <c:y val="7.0830373703010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141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74669209139032E-2"/>
                  <c:y val="-8.5256853289073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baseline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xVal>
          <c:yVal>
            <c:numRef>
              <c:f>Лист1!$C$3:$C$5</c:f>
              <c:numCache>
                <c:formatCode>0.0</c:formatCode>
                <c:ptCount val="3"/>
                <c:pt idx="0">
                  <c:v>136</c:v>
                </c:pt>
                <c:pt idx="1">
                  <c:v>141</c:v>
                </c:pt>
                <c:pt idx="2">
                  <c:v>171.2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21216"/>
        <c:axId val="1321792"/>
      </c:scatterChart>
      <c:valAx>
        <c:axId val="1321216"/>
        <c:scaling>
          <c:orientation val="minMax"/>
          <c:max val="2013"/>
          <c:min val="2011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21792"/>
        <c:crosses val="autoZero"/>
        <c:crossBetween val="midCat"/>
        <c:majorUnit val="1"/>
      </c:valAx>
      <c:valAx>
        <c:axId val="1321792"/>
        <c:scaling>
          <c:orientation val="minMax"/>
          <c:max val="250"/>
          <c:min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21216"/>
        <c:crosses val="autoZero"/>
        <c:crossBetween val="midCat"/>
        <c:majorUnit val="50"/>
      </c:valAx>
      <c:spPr>
        <a:noFill/>
        <a:ln w="15775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i="0" baseline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066183445837443"/>
          <c:y val="0.40159343726084534"/>
          <c:w val="0.40587564747422405"/>
          <c:h val="0.18230832624194188"/>
        </c:manualLayout>
      </c:layout>
      <c:overlay val="0"/>
      <c:txPr>
        <a:bodyPr/>
        <a:lstStyle/>
        <a:p>
          <a:pPr>
            <a:defRPr sz="1400" b="0" i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38188029210476"/>
          <c:y val="0.17824074074074073"/>
          <c:w val="0.63420897034431711"/>
          <c:h val="0.6111111111111111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2960170555170375E-2"/>
                  <c:y val="0.1897561242344706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>
                        <a:solidFill>
                          <a:srgbClr val="000099"/>
                        </a:solidFill>
                      </a:rPr>
                      <a:t>бюд</a:t>
                    </a:r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-</a:t>
                    </a:r>
                    <a:r>
                      <a:rPr lang="ru-RU" dirty="0" err="1" smtClean="0">
                        <a:solidFill>
                          <a:srgbClr val="000099"/>
                        </a:solidFill>
                      </a:rPr>
                      <a:t>жет</a:t>
                    </a:r>
                    <a:r>
                      <a:rPr lang="ru-RU" dirty="0">
                        <a:solidFill>
                          <a:srgbClr val="000099"/>
                        </a:solidFill>
                      </a:rPr>
                      <a:t>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56%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636451860718898E-2"/>
                  <c:y val="-0.1914432050160396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>
                        <a:solidFill>
                          <a:srgbClr val="000099"/>
                        </a:solidFill>
                      </a:rPr>
                      <a:t>конт</a:t>
                    </a:r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-</a:t>
                    </a:r>
                    <a:r>
                      <a:rPr lang="ru-RU" dirty="0" err="1" smtClean="0">
                        <a:solidFill>
                          <a:srgbClr val="000099"/>
                        </a:solidFill>
                      </a:rPr>
                      <a:t>ракт</a:t>
                    </a:r>
                    <a:r>
                      <a:rPr lang="ru-RU" dirty="0">
                        <a:solidFill>
                          <a:srgbClr val="000099"/>
                        </a:solidFill>
                      </a:rPr>
                      <a:t>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44%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данные!$A$18:$A$19</c:f>
              <c:strCache>
                <c:ptCount val="2"/>
                <c:pt idx="0">
                  <c:v>бюджет</c:v>
                </c:pt>
                <c:pt idx="1">
                  <c:v>контракт</c:v>
                </c:pt>
              </c:strCache>
            </c:strRef>
          </c:cat>
          <c:val>
            <c:numRef>
              <c:f>данные!$M$18:$M$19</c:f>
              <c:numCache>
                <c:formatCode>General</c:formatCode>
                <c:ptCount val="2"/>
                <c:pt idx="0">
                  <c:v>5802</c:v>
                </c:pt>
                <c:pt idx="1">
                  <c:v>4593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09109194585617"/>
          <c:y val="0.29604679747595852"/>
          <c:w val="0.68837667907700173"/>
          <c:h val="0.6731695954441206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1273457538534367E-2"/>
                  <c:y val="-4.86235098657640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Бывшие граждане России
</a:t>
                    </a:r>
                    <a:r>
                      <a:rPr lang="ru-RU" b="1" dirty="0"/>
                      <a:t>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4236485801094567E-2"/>
                  <c:y val="-9.05166758290580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ВКС из ближнего зарубежья
</a:t>
                    </a:r>
                    <a:r>
                      <a:rPr lang="ru-RU" b="1" dirty="0"/>
                      <a:t>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560812083681534E-2"/>
                  <c:y val="-0.150225018366304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Иностранные </a:t>
                    </a:r>
                    <a:r>
                      <a:rPr lang="ru-RU" dirty="0"/>
                      <a:t>граждане
</a:t>
                    </a:r>
                    <a:r>
                      <a:rPr lang="ru-RU" b="1" dirty="0"/>
                      <a:t>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Лист1!$B$3:$B$5</c:f>
              <c:strCache>
                <c:ptCount val="3"/>
                <c:pt idx="0">
                  <c:v>Бывшие граждане России</c:v>
                </c:pt>
                <c:pt idx="1">
                  <c:v>ВКС из ближнего зарубежья</c:v>
                </c:pt>
                <c:pt idx="2">
                  <c:v>Иностранные граждане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51064362611801"/>
          <c:y val="0.22568713493074261"/>
          <c:w val="0.61044606154871683"/>
          <c:h val="0.5997114434063928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8477109100811353E-3"/>
                  <c:y val="-0.1191062790005500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99"/>
                        </a:solidFill>
                      </a:rPr>
                      <a:t>Россия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39%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5227210637797993E-2"/>
                  <c:y val="-9.6948908434173354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99"/>
                        </a:solidFill>
                      </a:rPr>
                      <a:t>СНГ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17%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947749885713973E-2"/>
                  <c:y val="1.867882306629861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99"/>
                        </a:solidFill>
                      </a:rPr>
                      <a:t>Европа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28%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396375357200748E-2"/>
                  <c:y val="-8.516714878045100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99"/>
                        </a:solidFill>
                      </a:rPr>
                      <a:t>США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6%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1006716466840662E-2"/>
                  <c:y val="-3.176961819057141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0099"/>
                        </a:solidFill>
                      </a:rPr>
                      <a:t>Азия
</a:t>
                    </a:r>
                    <a:r>
                      <a:rPr lang="ru-RU" b="1" dirty="0">
                        <a:solidFill>
                          <a:srgbClr val="000099"/>
                        </a:solidFill>
                      </a:rPr>
                      <a:t>10%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2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Россия</c:v>
                </c:pt>
                <c:pt idx="1">
                  <c:v>СНГ</c:v>
                </c:pt>
                <c:pt idx="2">
                  <c:v>Европа</c:v>
                </c:pt>
                <c:pt idx="3">
                  <c:v>США</c:v>
                </c:pt>
                <c:pt idx="4">
                  <c:v>Азия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38.700000000000003</c:v>
                </c:pt>
                <c:pt idx="1">
                  <c:v>17.170000000000002</c:v>
                </c:pt>
                <c:pt idx="2">
                  <c:v>28.4</c:v>
                </c:pt>
                <c:pt idx="3">
                  <c:v>6.13</c:v>
                </c:pt>
                <c:pt idx="4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9549174682476E-2"/>
          <c:y val="3.4934632984291926E-2"/>
          <c:w val="0.8999477922658482"/>
          <c:h val="0.58991540113776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 1 - Tаблица 1'!$D$12</c:f>
              <c:strCache>
                <c:ptCount val="1"/>
                <c:pt idx="0">
                  <c:v>количество студентов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 1 - Tаблица 1'!$C$13:$C$16</c:f>
              <c:strCache>
                <c:ptCount val="4"/>
                <c:pt idx="0">
                  <c:v>Металлургия</c:v>
                </c:pt>
                <c:pt idx="1">
                  <c:v>Машиностроение</c:v>
                </c:pt>
                <c:pt idx="2">
                  <c:v>Конструкторско-технологическое обеспечение 
машиностроительных производств</c:v>
                </c:pt>
                <c:pt idx="3">
                  <c:v>Автоматизация технологических процессов и производств</c:v>
                </c:pt>
              </c:strCache>
            </c:strRef>
          </c:cat>
          <c:val>
            <c:numRef>
              <c:f>'Лист 1 - Tаблица 1'!$D$13:$D$16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45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29600"/>
        <c:axId val="72070784"/>
      </c:barChart>
      <c:catAx>
        <c:axId val="15112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  <c:crossAx val="72070784"/>
        <c:crosses val="autoZero"/>
        <c:auto val="1"/>
        <c:lblAlgn val="ctr"/>
        <c:lblOffset val="100"/>
        <c:noMultiLvlLbl val="0"/>
      </c:catAx>
      <c:valAx>
        <c:axId val="7207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1129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70186691090332E-2"/>
          <c:y val="2.4174611600082843E-2"/>
          <c:w val="0.93261351719727603"/>
          <c:h val="0.921277951283876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данные!$B$29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772863539100894E-2"/>
                  <c:y val="-1.7419189363047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14 337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74553595219268E-2"/>
                  <c:y val="-1.5241790692666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29 480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773986703809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данные!$A$31:$A$33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данные!$E$31:$E$33</c:f>
              <c:numCache>
                <c:formatCode>General</c:formatCode>
                <c:ptCount val="3"/>
                <c:pt idx="0">
                  <c:v>14337</c:v>
                </c:pt>
                <c:pt idx="1">
                  <c:v>29480</c:v>
                </c:pt>
                <c:pt idx="2">
                  <c:v>1755</c:v>
                </c:pt>
              </c:numCache>
            </c:numRef>
          </c:val>
        </c:ser>
        <c:ser>
          <c:idx val="1"/>
          <c:order val="1"/>
          <c:tx>
            <c:strRef>
              <c:f>данные!$F$29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07455359521932E-2"/>
                  <c:y val="-1.5241962141380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19 285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545727078201788E-2"/>
                  <c:y val="-3.0483581385333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 20 030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-2.8306182714952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2 356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данные!$A$31:$A$33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данные!$I$31:$I$33</c:f>
              <c:numCache>
                <c:formatCode>General</c:formatCode>
                <c:ptCount val="3"/>
                <c:pt idx="0">
                  <c:v>19285</c:v>
                </c:pt>
                <c:pt idx="1">
                  <c:v>20030</c:v>
                </c:pt>
                <c:pt idx="2">
                  <c:v>2356</c:v>
                </c:pt>
              </c:numCache>
            </c:numRef>
          </c:val>
        </c:ser>
        <c:ser>
          <c:idx val="2"/>
          <c:order val="2"/>
          <c:tx>
            <c:strRef>
              <c:f>данные!$J$29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223406071412E-2"/>
                  <c:y val="-1.9596588033428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24 050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16900561184256E-2"/>
                  <c:y val="-1.30643920222855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12 244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281313819693025E-2"/>
                  <c:y val="-4.57253720779997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99"/>
                        </a:solidFill>
                      </a:rPr>
                      <a:t>2 705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данные!$A$31:$A$33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данные!$M$31:$M$33</c:f>
              <c:numCache>
                <c:formatCode>General</c:formatCode>
                <c:ptCount val="3"/>
                <c:pt idx="0">
                  <c:v>24050</c:v>
                </c:pt>
                <c:pt idx="1">
                  <c:v>12244</c:v>
                </c:pt>
                <c:pt idx="2">
                  <c:v>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14144"/>
        <c:axId val="48308224"/>
        <c:axId val="0"/>
      </c:bar3DChart>
      <c:catAx>
        <c:axId val="8621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</a:defRPr>
            </a:pPr>
            <a:endParaRPr lang="ru-RU"/>
          </a:p>
        </c:txPr>
        <c:crossAx val="48308224"/>
        <c:crosses val="autoZero"/>
        <c:auto val="1"/>
        <c:lblAlgn val="ctr"/>
        <c:lblOffset val="100"/>
        <c:noMultiLvlLbl val="0"/>
      </c:catAx>
      <c:valAx>
        <c:axId val="4830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621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97037456542773"/>
          <c:y val="3.8120592910801415E-2"/>
          <c:w val="0.19338896852472579"/>
          <c:h val="0.23352326421892766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312546813794887E-2"/>
          <c:y val="2.8905328120842788E-2"/>
          <c:w val="0.89228403385286936"/>
          <c:h val="0.85101501857122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данные!$B$29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45663026688791E-2"/>
                  <c:y val="-6.20585405981311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26 018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78664019409977E-2"/>
                  <c:y val="-3.6379144488559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3 165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00885027111682E-2"/>
                  <c:y val="-3.2099245136964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16 389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данные!$B$30:$D$30</c:f>
              <c:strCache>
                <c:ptCount val="3"/>
                <c:pt idx="0">
                  <c:v>очная</c:v>
                </c:pt>
                <c:pt idx="1">
                  <c:v>очно-
заочная</c:v>
                </c:pt>
                <c:pt idx="2">
                  <c:v>заочная</c:v>
                </c:pt>
              </c:strCache>
            </c:strRef>
          </c:cat>
          <c:val>
            <c:numRef>
              <c:f>данные!$B$34:$D$34</c:f>
              <c:numCache>
                <c:formatCode>General</c:formatCode>
                <c:ptCount val="3"/>
                <c:pt idx="0">
                  <c:v>26018</c:v>
                </c:pt>
                <c:pt idx="1">
                  <c:v>3165</c:v>
                </c:pt>
                <c:pt idx="2">
                  <c:v>16389</c:v>
                </c:pt>
              </c:numCache>
            </c:numRef>
          </c:val>
        </c:ser>
        <c:ser>
          <c:idx val="1"/>
          <c:order val="1"/>
          <c:tx>
            <c:strRef>
              <c:f>данные!$F$29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67996029115046E-2"/>
                  <c:y val="-5.7778641246535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24 248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91326053377581E-2"/>
                  <c:y val="-2.7819345785369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2 567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69990072787614E-2"/>
                  <c:y val="-3.42391948127619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14 856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данные!$B$30:$D$30</c:f>
              <c:strCache>
                <c:ptCount val="3"/>
                <c:pt idx="0">
                  <c:v>очная</c:v>
                </c:pt>
                <c:pt idx="1">
                  <c:v>очно-
заочная</c:v>
                </c:pt>
                <c:pt idx="2">
                  <c:v>заочная</c:v>
                </c:pt>
              </c:strCache>
            </c:strRef>
          </c:cat>
          <c:val>
            <c:numRef>
              <c:f>данные!$F$34:$H$34</c:f>
              <c:numCache>
                <c:formatCode>General</c:formatCode>
                <c:ptCount val="3"/>
                <c:pt idx="0">
                  <c:v>24248</c:v>
                </c:pt>
                <c:pt idx="1">
                  <c:v>2567</c:v>
                </c:pt>
                <c:pt idx="2">
                  <c:v>14856</c:v>
                </c:pt>
              </c:numCache>
            </c:numRef>
          </c:val>
        </c:ser>
        <c:ser>
          <c:idx val="2"/>
          <c:order val="2"/>
          <c:tx>
            <c:strRef>
              <c:f>данные!$J$29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558325060656343E-2"/>
                  <c:y val="-8.55979870319051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24 342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35992058230091E-2"/>
                  <c:y val="-1.0699748378988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1 768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8325060656343E-2"/>
                  <c:y val="-1.28396980547857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12 889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данные!$B$30:$D$30</c:f>
              <c:strCache>
                <c:ptCount val="3"/>
                <c:pt idx="0">
                  <c:v>очная</c:v>
                </c:pt>
                <c:pt idx="1">
                  <c:v>очно-
заочная</c:v>
                </c:pt>
                <c:pt idx="2">
                  <c:v>заочная</c:v>
                </c:pt>
              </c:strCache>
            </c:strRef>
          </c:cat>
          <c:val>
            <c:numRef>
              <c:f>данные!$J$34:$L$34</c:f>
              <c:numCache>
                <c:formatCode>General</c:formatCode>
                <c:ptCount val="3"/>
                <c:pt idx="0">
                  <c:v>24342</c:v>
                </c:pt>
                <c:pt idx="1">
                  <c:v>1768</c:v>
                </c:pt>
                <c:pt idx="2">
                  <c:v>12889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13120"/>
        <c:axId val="48310528"/>
        <c:axId val="0"/>
      </c:bar3DChart>
      <c:catAx>
        <c:axId val="8621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10528"/>
        <c:crosses val="autoZero"/>
        <c:auto val="1"/>
        <c:lblAlgn val="ctr"/>
        <c:lblOffset val="100"/>
        <c:noMultiLvlLbl val="0"/>
      </c:catAx>
      <c:valAx>
        <c:axId val="4831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621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4563328088998"/>
          <c:y val="3.6734342434747123E-2"/>
          <c:w val="0.1458357225541248"/>
          <c:h val="0.19466835750774383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82046439284525E-2"/>
          <c:y val="2.9411169677991882E-2"/>
          <c:w val="0.90941795356071553"/>
          <c:h val="0.887600966147794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данные!$A$47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(данные!$B$44;данные!$H$44;данные!$M$44)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 </c:v>
                </c:pt>
              </c:strCache>
            </c:strRef>
          </c:cat>
          <c:val>
            <c:numRef>
              <c:f>(данные!$E$47;данные!$K$47;данные!$P$47)</c:f>
              <c:numCache>
                <c:formatCode>General</c:formatCode>
                <c:ptCount val="3"/>
                <c:pt idx="0">
                  <c:v>20193</c:v>
                </c:pt>
                <c:pt idx="1">
                  <c:v>18972</c:v>
                </c:pt>
                <c:pt idx="2">
                  <c:v>18966</c:v>
                </c:pt>
              </c:numCache>
            </c:numRef>
          </c:val>
        </c:ser>
        <c:ser>
          <c:idx val="1"/>
          <c:order val="1"/>
          <c:tx>
            <c:strRef>
              <c:f>данные!$A$48</c:f>
              <c:strCache>
                <c:ptCount val="1"/>
                <c:pt idx="0">
                  <c:v>контракт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(данные!$B$44;данные!$H$44;данные!$M$44)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 </c:v>
                </c:pt>
              </c:strCache>
            </c:strRef>
          </c:cat>
          <c:val>
            <c:numRef>
              <c:f>(данные!$E$48;данные!$K$48;данные!$P$48)</c:f>
              <c:numCache>
                <c:formatCode>General</c:formatCode>
                <c:ptCount val="3"/>
                <c:pt idx="0">
                  <c:v>25379</c:v>
                </c:pt>
                <c:pt idx="1">
                  <c:v>22699</c:v>
                </c:pt>
                <c:pt idx="2">
                  <c:v>20033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99200"/>
        <c:axId val="48312832"/>
        <c:axId val="0"/>
      </c:bar3DChart>
      <c:catAx>
        <c:axId val="85299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12832"/>
        <c:crosses val="autoZero"/>
        <c:auto val="1"/>
        <c:lblAlgn val="ctr"/>
        <c:lblOffset val="100"/>
        <c:noMultiLvlLbl val="0"/>
      </c:catAx>
      <c:valAx>
        <c:axId val="4831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529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552238640151089"/>
          <c:y val="2.0791757020139055E-2"/>
          <c:w val="0.33957371403177422"/>
          <c:h val="0.10923100451115857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43016697380909E-2"/>
          <c:y val="2.5902634297283442E-2"/>
          <c:w val="0.9408151002401296"/>
          <c:h val="0.850116991905449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cat>
            <c:strRef>
              <c:f>Лист1!$A$11:$A$26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Лист1!$B$11:$B$26</c:f>
              <c:numCache>
                <c:formatCode>General</c:formatCode>
                <c:ptCount val="16"/>
                <c:pt idx="0">
                  <c:v>739</c:v>
                </c:pt>
                <c:pt idx="1">
                  <c:v>232</c:v>
                </c:pt>
                <c:pt idx="2">
                  <c:v>936</c:v>
                </c:pt>
                <c:pt idx="3">
                  <c:v>153</c:v>
                </c:pt>
                <c:pt idx="4">
                  <c:v>1342</c:v>
                </c:pt>
                <c:pt idx="5">
                  <c:v>828</c:v>
                </c:pt>
                <c:pt idx="6">
                  <c:v>1919</c:v>
                </c:pt>
                <c:pt idx="7">
                  <c:v>268</c:v>
                </c:pt>
                <c:pt idx="8">
                  <c:v>1247</c:v>
                </c:pt>
                <c:pt idx="9">
                  <c:v>575</c:v>
                </c:pt>
                <c:pt idx="10">
                  <c:v>198</c:v>
                </c:pt>
                <c:pt idx="11">
                  <c:v>1295</c:v>
                </c:pt>
                <c:pt idx="12">
                  <c:v>910</c:v>
                </c:pt>
                <c:pt idx="13">
                  <c:v>1512</c:v>
                </c:pt>
                <c:pt idx="14">
                  <c:v>1411</c:v>
                </c:pt>
                <c:pt idx="15">
                  <c:v>660</c:v>
                </c:pt>
              </c:numCache>
            </c:numRef>
          </c:val>
        </c:ser>
        <c:ser>
          <c:idx val="1"/>
          <c:order val="1"/>
          <c:tx>
            <c:strRef>
              <c:f>Лист1!$C$10</c:f>
              <c:strCache>
                <c:ptCount val="1"/>
                <c:pt idx="0">
                  <c:v>контракт</c:v>
                </c:pt>
              </c:strCache>
            </c:strRef>
          </c:tx>
          <c:invertIfNegative val="0"/>
          <c:cat>
            <c:strRef>
              <c:f>Лист1!$A$11:$A$26</c:f>
              <c:strCache>
                <c:ptCount val="16"/>
                <c:pt idx="0">
                  <c:v>ВШЭМ</c:v>
                </c:pt>
                <c:pt idx="1">
                  <c:v>ИВТОБ</c:v>
                </c:pt>
                <c:pt idx="2">
                  <c:v>ИГНИ</c:v>
                </c:pt>
                <c:pt idx="3">
                  <c:v>ИГУП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ИНФО</c:v>
                </c:pt>
                <c:pt idx="8">
                  <c:v>ИРИТ-РТФ</c:v>
                </c:pt>
                <c:pt idx="9">
                  <c:v>ИСПН</c:v>
                </c:pt>
                <c:pt idx="10">
                  <c:v>ИФКСиМП</c:v>
                </c:pt>
                <c:pt idx="11">
                  <c:v>ММИ</c:v>
                </c:pt>
                <c:pt idx="12">
                  <c:v>СТИ</c:v>
                </c:pt>
                <c:pt idx="13">
                  <c:v>УралЭНИН</c:v>
                </c:pt>
                <c:pt idx="14">
                  <c:v>ФТИ</c:v>
                </c:pt>
                <c:pt idx="15">
                  <c:v>ХТИ</c:v>
                </c:pt>
              </c:strCache>
            </c:strRef>
          </c:cat>
          <c:val>
            <c:numRef>
              <c:f>Лист1!$C$11:$C$26</c:f>
              <c:numCache>
                <c:formatCode>General</c:formatCode>
                <c:ptCount val="16"/>
                <c:pt idx="0">
                  <c:v>2591</c:v>
                </c:pt>
                <c:pt idx="1">
                  <c:v>165</c:v>
                </c:pt>
                <c:pt idx="2">
                  <c:v>1446</c:v>
                </c:pt>
                <c:pt idx="3">
                  <c:v>1042</c:v>
                </c:pt>
                <c:pt idx="4">
                  <c:v>101</c:v>
                </c:pt>
                <c:pt idx="5">
                  <c:v>116</c:v>
                </c:pt>
                <c:pt idx="6">
                  <c:v>169</c:v>
                </c:pt>
                <c:pt idx="7">
                  <c:v>176</c:v>
                </c:pt>
                <c:pt idx="8">
                  <c:v>104</c:v>
                </c:pt>
                <c:pt idx="9">
                  <c:v>1351</c:v>
                </c:pt>
                <c:pt idx="10">
                  <c:v>376</c:v>
                </c:pt>
                <c:pt idx="11">
                  <c:v>110</c:v>
                </c:pt>
                <c:pt idx="12">
                  <c:v>500</c:v>
                </c:pt>
                <c:pt idx="13">
                  <c:v>237</c:v>
                </c:pt>
                <c:pt idx="14">
                  <c:v>133</c:v>
                </c:pt>
                <c:pt idx="15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71904"/>
        <c:axId val="48315712"/>
        <c:axId val="0"/>
      </c:bar3DChart>
      <c:catAx>
        <c:axId val="8537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15712"/>
        <c:crosses val="autoZero"/>
        <c:auto val="1"/>
        <c:lblAlgn val="ctr"/>
        <c:lblOffset val="100"/>
        <c:noMultiLvlLbl val="0"/>
      </c:catAx>
      <c:valAx>
        <c:axId val="4831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8537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38364885240419"/>
          <c:y val="1.3409059468527494E-2"/>
          <c:w val="0.28889294689227674"/>
          <c:h val="0.14429495313931459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52970739009502"/>
          <c:y val="0.29808840384234098"/>
          <c:w val="0.59935109832202982"/>
          <c:h val="0.581147891192447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3776339254747718E-2"/>
                  <c:y val="4.09514337769043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невыполнение учебного плана
</a:t>
                    </a:r>
                    <a:r>
                      <a:rPr lang="ru-RU" b="1" dirty="0"/>
                      <a:t>71%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69754469030608E-2"/>
                  <c:y val="3.38845757830711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собственное желание
</a:t>
                    </a:r>
                    <a:r>
                      <a:rPr lang="ru-RU" b="1" dirty="0"/>
                      <a:t>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326193923147666"/>
                  <c:y val="-4.07110780264578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получение </a:t>
                    </a:r>
                    <a:r>
                      <a:rPr lang="ru-RU" dirty="0" err="1" smtClean="0"/>
                      <a:t>неудовлетвори</a:t>
                    </a:r>
                    <a:r>
                      <a:rPr lang="en-US" dirty="0" smtClean="0"/>
                      <a:t>-</a:t>
                    </a:r>
                    <a:r>
                      <a:rPr lang="ru-RU" dirty="0" smtClean="0"/>
                      <a:t>тельной </a:t>
                    </a:r>
                    <a:r>
                      <a:rPr lang="ru-RU" dirty="0"/>
                      <a:t>оценки на ГАК, ГЭК
</a:t>
                    </a:r>
                    <a:r>
                      <a:rPr lang="ru-RU" b="1" dirty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1388515335336724E-2"/>
                  <c:y val="-7.32233321804235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перевод в другое образовательное учреждение
</a:t>
                    </a:r>
                    <a:r>
                      <a:rPr lang="ru-RU" b="1" dirty="0"/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7772544298727528E-2"/>
                  <c:y val="-9.96921850671460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невыход из академического отпуска
</a:t>
                    </a:r>
                    <a:r>
                      <a:rPr lang="ru-RU" b="1" dirty="0"/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2271413195975021"/>
                  <c:y val="-4.15041522702548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причины
</a:t>
                    </a:r>
                    <a:r>
                      <a:rPr lang="ru-RU" b="1" dirty="0"/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данные!$A$91:$A$96</c:f>
              <c:strCache>
                <c:ptCount val="6"/>
                <c:pt idx="0">
                  <c:v>невыполнение учебного плана</c:v>
                </c:pt>
                <c:pt idx="1">
                  <c:v>собственное желание</c:v>
                </c:pt>
                <c:pt idx="2">
                  <c:v>получение неудовлетворительной оценки на ГАК, ГЭК</c:v>
                </c:pt>
                <c:pt idx="3">
                  <c:v>перевод в другое образовательное учреждение</c:v>
                </c:pt>
                <c:pt idx="4">
                  <c:v>невыход из академического отпуска</c:v>
                </c:pt>
                <c:pt idx="5">
                  <c:v>другие причины</c:v>
                </c:pt>
              </c:strCache>
            </c:strRef>
          </c:cat>
          <c:val>
            <c:numRef>
              <c:f>данные!$E$91:$E$96</c:f>
              <c:numCache>
                <c:formatCode>General</c:formatCode>
                <c:ptCount val="6"/>
                <c:pt idx="0">
                  <c:v>4866</c:v>
                </c:pt>
                <c:pt idx="1">
                  <c:v>1121</c:v>
                </c:pt>
                <c:pt idx="2">
                  <c:v>538</c:v>
                </c:pt>
                <c:pt idx="3">
                  <c:v>229</c:v>
                </c:pt>
                <c:pt idx="4">
                  <c:v>61</c:v>
                </c:pt>
                <c:pt idx="5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06976227877446E-2"/>
          <c:y val="2.3170474595249593E-2"/>
          <c:w val="0.93213761692471797"/>
          <c:h val="0.92454781652596696"/>
        </c:manualLayout>
      </c:layout>
      <c:barChart>
        <c:barDir val="col"/>
        <c:grouping val="clustered"/>
        <c:varyColors val="0"/>
        <c:ser>
          <c:idx val="0"/>
          <c:order val="0"/>
          <c:tx>
            <c:v>Отчислены</c:v>
          </c:tx>
          <c:invertIfNegative val="0"/>
          <c:dLbls>
            <c:dLbl>
              <c:idx val="0"/>
              <c:layout>
                <c:manualLayout>
                  <c:x val="2.2757325490119659E-2"/>
                  <c:y val="4.354625892047650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2 606 (6,3%)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1 108 (2,7%)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1 101 (2,6%)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1 058 (2,5%)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1 005 (2,4%)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данные!$C$123:$G$123</c:f>
              <c:strCache>
                <c:ptCount val="5"/>
                <c:pt idx="0">
                  <c:v>2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6 курс</c:v>
                </c:pt>
              </c:strCache>
            </c:strRef>
          </c:cat>
          <c:val>
            <c:numRef>
              <c:f>(данные!$C$129,данные!$D$126:$G$126)</c:f>
              <c:numCache>
                <c:formatCode>General</c:formatCode>
                <c:ptCount val="5"/>
                <c:pt idx="0">
                  <c:v>2606</c:v>
                </c:pt>
                <c:pt idx="1">
                  <c:v>1108</c:v>
                </c:pt>
                <c:pt idx="2">
                  <c:v>1101</c:v>
                </c:pt>
                <c:pt idx="3">
                  <c:v>1058</c:v>
                </c:pt>
                <c:pt idx="4">
                  <c:v>1005</c:v>
                </c:pt>
              </c:numCache>
            </c:numRef>
          </c:val>
        </c:ser>
        <c:ser>
          <c:idx val="1"/>
          <c:order val="1"/>
          <c:tx>
            <c:v>Восстановлены</c:v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данные!$C$123:$G$123</c:f>
              <c:strCache>
                <c:ptCount val="5"/>
                <c:pt idx="0">
                  <c:v>2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6 курс</c:v>
                </c:pt>
              </c:strCache>
            </c:strRef>
          </c:cat>
          <c:val>
            <c:numRef>
              <c:f>(данные!$C$163,данные!$D$160:$G$160)</c:f>
              <c:numCache>
                <c:formatCode>General</c:formatCode>
                <c:ptCount val="5"/>
                <c:pt idx="0">
                  <c:v>469</c:v>
                </c:pt>
                <c:pt idx="1">
                  <c:v>278</c:v>
                </c:pt>
                <c:pt idx="2">
                  <c:v>525</c:v>
                </c:pt>
                <c:pt idx="3">
                  <c:v>486</c:v>
                </c:pt>
                <c:pt idx="4">
                  <c:v>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01408"/>
        <c:axId val="48319296"/>
      </c:barChart>
      <c:catAx>
        <c:axId val="10600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19296"/>
        <c:crosses val="autoZero"/>
        <c:auto val="1"/>
        <c:lblAlgn val="ctr"/>
        <c:lblOffset val="100"/>
        <c:noMultiLvlLbl val="0"/>
      </c:catAx>
      <c:valAx>
        <c:axId val="483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060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882572088476271"/>
          <c:y val="2.493241491686109E-2"/>
          <c:w val="0.26595014689786406"/>
          <c:h val="0.14742446312549637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14327525290383E-2"/>
          <c:y val="1.8231335218140722E-2"/>
          <c:w val="0.94180232932624297"/>
          <c:h val="0.91390412455590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данные!$A$64</c:f>
              <c:strCache>
                <c:ptCount val="1"/>
                <c:pt idx="0">
                  <c:v>очная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данные!$D$63:$F$63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данные!$D$64:$F$64</c:f>
              <c:numCache>
                <c:formatCode>General</c:formatCode>
                <c:ptCount val="3"/>
                <c:pt idx="0">
                  <c:v>6465</c:v>
                </c:pt>
                <c:pt idx="1">
                  <c:v>5895</c:v>
                </c:pt>
                <c:pt idx="2">
                  <c:v>5359</c:v>
                </c:pt>
              </c:numCache>
            </c:numRef>
          </c:val>
        </c:ser>
        <c:ser>
          <c:idx val="1"/>
          <c:order val="1"/>
          <c:tx>
            <c:strRef>
              <c:f>данные!$A$65</c:f>
              <c:strCache>
                <c:ptCount val="1"/>
                <c:pt idx="0">
                  <c:v>очно-заочная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данные!$D$63:$F$63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данные!$D$65:$F$65</c:f>
              <c:numCache>
                <c:formatCode>General</c:formatCode>
                <c:ptCount val="3"/>
                <c:pt idx="0">
                  <c:v>786</c:v>
                </c:pt>
                <c:pt idx="1">
                  <c:v>693</c:v>
                </c:pt>
                <c:pt idx="2">
                  <c:v>522</c:v>
                </c:pt>
              </c:numCache>
            </c:numRef>
          </c:val>
        </c:ser>
        <c:ser>
          <c:idx val="2"/>
          <c:order val="2"/>
          <c:tx>
            <c:strRef>
              <c:f>данные!$A$66</c:f>
              <c:strCache>
                <c:ptCount val="1"/>
                <c:pt idx="0">
                  <c:v>заочная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данные!$D$63:$F$63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данные!$D$66:$F$66</c:f>
              <c:numCache>
                <c:formatCode>General</c:formatCode>
                <c:ptCount val="3"/>
                <c:pt idx="0">
                  <c:v>3127</c:v>
                </c:pt>
                <c:pt idx="1">
                  <c:v>3327</c:v>
                </c:pt>
                <c:pt idx="2">
                  <c:v>3348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92544"/>
        <c:axId val="48321600"/>
        <c:axId val="0"/>
      </c:bar3DChart>
      <c:catAx>
        <c:axId val="1060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21600"/>
        <c:crosses val="autoZero"/>
        <c:auto val="1"/>
        <c:lblAlgn val="ctr"/>
        <c:lblOffset val="100"/>
        <c:noMultiLvlLbl val="0"/>
      </c:catAx>
      <c:valAx>
        <c:axId val="4832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0609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428789753618745"/>
          <c:y val="5.4833290430147556E-2"/>
          <c:w val="0.64307845668805064"/>
          <c:h val="4.9189085665930124E-2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06976227877446E-2"/>
          <c:y val="2.3199295409549781E-2"/>
          <c:w val="0.93903645199206431"/>
          <c:h val="0.924453964612856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данные!$A$55</c:f>
              <c:strCache>
                <c:ptCount val="1"/>
                <c:pt idx="0">
                  <c:v>очная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338966853728086E-2"/>
                  <c:y val="8.7095946815235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данные!$H$54:$J$54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данные!$M$55:$O$55</c:f>
              <c:numCache>
                <c:formatCode>General</c:formatCode>
                <c:ptCount val="3"/>
                <c:pt idx="0">
                  <c:v>1423</c:v>
                </c:pt>
                <c:pt idx="1">
                  <c:v>3163</c:v>
                </c:pt>
                <c:pt idx="2">
                  <c:v>773</c:v>
                </c:pt>
              </c:numCache>
            </c:numRef>
          </c:val>
        </c:ser>
        <c:ser>
          <c:idx val="1"/>
          <c:order val="1"/>
          <c:tx>
            <c:strRef>
              <c:f>данные!$A$56</c:f>
              <c:strCache>
                <c:ptCount val="1"/>
                <c:pt idx="0">
                  <c:v>очно-заочная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2067602244737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72863539100894E-2"/>
                  <c:y val="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данные!$H$54:$J$54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данные!$M$56:$O$56</c:f>
              <c:numCache>
                <c:formatCode>General</c:formatCode>
                <c:ptCount val="3"/>
                <c:pt idx="0">
                  <c:v>5</c:v>
                </c:pt>
                <c:pt idx="1">
                  <c:v>510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данные!$A$57</c:f>
              <c:strCache>
                <c:ptCount val="1"/>
                <c:pt idx="0">
                  <c:v>заочная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77933707456121E-2"/>
                  <c:y val="-1.959658803342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42346965964831E-2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данные!$H$54:$J$54</c:f>
              <c:strCache>
                <c:ptCount val="3"/>
                <c:pt idx="0">
                  <c:v>бакалавр</c:v>
                </c:pt>
                <c:pt idx="1">
                  <c:v>специалист</c:v>
                </c:pt>
                <c:pt idx="2">
                  <c:v>магистр</c:v>
                </c:pt>
              </c:strCache>
            </c:strRef>
          </c:cat>
          <c:val>
            <c:numRef>
              <c:f>данные!$M$57:$O$57</c:f>
              <c:numCache>
                <c:formatCode>General</c:formatCode>
                <c:ptCount val="3"/>
                <c:pt idx="0">
                  <c:v>151</c:v>
                </c:pt>
                <c:pt idx="1">
                  <c:v>3144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812608"/>
        <c:axId val="48323904"/>
        <c:axId val="0"/>
      </c:bar3DChart>
      <c:catAx>
        <c:axId val="14381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48323904"/>
        <c:crosses val="autoZero"/>
        <c:auto val="1"/>
        <c:lblAlgn val="ctr"/>
        <c:lblOffset val="100"/>
        <c:noMultiLvlLbl val="0"/>
      </c:catAx>
      <c:valAx>
        <c:axId val="4832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438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70546542705748"/>
          <c:y val="5.5280380369259384E-2"/>
          <c:w val="0.26304845983689257"/>
          <c:h val="0.28213068918268341"/>
        </c:manualLayout>
      </c:layout>
      <c:overlay val="0"/>
      <c:txPr>
        <a:bodyPr/>
        <a:lstStyle/>
        <a:p>
          <a:pPr>
            <a:defRPr sz="180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0.81715</cdr:x>
      <cdr:y>0.74678</cdr:y>
    </cdr:from>
    <cdr:to>
      <cdr:x>0.90323</cdr:x>
      <cdr:y>0.87942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96285" y="4459600"/>
          <a:ext cx="768612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0099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0.86019</cdr:x>
      <cdr:y>0.55385</cdr:y>
    </cdr:from>
    <cdr:to>
      <cdr:x>0.8629</cdr:x>
      <cdr:y>0.74678</cdr:y>
    </cdr:to>
    <cdr:cxnSp macro="">
      <cdr:nvCxnSpPr>
        <cdr:cNvPr id="4" name="Прямая со стрелкой 3"/>
        <cdr:cNvCxnSpPr>
          <a:stCxn xmlns:a="http://schemas.openxmlformats.org/drawingml/2006/main" id="2" idx="0"/>
        </cdr:cNvCxnSpPr>
      </cdr:nvCxnSpPr>
      <cdr:spPr>
        <a:xfrm xmlns:a="http://schemas.openxmlformats.org/drawingml/2006/main" flipV="1">
          <a:off x="7680591" y="3307472"/>
          <a:ext cx="24266" cy="1152128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0099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0.74117</cdr:x>
      <cdr:y>0.3971</cdr:y>
    </cdr:from>
    <cdr:to>
      <cdr:x>0.99375</cdr:x>
      <cdr:y>0.55385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17907" y="2371368"/>
          <a:ext cx="2255301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должно быть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16%</a:t>
          </a:r>
          <a:r>
            <a:rPr lang="ru-RU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к </a:t>
          </a:r>
          <a:r>
            <a:rPr lang="ru-RU" sz="18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2020</a:t>
          </a:r>
          <a:r>
            <a:rPr lang="ru-RU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году </a:t>
          </a:r>
          <a:r>
            <a: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/>
          </a:r>
          <a:br>
            <a: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ru-RU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ru-RU" sz="18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6240</a:t>
          </a:r>
          <a:r>
            <a:rPr lang="ru-RU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человек)</a:t>
          </a:r>
        </a:p>
        <a:p xmlns:a="http://schemas.openxmlformats.org/drawingml/2006/main">
          <a:pPr algn="ctr"/>
          <a:endParaRPr lang="ru-RU" sz="18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0.78226</cdr:x>
      <cdr:y>0.05007</cdr:y>
    </cdr:from>
    <cdr:to>
      <cdr:x>0.88466</cdr:x>
      <cdr:y>0.10015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4776" y="288033"/>
          <a:ext cx="914329" cy="288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en-US" sz="16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7717</a:t>
          </a:r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человек</a:t>
          </a:r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ru-RU" sz="16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0.78226</cdr:x>
      <cdr:y>0.10015</cdr:y>
    </cdr:from>
    <cdr:to>
      <cdr:x>0.88466</cdr:x>
      <cdr:y>0.15022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576065"/>
          <a:ext cx="914329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en-US" sz="16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4222</a:t>
          </a:r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человек</a:t>
          </a:r>
          <a:r>
            <a:rPr lang="ru-RU" sz="1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</a:t>
          </a:r>
          <a:r>
            <a:rPr lang="en-US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ru-RU" sz="16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B794-D6A4-4BC7-82FF-F708BE4337D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C3BBD-4CB7-4CE8-BE20-94867F8C6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6D0C85-5167-4D5B-8BDB-E3785987BEFE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A4FDBB-AD2D-4B00-937A-D884BB93B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5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A1E517-D174-4C7C-BEC4-1A937868EA6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7A00A4-FBF0-4AB4-B23E-5E426780EAFA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64EA5E5-CC80-49C1-BCFA-97FC1CDFCFAF}" type="slidenum">
              <a:rPr lang="ru-RU" altLang="ru-RU" sz="1200">
                <a:latin typeface="Calibri" pitchFamily="34" charset="0"/>
              </a:rPr>
              <a:pPr algn="r" eaLnBrk="1" hangingPunct="1"/>
              <a:t>25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E9119E-E20C-4DA7-BDC6-4EDB098FC8AF}" type="slidenum">
              <a:rPr lang="ru-RU" altLang="ru-RU" sz="1200">
                <a:latin typeface="Calibri" pitchFamily="34" charset="0"/>
              </a:rPr>
              <a:pPr algn="r" eaLnBrk="1" hangingPunct="1"/>
              <a:t>26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522F5-6DD3-48F1-A6FD-B0F59B4B4C9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B322EF1-F7FC-43D5-8984-DF7C7243E9CC}" type="slidenum">
              <a:rPr lang="ru-RU" altLang="ru-RU" sz="12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28</a:t>
            </a:fld>
            <a:endParaRPr lang="ru-RU" altLang="ru-RU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29477-52C3-4A8F-8D7E-D7F0442FCF7D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5345-E7DC-4B29-B278-A3E97C8C321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4E29-7EBA-48A6-B079-FA9E7292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A36F-5E22-42CC-81D0-08C35107C9A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21FD-50F1-4E7E-890B-3A018C46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D0D7-6F20-4996-B3CD-E09703E8E760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103A-3F04-44FB-85ED-BB6F882CB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D5B7-750D-4C1D-A9B0-3CCFDDCFD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DD42-9A4E-4980-9612-832E3629A8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200D-C557-4045-B84E-C7CEC04558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8523-2EC8-43CE-B1DD-5E90E0E62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0B71-5B28-48A1-856F-5F551B91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E995-BFB0-44A1-AF8B-834513D88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9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424C-6B15-475B-A116-489EE797D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0B01-0F34-42D6-BE98-410951DC62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2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A6B2-1F30-4C75-B20A-74497A13F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E10E-B91F-4881-AF3C-704D6BA998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61E3-51F8-4D4B-8E84-DADC458635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D1F3-2CA6-43FB-8E29-6AB9CAFA52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8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1646-F4C2-4F06-8CCC-190400E50E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04C9-7584-498A-A61C-62BF1AAF4F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12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C4A5-4615-4C2A-8874-B41401012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DD1C-C0AA-4427-BC0B-43CE770E2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5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738F-331D-4C8D-926E-90DEC9500F6C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1529-6F31-4646-B9C5-14D0E741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EE04-7A1D-4AC3-9A50-00F6AE70A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1B24-725A-4DA7-85A4-813718F1F3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B724-32F4-402B-BA1F-208EE4DE6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DCC9-8434-4085-A389-8B0AB89223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5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DFD8-9808-4E9F-AEC7-7C936E753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5365-26BB-41FB-BFAD-6316719CFE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8EB3-6992-4C31-9288-00059667BF5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D8BF-C2FA-4294-ADAF-481BDFC1B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7572-657B-4E0A-B7B1-4D7A444EE90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817F-9B44-4674-80DB-98398881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6B0D-D8A7-4FE4-910C-3ABE8726E1A3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D3A9-854A-4465-9058-3C6F737E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C4FC-B416-4B4D-9764-1303074BD5E5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FFD2-7DCF-49C6-BB07-036C68DEE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2843-BBED-4C23-80D4-DD5ED1878BE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64B3-746F-44D1-B896-6A68611C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E54E-B1D9-4116-B786-E10E3C62CE4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7F07-A9C3-4200-8F42-3A74AE727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1E26-244D-4153-AF1E-C7FE280BE38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06D1-C516-45D8-8937-AE8FEF1EE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81B25-7433-486C-AFFF-237509956A4D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C4677-9E53-418E-9254-FBA8B83FE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AF2D9-6BD9-48E6-BA72-AFAB9B0181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3F810-389D-41DB-9185-E95CA870D2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5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14016" y="2614509"/>
            <a:ext cx="87129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ИТОГИ УЧЕБНОЙ РАБОТЫ УНИВЕРСИТЕТА </a:t>
            </a:r>
            <a:b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ЗА 201</a:t>
            </a:r>
            <a:r>
              <a:rPr lang="en-US" sz="2600" b="1" i="1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/1</a:t>
            </a:r>
            <a:r>
              <a:rPr lang="en-US" sz="2600" b="1" i="1" dirty="0" smtClean="0">
                <a:solidFill>
                  <a:srgbClr val="FF0000"/>
                </a:solidFill>
                <a:latin typeface="Verdana" pitchFamily="34" charset="0"/>
              </a:rPr>
              <a:t>3</a:t>
            </a: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 УЧЕБНЫЙ ГОД И </a:t>
            </a:r>
            <a:b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ЗАДАЧИ НА 201</a:t>
            </a:r>
            <a:r>
              <a:rPr lang="en-US" sz="2600" b="1" i="1" dirty="0" smtClean="0">
                <a:solidFill>
                  <a:srgbClr val="FF0000"/>
                </a:solidFill>
                <a:latin typeface="Verdana" pitchFamily="34" charset="0"/>
              </a:rPr>
              <a:t>3</a:t>
            </a: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/1</a:t>
            </a:r>
            <a:r>
              <a:rPr lang="ru-RU" sz="2600" b="1" i="1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ru-RU" sz="2600" b="1" i="1" dirty="0" smtClean="0">
                <a:solidFill>
                  <a:srgbClr val="FF0000"/>
                </a:solidFill>
                <a:latin typeface="Verdana" pitchFamily="34" charset="0"/>
              </a:rPr>
              <a:t> УЧЕБНЫЙ ГОД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79512" y="6105490"/>
            <a:ext cx="5041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Calibri" pitchFamily="34" charset="0"/>
              </a:rPr>
              <a:t>Докладчик: </a:t>
            </a:r>
            <a:r>
              <a:rPr lang="ru-RU" sz="2000" b="1" i="1" dirty="0" smtClean="0">
                <a:solidFill>
                  <a:srgbClr val="000099"/>
                </a:solidFill>
                <a:latin typeface="Calibri" pitchFamily="34" charset="0"/>
              </a:rPr>
              <a:t>проректор по учебной работе</a:t>
            </a:r>
            <a:endParaRPr lang="ru-RU" sz="2000" b="1" i="1" dirty="0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  <a:latin typeface="Calibri" pitchFamily="34" charset="0"/>
              </a:rPr>
              <a:t>Князев Сергей Тихонович</a:t>
            </a:r>
            <a:endParaRPr lang="ru-RU" sz="2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10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3274"/>
            <a:ext cx="7560840" cy="68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ОТЧИСЛЕНИЯ</a:t>
            </a:r>
            <a:b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ПО КУРСАМ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22737"/>
              </p:ext>
            </p:extLst>
          </p:nvPr>
        </p:nvGraphicFramePr>
        <p:xfrm>
          <a:off x="107503" y="908720"/>
          <a:ext cx="892899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9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51796"/>
              </p:ext>
            </p:extLst>
          </p:nvPr>
        </p:nvGraphicFramePr>
        <p:xfrm>
          <a:off x="102910" y="763762"/>
          <a:ext cx="893818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11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ДИНАМИКА ВЫПУСКА</a:t>
            </a:r>
            <a:b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(по формам обучения)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1356" y="12281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10 378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613" y="145386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9 915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6475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9 229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661248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Состоялось торжественное вручение дипломов выпускникам 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очной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Выдано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европейских приложений к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диплому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Diploma Supplement)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Выпущено </a:t>
            </a:r>
            <a:r>
              <a:rPr lang="en-US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132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гражданина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45482"/>
              </p:ext>
            </p:extLst>
          </p:nvPr>
        </p:nvGraphicFramePr>
        <p:xfrm>
          <a:off x="179512" y="908720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12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ВЫПУСК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> 2013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(по уровням образования)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088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79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0514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6 817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3318" y="49579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833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13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СООТНОШЕНИЕ ПРИЕМ/ВЫПУСК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19171"/>
              </p:ext>
            </p:extLst>
          </p:nvPr>
        </p:nvGraphicFramePr>
        <p:xfrm>
          <a:off x="179511" y="980728"/>
          <a:ext cx="885698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8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301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СДАЛИ НА ПОЛОЖИТЕЛЬНЫЕ ОЦЕНКИ, %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(БЮДЖЕТ - КОНТРАКТ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96642"/>
            <a:ext cx="91321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Итоги летней экзаменационной сессии 201</a:t>
            </a:r>
            <a:r>
              <a:rPr lang="en-US" sz="19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19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19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19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учебного года</a:t>
            </a:r>
            <a:endParaRPr lang="ru-RU" sz="19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14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825227"/>
              </p:ext>
            </p:extLst>
          </p:nvPr>
        </p:nvGraphicFramePr>
        <p:xfrm>
          <a:off x="0" y="1181363"/>
          <a:ext cx="9036496" cy="556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5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15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89801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ИМЕННЫЕ СТИПЕНДИИ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3671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итогам учебного года было назначено 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именных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стипендий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71302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именные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стипендии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Президента Российской Федерации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Российской Федерации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Первого Президента России Б.Н. Ельцина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Губернатора Свердловской области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Ученого совета университета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Оксфордский российский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</a:t>
            </a:r>
            <a:endParaRPr lang="en-US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x-none" kern="160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Президента </a:t>
            </a:r>
            <a:r>
              <a:rPr lang="x-none" kern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 Федерации </a:t>
            </a:r>
            <a:r>
              <a:rPr lang="ru-RU" kern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x-none" kern="160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приоритетным направлениям</a:t>
            </a:r>
            <a:endParaRPr lang="ru-RU" b="1" kern="1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Российской Федерации по приоритетным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направлениям</a:t>
            </a:r>
            <a:endParaRPr lang="ru-RU" dirty="0"/>
          </a:p>
        </p:txBody>
      </p:sp>
      <p:pic>
        <p:nvPicPr>
          <p:cNvPr id="1026" name="Picture 2" descr="I:\photo\Фото стипендиатов\губернатора\DVS_9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00082"/>
            <a:ext cx="216437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photo\Фото стипендиатов\2012.10.12 ельцинские\4\IMG_9223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455449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photo\127_Стипендии В. Потанина (21-23_03_2011)\Петров\2011.03.23 потанинцы\DSC_9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061" y="5157352"/>
            <a:ext cx="21681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photo\Фото стипендиатов\2012.10.12 ельцинские\4\IMG_9237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09992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995738" y="4868863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 i="1">
              <a:latin typeface="Verdana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95288" y="1268413"/>
            <a:ext cx="8569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>
              <a:latin typeface="Calibri" pitchFamily="34" charset="0"/>
            </a:endParaRP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/>
          </a:p>
          <a:p>
            <a:pPr eaLnBrk="1" hangingPunct="1">
              <a:buFontTx/>
              <a:buChar char="•"/>
            </a:pPr>
            <a:endParaRPr lang="ru-RU" altLang="ru-RU" sz="2000" b="1" i="1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7665" y="0"/>
            <a:ext cx="7596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ТЕСТОВЫХ ФОРМ КОНТРОЛЯ УРОВНЯ УЧЕБНЫХ ДОСТИЖЕНИЙ</a:t>
            </a:r>
            <a:endParaRPr lang="ru-RU" alt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753" name="Rectangle 153"/>
          <p:cNvSpPr>
            <a:spLocks noChangeArrowheads="1"/>
          </p:cNvSpPr>
          <p:nvPr/>
        </p:nvSpPr>
        <p:spPr bwMode="auto">
          <a:xfrm>
            <a:off x="1116013" y="5516563"/>
            <a:ext cx="64770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754" name="Rectangle 154"/>
          <p:cNvSpPr>
            <a:spLocks noChangeArrowheads="1"/>
          </p:cNvSpPr>
          <p:nvPr/>
        </p:nvSpPr>
        <p:spPr bwMode="auto">
          <a:xfrm>
            <a:off x="1116013" y="6237288"/>
            <a:ext cx="64770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Номер слайда 5"/>
          <p:cNvSpPr txBox="1">
            <a:spLocks noGrp="1"/>
          </p:cNvSpPr>
          <p:nvPr/>
        </p:nvSpPr>
        <p:spPr bwMode="auto">
          <a:xfrm>
            <a:off x="6988756" y="648811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16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2420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9693" y="4365520"/>
            <a:ext cx="89646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Впервые</a:t>
            </a:r>
            <a:r>
              <a:rPr lang="ru-RU" alt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традиционные экзамены и зачеты заменены тестовой формой контроля в массовом порядке</a:t>
            </a:r>
          </a:p>
          <a:p>
            <a:pPr marL="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Впервые</a:t>
            </a:r>
            <a:r>
              <a:rPr lang="ru-RU" alt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проведено тестирование студентов по программам ФГОС (результат распределяется по «уровням </a:t>
            </a:r>
            <a:r>
              <a:rPr lang="ru-RU" alt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обученности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</a:t>
            </a:r>
          </a:p>
          <a:p>
            <a:pPr marL="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Впервые</a:t>
            </a:r>
            <a:r>
              <a:rPr lang="ru-RU" alt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осуществлен дистанционный контроль процедуры тестирования</a:t>
            </a:r>
          </a:p>
        </p:txBody>
      </p:sp>
      <p:sp>
        <p:nvSpPr>
          <p:cNvPr id="16" name="Text Box 152"/>
          <p:cNvSpPr txBox="1">
            <a:spLocks noChangeArrowheads="1"/>
          </p:cNvSpPr>
          <p:nvPr/>
        </p:nvSpPr>
        <p:spPr bwMode="auto">
          <a:xfrm>
            <a:off x="44427" y="3357563"/>
            <a:ext cx="9054307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Красный:</a:t>
            </a: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altLang="ru-RU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Усвоены некоторые элементарные </a:t>
            </a:r>
            <a:r>
              <a:rPr lang="ru-RU" altLang="ru-RU" sz="1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</a:t>
            </a:r>
            <a:endParaRPr lang="ru-RU" alt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CC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Желтый:</a:t>
            </a:r>
            <a:r>
              <a:rPr lang="ru-RU" altLang="ru-RU" sz="1400" dirty="0">
                <a:solidFill>
                  <a:srgbClr val="CC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altLang="ru-RU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Студенты обладают необходимой системой знаний и владеют некоторыми </a:t>
            </a:r>
            <a:r>
              <a:rPr lang="ru-RU" altLang="ru-RU" sz="1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умениями</a:t>
            </a:r>
            <a:endParaRPr lang="ru-RU" alt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Синий:</a:t>
            </a:r>
            <a:r>
              <a:rPr lang="ru-RU" altLang="ru-RU" sz="1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altLang="ru-RU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Осознанное владение учебным материалом</a:t>
            </a:r>
            <a:endParaRPr lang="ru-RU" alt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Зеленый: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altLang="ru-RU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Достигнутый уровень является основой для формирования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466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17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102984"/>
            <a:ext cx="7776864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ИМЕЮТ АКАДЕМИЧЕСКИЕ ЗАДОЛЖЕННОСТИ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(ОЧНАЯ ФОРМА, ВСЕ СЕССИИ)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19734"/>
              </p:ext>
            </p:extLst>
          </p:nvPr>
        </p:nvGraphicFramePr>
        <p:xfrm>
          <a:off x="107504" y="908719"/>
          <a:ext cx="8928991" cy="57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5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652" y="5414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ВОСТРЕБОВАННОСТЬ ВЫПУСКНИКОВ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(выпуск 2013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18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328697"/>
              </p:ext>
            </p:extLst>
          </p:nvPr>
        </p:nvGraphicFramePr>
        <p:xfrm>
          <a:off x="179512" y="908720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58772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 на трудоустройство в среднем на 1 выпускника:</a:t>
            </a:r>
            <a:b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инженерно-технических направлений -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гуманитарных и социальных -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0,6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18208" y="261809"/>
            <a:ext cx="7346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ИТОГИ ПРИЕМА</a:t>
            </a:r>
            <a:endParaRPr lang="en-US" sz="2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19</a:t>
            </a:fld>
            <a:endParaRPr lang="ru-RU" sz="1600" b="1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54908"/>
              </p:ext>
            </p:extLst>
          </p:nvPr>
        </p:nvGraphicFramePr>
        <p:xfrm>
          <a:off x="4283968" y="3356992"/>
          <a:ext cx="4932040" cy="339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655" y="4526123"/>
            <a:ext cx="55018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2013/14 учебном году 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состоянию на 01.10.2013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программы ВПО 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принято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10 395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человек,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них талантливых первокурсников </a:t>
            </a:r>
            <a:b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(баллы ЕГЭ выше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453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человека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2757" y="83671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dirty="0">
                <a:solidFill>
                  <a:srgbClr val="000099"/>
                </a:solidFill>
                <a:latin typeface="Verdana" pitchFamily="34" charset="0"/>
              </a:rPr>
              <a:t>Средние баллы ЕГЭ по годам</a:t>
            </a:r>
            <a:endParaRPr lang="en-US" dirty="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92891"/>
              </p:ext>
            </p:extLst>
          </p:nvPr>
        </p:nvGraphicFramePr>
        <p:xfrm>
          <a:off x="101858" y="1153656"/>
          <a:ext cx="4589758" cy="312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97009"/>
              </p:ext>
            </p:extLst>
          </p:nvPr>
        </p:nvGraphicFramePr>
        <p:xfrm>
          <a:off x="4860032" y="850457"/>
          <a:ext cx="42721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2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80606"/>
            <a:ext cx="7704856" cy="7218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ru-RU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ЗАДАЧА 2012/13 УЧЕБНОГО </a:t>
            </a:r>
            <a:r>
              <a:rPr lang="ru-RU" sz="1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ПРОХОЖДЕНИЕ ГОСУДАРСТВЕННОЙ АККРЕДИТАЦИИ</a:t>
            </a:r>
            <a:endParaRPr lang="en-US" sz="1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G:\Foto\foto_УПИ\Лицензии сертификаты логотипы\Аккредитации\10_Аккредитация 90A01 0000466 11_03_2013\Аккреди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3" y="986952"/>
            <a:ext cx="3877025" cy="54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124744"/>
            <a:ext cx="4968552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свидетельство о государственной аккредитации 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серия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90А01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0000466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рег. №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0462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11.03.2013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действия до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11.03.2019</a:t>
            </a:r>
            <a:endParaRPr lang="en-US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Государственную аккредитацию прошли: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Головной вуз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НТИ (филиал)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г. Новоуральске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г. Ноябрьске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г. Среднеуральске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8175" y="44624"/>
            <a:ext cx="7235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ИТОГИ </a:t>
            </a:r>
            <a:endParaRPr lang="en-US" altLang="ru-RU" sz="2200" b="1" dirty="0" smtClean="0">
              <a:solidFill>
                <a:srgbClr val="FF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МЕТОДИЧЕСКОЙ </a:t>
            </a:r>
            <a:r>
              <a:rPr lang="ru-RU" alt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</a:t>
            </a:r>
            <a:endParaRPr lang="ru-RU" altLang="ru-RU" sz="2200" i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20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141482"/>
            <a:ext cx="8784976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 typeface="Wingdings" pitchFamily="2" charset="2"/>
              <a:buChar char="q"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Разработаны: </a:t>
            </a:r>
          </a:p>
          <a:p>
            <a:pPr marL="720000" eaLnBrk="1" hangingPunct="1">
              <a:buFont typeface="Wingdings" pitchFamily="2" charset="2"/>
              <a:buChar char="ü"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образовательные </a:t>
            </a:r>
            <a:r>
              <a:rPr lang="ru-RU" altLang="ru-RU" dirty="0" smtClean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стандарты: </a:t>
            </a:r>
            <a:endParaRPr lang="ru-RU" altLang="ru-RU" dirty="0">
              <a:solidFill>
                <a:srgbClr val="00009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altLang="ru-RU" dirty="0" smtClean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«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Энергосбережение и </a:t>
            </a:r>
            <a:r>
              <a:rPr lang="ru-RU" alt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энергоаудит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бюджетной сфере», 	</a:t>
            </a:r>
            <a:endParaRPr lang="ru-RU" altLang="ru-RU" dirty="0" smtClean="0">
              <a:solidFill>
                <a:srgbClr val="00009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dirty="0" smtClean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«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Предпринимательство»,</a:t>
            </a:r>
          </a:p>
          <a:p>
            <a:pPr marL="720000"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altLang="ru-RU" dirty="0" smtClean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«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Металлургия» (прикладной </a:t>
            </a:r>
            <a:r>
              <a:rPr lang="ru-RU" alt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20000"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модулей (</a:t>
            </a: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дисциплин) для практико-ориентированной подготовки бакалавров-металлургов</a:t>
            </a:r>
          </a:p>
          <a:p>
            <a:pPr marL="720000"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 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образовательные программы, в том числе</a:t>
            </a: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программ магистратуры с использованием АИС РООП</a:t>
            </a:r>
          </a:p>
          <a:p>
            <a:pPr marL="720000"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комплектов учебно-методического обеспечения модулей</a:t>
            </a:r>
          </a:p>
          <a:p>
            <a:pPr marL="720000" eaLnBrk="1" hangingPunct="1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банка тестовых заданий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q"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Обеспечено внедрение </a:t>
            </a:r>
            <a:r>
              <a:rPr lang="ru-RU" alt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балльно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-рейтинговой системы оценивания учебной деятельности студентов на 1 курсе, разработано </a:t>
            </a:r>
            <a:r>
              <a:rPr lang="en-US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290</a:t>
            </a:r>
            <a:r>
              <a:rPr lang="ru-RU" altLang="ru-RU" dirty="0" smtClean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технологических карт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q"/>
            </a:pPr>
            <a:r>
              <a:rPr lang="ru-RU" altLang="ru-RU" dirty="0">
                <a:solidFill>
                  <a:srgbClr val="00009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Пересмотрены Нормы времени для планирования самостоятельной работы студентов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9428" y="836712"/>
            <a:ext cx="864076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средств Программы 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en-US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r>
              <a:rPr lang="en-US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 разработку </a:t>
            </a:r>
            <a:r>
              <a:rPr lang="ru-RU" alt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методобеспечения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израсходовано </a:t>
            </a:r>
            <a:r>
              <a:rPr lang="ru-RU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26,4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alt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r>
              <a:rPr lang="en-US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alt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планируется израсходовать </a:t>
            </a: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ru-RU" alt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 руб.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 году</a:t>
            </a:r>
            <a:endParaRPr lang="ru-RU" altLang="ru-RU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2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разработаны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вводятся локальные нормативные документы,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соответствующие </a:t>
            </a:r>
            <a:r>
              <a:rPr lang="ru-RU" sz="2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273-ФЗ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части применения электронного обучения, дистанционных образовательных технологий (ДОТ):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применения электронного обучения,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образовательном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процессе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Положение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об организации образовательного процесса с применением электронного обучения,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Документированная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«Разработка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экспертиза и использование в учебном процессе электронных образовательных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ресурсов»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Документированная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«Привлечение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высококвалифицированных специалистов к участию в образовательном процессе с применением дистанционных образовательных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технологий»</a:t>
            </a:r>
            <a:endParaRPr lang="ru-RU" sz="2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ru-RU" sz="2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56873"/>
            <a:ext cx="7776864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 ТЕХНОЛОГИИ</a:t>
            </a:r>
            <a:endParaRPr lang="ru-RU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21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1809"/>
            <a:ext cx="7776864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 ТЕХНОЛОГИИ</a:t>
            </a:r>
            <a:endParaRPr lang="ru-RU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024" y="3068960"/>
            <a:ext cx="5638296" cy="37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764704"/>
            <a:ext cx="88569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Перспективы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электронного обучения в </a:t>
            </a:r>
            <a:r>
              <a:rPr 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Введение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практики выплаты роялти при реализации обучения с использованием авторских электронных курсов</a:t>
            </a:r>
          </a:p>
          <a:p>
            <a:pPr marL="742950"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Открытого университета </a:t>
            </a:r>
            <a:r>
              <a:rPr lang="ru-RU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как финансового и организационного механизма реализации электронного обучения </a:t>
            </a:r>
          </a:p>
          <a:p>
            <a:pPr marL="742950"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Сетевое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с другими университетами, реализация курсов с виртуальной мобильностью студентов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22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4968552" cy="518457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достижения в области образовательных технологий за 2013 год:</a:t>
            </a:r>
            <a:endParaRPr lang="en-US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Единая точка доступа к электронной информационно-образовательной среде – </a:t>
            </a: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edu.urfu.ru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Разработано и внедрено 150 электронных курсов, которые используются сейчас при обучении студентов филиалов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студенты первого и второго курса имеют доступ под единой учетной записью к сервисам электронной образовательной среды и электронным ресурсам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ru-RU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1809"/>
            <a:ext cx="7776864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 ТЕХНОЛОГИИ</a:t>
            </a:r>
            <a:endParaRPr lang="ru-RU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12" y="3933056"/>
            <a:ext cx="388508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52" y="1412776"/>
            <a:ext cx="3950444" cy="21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23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70621"/>
            <a:ext cx="6048672" cy="44343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2013 году оснащено 10 аудиторий общего аудиторного фонда,  в 2014 году будет оснащено 30 аудиторий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Введены в действие две инновационные аудитории И-154 и ГУК-100, обеспечивающие проведение занятий с применением методов активного обучения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Обеспечивается 50% </a:t>
            </a:r>
            <a:r>
              <a:rPr lang="ru-RU" sz="20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софинансирование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заявок институтов на оснащение аудиторий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Создаются ИПМК, в том числе с использованием технологии </a:t>
            </a:r>
            <a:b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3D-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моделирования</a:t>
            </a:r>
            <a:endParaRPr lang="en-US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endParaRPr lang="ru-RU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endParaRPr lang="ru-RU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98165"/>
            <a:ext cx="7776864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СОВРЕМЕННЫЕ АУДИТОРИИ И ИПМК</a:t>
            </a:r>
            <a:endParaRPr lang="ru-RU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vastw_000\Desktop\9601_big_DGKEXQ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556" y="5339939"/>
            <a:ext cx="1996628" cy="132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tw_000\Desktop\9601_big_SCB5A1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632" y="5343076"/>
            <a:ext cx="1991916" cy="132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stw_000\Desktop\9601_big_54Z8GYR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43076"/>
            <a:ext cx="1991916" cy="132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astw_000\Google Диск\УрФУ. Проекты\ПК. Образовательные технологии\материалы\ЭОР ОТ (Третьяков)\data\repo\87697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735331" cy="173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astw_000\Desktop\30273_big_HRU4NF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0300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703002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24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251520" y="908720"/>
            <a:ext cx="871296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1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. По итогам мониторинга МОН</a:t>
            </a:r>
            <a:r>
              <a:rPr lang="en-US" altLang="ru-RU" sz="2000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за </a:t>
            </a:r>
            <a:r>
              <a:rPr lang="ru-RU" altLang="ru-RU" sz="2000" b="1" dirty="0">
                <a:solidFill>
                  <a:srgbClr val="000099"/>
                </a:solidFill>
                <a:latin typeface="Verdana" pitchFamily="34" charset="0"/>
              </a:rPr>
              <a:t>2011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 год:</a:t>
            </a:r>
            <a:r>
              <a:rPr lang="ru-RU" altLang="ru-RU" sz="2000" dirty="0">
                <a:latin typeface="Verdana" pitchFamily="34" charset="0"/>
              </a:rPr>
              <a:t>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Три</a:t>
            </a:r>
            <a:r>
              <a:rPr lang="ru-RU" altLang="ru-RU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</a:rPr>
              <a:t>филиала </a:t>
            </a:r>
            <a:r>
              <a:rPr lang="ru-RU" altLang="ru-RU" sz="2000" dirty="0" err="1">
                <a:solidFill>
                  <a:srgbClr val="FF0000"/>
                </a:solidFill>
                <a:latin typeface="Verdana" pitchFamily="34" charset="0"/>
              </a:rPr>
              <a:t>УрФУ</a:t>
            </a: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</a:rPr>
              <a:t> признаны </a:t>
            </a:r>
            <a:r>
              <a:rPr lang="ru-RU" altLang="ru-RU" sz="2000" dirty="0" smtClean="0">
                <a:solidFill>
                  <a:srgbClr val="FF0000"/>
                </a:solidFill>
                <a:latin typeface="Verdana" pitchFamily="34" charset="0"/>
              </a:rPr>
              <a:t>неэффективными </a:t>
            </a: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и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нуждаются в реорганизации </a:t>
            </a: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(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филиалы в городах Чусовой, Ирбит, Алапаевск)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Восемь</a:t>
            </a:r>
            <a:r>
              <a:rPr lang="ru-RU" altLang="ru-RU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</a:rPr>
              <a:t>филиалов</a:t>
            </a:r>
            <a:r>
              <a:rPr lang="ru-RU" altLang="ru-RU" sz="2000" dirty="0">
                <a:latin typeface="Verdana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имеют признаки неэффективности </a:t>
            </a: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и </a:t>
            </a: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</a:rPr>
              <a:t>нуждаются в оптимизации</a:t>
            </a:r>
            <a:r>
              <a:rPr lang="ru-RU" altLang="ru-RU" sz="2000" dirty="0">
                <a:latin typeface="Verdana" pitchFamily="34" charset="0"/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деятельности </a:t>
            </a: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(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филиалы в городах В. Салда, Каменск-Уральский, Краснотурьинск, Красноуральск, Невьянск, Новоуральск, Ноябрьск, Серов)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2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. В настоящее время у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10</a:t>
            </a: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</a:rPr>
              <a:t> филиалов университета отсутствует государственная аккредитация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(филиалы в городах  Алапаевск, Верхняя Салда, Ирбит, Каменск-Уральский, Краснотурьинск, Красноуральск, Невьянск, Первоуральск, Серов, Чусовой)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000" dirty="0" smtClean="0">
                <a:solidFill>
                  <a:srgbClr val="000099"/>
                </a:solidFill>
                <a:latin typeface="Verdana" pitchFamily="34" charset="0"/>
              </a:rPr>
              <a:t>3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. При участии </a:t>
            </a:r>
            <a:r>
              <a:rPr lang="ru-RU" altLang="ru-RU" sz="2000" b="1" dirty="0">
                <a:solidFill>
                  <a:srgbClr val="000099"/>
                </a:solidFill>
                <a:latin typeface="Verdana" pitchFamily="34" charset="0"/>
              </a:rPr>
              <a:t>4 </a:t>
            </a:r>
            <a:r>
              <a:rPr lang="ru-RU" altLang="ru-RU" sz="2000" dirty="0">
                <a:solidFill>
                  <a:srgbClr val="000099"/>
                </a:solidFill>
                <a:latin typeface="Verdana" pitchFamily="34" charset="0"/>
              </a:rPr>
              <a:t>представительств (в городах Красноуфимск, Полевской, Сысерть, Артемовский) развиваются территориальные центры доступа к образовательным ресурсам </a:t>
            </a:r>
            <a:r>
              <a:rPr lang="ru-RU" altLang="ru-RU" sz="2000" dirty="0" err="1">
                <a:solidFill>
                  <a:srgbClr val="000099"/>
                </a:solidFill>
                <a:latin typeface="Verdana" pitchFamily="34" charset="0"/>
              </a:rPr>
              <a:t>УрФУ</a:t>
            </a:r>
            <a:endParaRPr lang="ru-RU" altLang="ru-RU" sz="20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982788"/>
            <a:ext cx="9144000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6" name="Заголовок 3"/>
          <p:cNvSpPr txBox="1">
            <a:spLocks/>
          </p:cNvSpPr>
          <p:nvPr/>
        </p:nvSpPr>
        <p:spPr bwMode="auto">
          <a:xfrm>
            <a:off x="1187624" y="53589"/>
            <a:ext cx="75612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Verdana" pitchFamily="34" charset="0"/>
              </a:rPr>
              <a:t>РАБОТА ТЕРРИТОРИАЛЬНОЙ СЕТИ</a:t>
            </a: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6998598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25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982788"/>
            <a:ext cx="9144000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Заголовок 3"/>
          <p:cNvSpPr txBox="1">
            <a:spLocks/>
          </p:cNvSpPr>
          <p:nvPr/>
        </p:nvSpPr>
        <p:spPr bwMode="auto">
          <a:xfrm>
            <a:off x="1331641" y="44450"/>
            <a:ext cx="781236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ЗАДАЧИ, СТОЯЩИЕ ПЕРЕД ФИЛИАЛАМИ В 2013 Г, ХОД ИХ ВЫПОЛНЕНИЯ </a:t>
            </a:r>
            <a:endParaRPr lang="ru-RU" altLang="ru-RU" sz="21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26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50400"/>
            <a:ext cx="8064896" cy="496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1500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Сформированы данные для мониторинга </a:t>
            </a:r>
            <a:r>
              <a:rPr lang="en-US" sz="2400" dirty="0" smtClean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400" dirty="0" smtClean="0">
                <a:solidFill>
                  <a:srgbClr val="000099"/>
                </a:solidFill>
                <a:latin typeface="Verdana"/>
                <a:ea typeface="Verdana"/>
                <a:cs typeface="Verdana"/>
              </a:rPr>
            </a:br>
            <a:r>
              <a:rPr lang="ru-RU" sz="2400" dirty="0" smtClean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2012 </a:t>
            </a: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года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eaLnBrk="0" hangingPunct="0">
              <a:lnSpc>
                <a:spcPct val="11500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В филиалах неполного цикла (за исключением филиалов в гг. Первоуральск, Чусовой) получены лицензии на полный срок обучения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eaLnBrk="0" hangingPunct="0">
              <a:lnSpc>
                <a:spcPct val="11500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Согласованы Программы развития филиалов Главами МО и ведущими работодателями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eaLnBrk="0" hangingPunct="0">
              <a:lnSpc>
                <a:spcPct val="11500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Ведется работа по созданию кафедры на базе ЧМЗ, г. Чусовой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eaLnBrk="0" hangingPunct="0">
              <a:lnSpc>
                <a:spcPct val="11500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Verdana"/>
                <a:ea typeface="Verdana"/>
                <a:cs typeface="Verdana"/>
              </a:rPr>
              <a:t>В 9 филиалах с 1 сентября учебный процесс реализуется с применением ДОТ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9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9"/>
          <p:cNvSpPr>
            <a:spLocks noChangeArrowheads="1"/>
          </p:cNvSpPr>
          <p:nvPr/>
        </p:nvSpPr>
        <p:spPr bwMode="auto">
          <a:xfrm>
            <a:off x="1475656" y="215799"/>
            <a:ext cx="75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КАДРОВОЙ ПОЛИТИКИ</a:t>
            </a:r>
            <a:endParaRPr lang="ru-RU" altLang="ru-RU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07504" y="4565207"/>
            <a:ext cx="877739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привлечения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</a:t>
            </a:r>
            <a:r>
              <a:rPr lang="en-US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высококвалифицированных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в 2013 году:</a:t>
            </a:r>
            <a:endParaRPr lang="en-US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чтения лекций и проведения практических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занятий за 9 месяцев 2013 года было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привлечено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высококвалифицированных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стран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мира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(средняя продолжительность работы ВКС в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университете составляет 3 месяца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2012/13 учебном году на эти цели было потрачено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 руб.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984861"/>
              </p:ext>
            </p:extLst>
          </p:nvPr>
        </p:nvGraphicFramePr>
        <p:xfrm>
          <a:off x="224263" y="811906"/>
          <a:ext cx="8640960" cy="393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27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4572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441325" y="792334"/>
            <a:ext cx="8185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отчетный период было проведено: 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Советов по повышению квалификации, на которых были рассмотрены и утверждены 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261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индивидуальная программа повышения 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квалификации, из них </a:t>
            </a:r>
            <a:r>
              <a:rPr lang="ru-RU" alt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 за </a:t>
            </a:r>
            <a:r>
              <a:rPr lang="ru-RU" alt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рубежом</a:t>
            </a:r>
            <a:endParaRPr lang="ru-RU" altLang="ru-RU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982788"/>
            <a:ext cx="9144000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604" name="Заголовок 3"/>
          <p:cNvSpPr txBox="1">
            <a:spLocks/>
          </p:cNvSpPr>
          <p:nvPr/>
        </p:nvSpPr>
        <p:spPr bwMode="auto">
          <a:xfrm>
            <a:off x="1547813" y="44450"/>
            <a:ext cx="75612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АКАДЕМИЧЕСКОЙ МОБИЛЬНОСТИ ПРЕПОДАВАТЕЛЕЙ   И ПОВЫШЕНИЕ КВАЛИФИКАЦИИ СОТРУДНИКОВ УНИВЕРСИТЕТА</a:t>
            </a: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28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92178"/>
              </p:ext>
            </p:extLst>
          </p:nvPr>
        </p:nvGraphicFramePr>
        <p:xfrm>
          <a:off x="141412" y="2919767"/>
          <a:ext cx="8784976" cy="392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9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79201"/>
            <a:ext cx="7560840" cy="98474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ПРОФЕССИОНАЛЬНОЕ ОБРАЗОВАНИЕ (ДПО)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246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реализации программ ДПО участвовало более </a:t>
            </a:r>
            <a:b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подразделений (центры ДПО при институтах и университетские центры подготовки кадров высшей квалификации)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Реализовано </a:t>
            </a:r>
            <a:r>
              <a:rPr lang="ru-RU" sz="2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296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программ разной временной продолжительности. Обучено </a:t>
            </a:r>
            <a:r>
              <a:rPr lang="ru-RU" sz="2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8 678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человек. Общая сумма составила </a:t>
            </a:r>
            <a:r>
              <a:rPr lang="ru-RU" sz="2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 </a:t>
            </a:r>
            <a:r>
              <a:rPr lang="ru-RU" sz="2800" b="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рублей.</a:t>
            </a:r>
            <a:endParaRPr lang="ru-RU" sz="2800" b="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3620046"/>
            <a:ext cx="8712968" cy="3121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государственных контрактах: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2012/13 учебный год университет выполнил </a:t>
            </a:r>
            <a:b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государственных контрактов на повышение квалификации и переподготовку сторонних слушателей 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сумма государственных контрактов составила </a:t>
            </a: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24 426 822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рублей 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данным контрактам прошли обучение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843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человека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29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61402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УЧЕБНЫЙ ПРОЦЕСС</a:t>
            </a:r>
            <a:endParaRPr lang="ru-RU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08" y="5373216"/>
            <a:ext cx="8712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Подготовку ведут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215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кафедр, </a:t>
            </a:r>
            <a:b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них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</a:t>
            </a:r>
            <a:r>
              <a:rPr lang="en-US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кафедры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общим объемом ставок менее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(48,4%)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них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кафедры с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остепененностью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ППС ниже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62% (38%)</a:t>
            </a:r>
            <a:endParaRPr lang="ru-RU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784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процесс ведется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институтами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Реализуются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349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направлений и специальностей ВПО</a:t>
            </a:r>
            <a:r>
              <a:rPr lang="en-US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укрупнённой группе специальностей (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направлений) </a:t>
            </a:r>
            <a:endParaRPr lang="ru-RU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64755"/>
              </p:ext>
            </p:extLst>
          </p:nvPr>
        </p:nvGraphicFramePr>
        <p:xfrm>
          <a:off x="332491" y="2134933"/>
          <a:ext cx="8487980" cy="3238283"/>
        </p:xfrm>
        <a:graphic>
          <a:graphicData uri="http://schemas.openxmlformats.org/drawingml/2006/table">
            <a:tbl>
              <a:tblPr firstRow="1" bandRow="1"/>
              <a:tblGrid>
                <a:gridCol w="2117114"/>
                <a:gridCol w="1430934"/>
                <a:gridCol w="1568232"/>
                <a:gridCol w="1725056"/>
                <a:gridCol w="1646644"/>
              </a:tblGrid>
              <a:tr h="1070673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направлений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профилей, специализаций</a:t>
                      </a:r>
                      <a:r>
                        <a:rPr lang="ru-RU" baseline="0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магистерских программ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2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ФГОС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ФГОС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</a:tr>
              <a:tr h="43421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Бакалавриат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3421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Специалитет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245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342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Магистратура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</a:t>
                      </a:r>
                      <a:endParaRPr lang="ru-RU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307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b="1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</a:t>
                      </a:r>
                      <a:endParaRPr lang="ru-RU" b="1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171</a:t>
                      </a:r>
                      <a:endParaRPr lang="ru-RU" b="1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375</a:t>
                      </a:r>
                      <a:endParaRPr lang="ru-RU" b="1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539</a:t>
                      </a:r>
                      <a:endParaRPr lang="ru-RU" b="1" dirty="0">
                        <a:solidFill>
                          <a:srgbClr val="0000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842118"/>
            <a:ext cx="7344816" cy="43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107504" y="4649940"/>
            <a:ext cx="9036496" cy="32435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квалификации</a:t>
            </a:r>
          </a:p>
          <a:p>
            <a:pPr marL="0" indent="0" eaLnBrk="1" hangingPunct="1">
              <a:buNone/>
            </a:pPr>
            <a:r>
              <a:rPr lang="ru-RU" altLang="ru-RU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осуществлялось по </a:t>
            </a:r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программам </a:t>
            </a:r>
            <a:endParaRPr lang="ru-RU" altLang="ru-RU" sz="1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 </a:t>
            </a:r>
            <a:r>
              <a:rPr lang="ru-RU" altLang="ru-RU" sz="16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ФПКПиПП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прошли обучение </a:t>
            </a:r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816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чел., в том числе :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660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 - научно-педагогические работники </a:t>
            </a:r>
            <a:r>
              <a:rPr lang="ru-RU" altLang="ru-RU" sz="16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altLang="ru-RU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747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 - сотрудники </a:t>
            </a:r>
            <a:r>
              <a:rPr lang="ru-RU" altLang="ru-RU" sz="16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altLang="ru-RU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</a:t>
            </a:r>
            <a:r>
              <a:rPr lang="en-US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 - преподаватели 88 вузов РФ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211</a:t>
            </a:r>
            <a:r>
              <a:rPr lang="ru-RU" altLang="ru-RU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чел. - специалисты предприятий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8091" y="11663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КВАЛИФИКАЦИИ ППС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30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842118"/>
            <a:ext cx="4536504" cy="71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842118"/>
            <a:ext cx="757094" cy="3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7710958" cy="83671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ПРЕЗИДЕНТСКАЯ ПРОГРАММА ПОВЫШЕНИЯ КВАЛИФИКАЦИИ ИНЖЕНЕРНЫХ КАДРОВ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107504" y="980728"/>
            <a:ext cx="5112568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подряд УрФУ является одним из лидеров в реализации Президентской программы повышения квалификации инженерных </a:t>
            </a: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 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программ УрФУ участвуют </a:t>
            </a:r>
            <a:r>
              <a:rPr lang="ru-RU" sz="17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кафедр 5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профильных институтов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экспериментально-производственный комбинат </a:t>
            </a:r>
            <a:r>
              <a:rPr lang="ru-RU" sz="17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2012 году 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по 11 программам прошли 336 </a:t>
            </a: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слушателей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2013 году 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9 программам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будет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обучено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186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из них пройдут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стажировки по России и за рубежом 132 </a:t>
            </a:r>
            <a:r>
              <a:rPr lang="ru-RU" sz="17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  <a:endParaRPr lang="ru-RU" sz="17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объем финансирования в 2013 году составляет </a:t>
            </a:r>
            <a:r>
              <a:rPr lang="ru-RU" sz="17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23.463 млн. руб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что практически на 5 </a:t>
            </a:r>
            <a:r>
              <a:rPr lang="ru-RU" sz="17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7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больше, чем в 2012 </a:t>
            </a:r>
            <a:r>
              <a:rPr lang="ru-RU" sz="17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7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ru-RU" sz="17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8" descr="C:\Users\Вадим\YandexDisk\ВИШ\Курсы ПК-2013\____Отчеты\P1040385.JPG"/>
          <p:cNvPicPr>
            <a:picLocks noGrp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31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35201"/>
              </p:ext>
            </p:extLst>
          </p:nvPr>
        </p:nvGraphicFramePr>
        <p:xfrm>
          <a:off x="0" y="1268760"/>
          <a:ext cx="6156176" cy="57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4899890"/>
            <a:ext cx="5328592" cy="215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32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75656" y="44624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ПРОИЗВОДСТВЕННО-ТЕХНОЛОГИЧЕСКИЙ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БАКАЛАВРИАТ УРФУ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3" descr="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42090"/>
            <a:ext cx="2571768" cy="1714902"/>
          </a:xfrm>
          <a:prstGeom prst="rect">
            <a:avLst/>
          </a:prstGeom>
        </p:spPr>
      </p:pic>
      <p:pic>
        <p:nvPicPr>
          <p:cNvPr id="13" name="Picture 2" descr="J:\Photo\2012\06_09\IMG_2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02720"/>
            <a:ext cx="2571768" cy="1714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4149" y="50276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</a:t>
            </a:r>
            <a:r>
              <a:rPr lang="en-US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2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лургия</a:t>
            </a:r>
            <a:endParaRPr lang="ru-RU" sz="1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7468" y="50276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Машинос</a:t>
            </a:r>
            <a:r>
              <a:rPr lang="en-US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2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троение</a:t>
            </a:r>
            <a:endParaRPr lang="ru-RU" sz="1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588" y="5027692"/>
            <a:ext cx="159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Конструкторско-технологическое </a:t>
            </a:r>
            <a:r>
              <a:rPr lang="ru-RU" sz="1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машиностроительных производств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036318"/>
            <a:ext cx="1440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</a:t>
            </a:r>
            <a:r>
              <a:rPr lang="ru-RU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</a:t>
            </a:r>
            <a:r>
              <a:rPr lang="en-US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2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ческих</a:t>
            </a:r>
            <a:r>
              <a:rPr lang="ru-RU" sz="1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процессов и 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20288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4" t="13114" r="11215" b="13958"/>
          <a:stretch/>
        </p:blipFill>
        <p:spPr bwMode="auto">
          <a:xfrm>
            <a:off x="298516" y="918245"/>
            <a:ext cx="854100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1" b="15410"/>
          <a:stretch/>
        </p:blipFill>
        <p:spPr>
          <a:xfrm>
            <a:off x="3419872" y="2348880"/>
            <a:ext cx="2952328" cy="214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705922" y="631955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33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7189" y="198165"/>
            <a:ext cx="7488832" cy="4900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ВЫСШАЯ ИНЖЕНЕРНАЯ ШКОЛА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1" t="15972" r="26078" b="17187"/>
          <a:stretch/>
        </p:blipFill>
        <p:spPr bwMode="auto">
          <a:xfrm>
            <a:off x="1835696" y="854622"/>
            <a:ext cx="5707450" cy="459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17232"/>
            <a:ext cx="8928992" cy="9689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Подписание соглашения  о создании кафедры УрФУ на базе УГМК в рамках круглого стола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«Ренессанс инженерного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- от 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 к делу»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Екатеринбург-Экспо»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июля 2013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34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7189" y="198165"/>
            <a:ext cx="7488832" cy="4900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ВЫСШАЯ ИНЖЕНЕРНАЯ ШКОЛА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135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НА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85698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портфеля конкурентоспособных на международном уровне образовательных программ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 реализаци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программ совместно со стратегическими партнерами университета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сетевых образовательных программ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участием ведущих университетов России и зарубежных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программ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иностранных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языках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прикладного </a:t>
            </a: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технологической магистратуры</a:t>
            </a:r>
          </a:p>
          <a:p>
            <a:pPr marL="720000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программ, обеспечивающих возможность дистанционного и электронного обучения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профессионально-общественной,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том числе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международной аккредитации программ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программ аспирантуры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35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135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НА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712"/>
            <a:ext cx="885698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800"/>
              </a:spcAft>
            </a:pP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en-US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новых организационных форм реализации совместных образовательных программ: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Приведение в соответствие функционала и организационной структуры кафедр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оптимального набора профилей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программ магистратуры, реализуемых в вузе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модульной организации учебного процесса с расширением применения индивидуальных траекторий обучения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центров ответственности за реализацию модулей образовательных программ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кафедр на базе предприятий, обеспечение условий для их эффективной работы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центров удаленного доступа к образовательным ресурсам </a:t>
            </a:r>
            <a:r>
              <a:rPr lang="ru-RU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института международного образования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центра превосходства в области инженерного образования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центра превосходства в области образовательных технологий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36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135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НА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74132"/>
            <a:ext cx="885698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материально-технической базы образовательной среды для реализации программ нового поколения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одернизация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учебно-лабораторного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многофункциональных аудиторий и виртуальных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лабораторий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Оснащение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инженерных лабораторий для проектного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условий для внедрения дистанционного и электронного обучения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37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135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НА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8928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кадрового обеспечения разработки и реализации программ нового поколения и подготовка контингента обучающихся</a:t>
            </a:r>
          </a:p>
          <a:p>
            <a:pPr marL="0" lvl="1"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молодых и талантливых научно-педагогических работников (</a:t>
            </a: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постдоков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из ведущих иностранных университетов для научной и педагогической работы в </a:t>
            </a:r>
            <a:r>
              <a:rPr lang="ru-RU" sz="20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стажировки научно-педагогических работников </a:t>
            </a: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лучших зарубежных научных и образовательных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центрах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грантовая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поддержка академической мобильности российских и иностранных  студентов, обучающихся на совместных программах </a:t>
            </a: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других университетов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мира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аттестация  преподавателей и организаторов образовательного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процесса 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изучения иностранных языков по современным методикам преподавания с прохождением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сертификации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центров подготовки талантливых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абитуриентов</a:t>
            </a:r>
            <a:endParaRPr lang="ru-RU" sz="20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38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135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НА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/1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0043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8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отрытого университета и развитие технологий электронного </a:t>
            </a:r>
            <a:r>
              <a:rPr lang="ru-RU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</a:t>
            </a:r>
            <a:endParaRPr lang="en-US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лектронное обучение по индивидуальным образовательным траекториям со свободным выбором студентами курсов, реализуемых </a:t>
            </a:r>
            <a:r>
              <a:rPr lang="ru-RU" sz="20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ведущими российскими и зарубежными университетами </a:t>
            </a:r>
            <a:endParaRPr lang="en-US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ривлечение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 студентов для освоения образовательных программ </a:t>
            </a:r>
            <a:r>
              <a:rPr lang="ru-RU" sz="20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en-US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идеологии массовых открытых он-</a:t>
            </a:r>
            <a:r>
              <a:rPr lang="ru-RU" sz="20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лайн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курсов</a:t>
            </a:r>
            <a:endParaRPr lang="en-US" sz="20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39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6488"/>
              </p:ext>
            </p:extLst>
          </p:nvPr>
        </p:nvGraphicFramePr>
        <p:xfrm>
          <a:off x="107503" y="769600"/>
          <a:ext cx="8928993" cy="59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4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50462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КОНТИНГЕНТ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СТУДЕНТО</a:t>
            </a:r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В</a:t>
            </a:r>
            <a:endParaRPr lang="ru-RU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41 671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575" y="14871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38 999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7715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811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5716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755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8816"/>
            <a:ext cx="8371656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46465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501008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40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5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КОНТИНГЕНТ СТУДЕНТОВ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ДИНАМИКА ПО УРОВНЯМ ОБРАЗОВАНИЯ</a:t>
            </a:r>
            <a:endParaRPr lang="ru-RU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01293"/>
              </p:ext>
            </p:extLst>
          </p:nvPr>
        </p:nvGraphicFramePr>
        <p:xfrm>
          <a:off x="107504" y="908720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6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КОНТИНГЕНТ СТУДЕНТОВ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ДИНАМИКА ПО ФОРМАМ ОБУЧЕНИЯ</a:t>
            </a:r>
            <a:endParaRPr lang="ru-RU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29870"/>
              </p:ext>
            </p:extLst>
          </p:nvPr>
        </p:nvGraphicFramePr>
        <p:xfrm>
          <a:off x="107504" y="908719"/>
          <a:ext cx="8928992" cy="593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7</a:t>
            </a:fld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547664" y="44624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Verdana" pitchFamily="34" charset="0"/>
              </a:rPr>
              <a:t>КОНТИНГЕНТ СТУДЕНТОВ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ДИНАМИКА ПО ОСНОВАМ ВОЗМЕЩЕНИЯ ЗАТРАТ</a:t>
            </a:r>
            <a:endParaRPr lang="ru-RU" sz="20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29488"/>
              </p:ext>
            </p:extLst>
          </p:nvPr>
        </p:nvGraphicFramePr>
        <p:xfrm>
          <a:off x="107504" y="908720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7744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45 572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996" y="17101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41 671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33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38 999</a:t>
            </a:r>
            <a:endParaRPr lang="ru-RU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 noGrp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8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67240"/>
            <a:ext cx="756084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КОНТИНГЕНТ СТУДЕНТОВ ОЧНОЙ ФОРМЫ 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Verdana" pitchFamily="34" charset="0"/>
              </a:rPr>
              <a:t>ОБУЧЕНИЯ ПО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ИНСТИТУТАМ (Екатеринбург)</a:t>
            </a:r>
            <a:endParaRPr lang="ru-RU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53144"/>
              </p:ext>
            </p:extLst>
          </p:nvPr>
        </p:nvGraphicFramePr>
        <p:xfrm>
          <a:off x="95250" y="908720"/>
          <a:ext cx="8953500" cy="593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6998598" y="64783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6FD5AA-DD5B-44FC-BA53-44419B570628}" type="slidenum">
              <a:rPr lang="ru-RU" sz="16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9</a:t>
            </a:fld>
            <a:endParaRPr lang="ru-RU" sz="16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7" name="Заголовок 3"/>
          <p:cNvSpPr txBox="1">
            <a:spLocks/>
          </p:cNvSpPr>
          <p:nvPr/>
        </p:nvSpPr>
        <p:spPr bwMode="auto">
          <a:xfrm>
            <a:off x="1547664" y="33749"/>
            <a:ext cx="7560840" cy="68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ДВИЖЕНИЕ СТУДЕНТОВ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формы обучения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778" y="1020080"/>
            <a:ext cx="867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2012/13</a:t>
            </a:r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учебный год было 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отчислено</a:t>
            </a:r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878</a:t>
            </a:r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студентов, что составляет 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контингента</a:t>
            </a:r>
            <a:endParaRPr lang="ru-RU" sz="2000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97865"/>
              </p:ext>
            </p:extLst>
          </p:nvPr>
        </p:nvGraphicFramePr>
        <p:xfrm>
          <a:off x="107504" y="1727966"/>
          <a:ext cx="8938180" cy="50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1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1528</Words>
  <Application>Microsoft Office PowerPoint</Application>
  <PresentationFormat>Экран (4:3)</PresentationFormat>
  <Paragraphs>364</Paragraphs>
  <Slides>40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ПРОФЕССИОНАЛЬНОЕ ОБРАЗОВАНИЕ (ДПО)</vt:lpstr>
      <vt:lpstr>Презентация PowerPoint</vt:lpstr>
      <vt:lpstr>ПРЕЗИДЕНТСКАЯ ПРОГРАММА ПОВЫШЕНИЯ КВАЛИФИКАЦИИ ИНЖЕНЕРНЫХ КАДРОВ</vt:lpstr>
      <vt:lpstr>Презентация PowerPoint</vt:lpstr>
      <vt:lpstr>ВЫСШАЯ ИНЖЕНЕРНАЯ ШКОЛА</vt:lpstr>
      <vt:lpstr>ВЫСШАЯ ИНЖЕНЕРНАЯ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mit</dc:creator>
  <cp:lastModifiedBy>mit</cp:lastModifiedBy>
  <cp:revision>322</cp:revision>
  <cp:lastPrinted>2013-10-28T06:53:27Z</cp:lastPrinted>
  <dcterms:created xsi:type="dcterms:W3CDTF">2011-09-16T07:02:29Z</dcterms:created>
  <dcterms:modified xsi:type="dcterms:W3CDTF">2013-10-28T08:25:38Z</dcterms:modified>
</cp:coreProperties>
</file>