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766" r:id="rId2"/>
    <p:sldId id="768" r:id="rId3"/>
    <p:sldId id="750" r:id="rId4"/>
    <p:sldId id="769" r:id="rId5"/>
    <p:sldId id="770" r:id="rId6"/>
    <p:sldId id="751" r:id="rId7"/>
    <p:sldId id="744" r:id="rId8"/>
    <p:sldId id="745" r:id="rId9"/>
    <p:sldId id="747" r:id="rId10"/>
    <p:sldId id="746" r:id="rId11"/>
    <p:sldId id="749" r:id="rId12"/>
    <p:sldId id="752" r:id="rId13"/>
    <p:sldId id="767" r:id="rId14"/>
  </p:sldIdLst>
  <p:sldSz cx="9906000" cy="6858000" type="A4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талия А. Останина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5B09"/>
    <a:srgbClr val="ECCBCA"/>
    <a:srgbClr val="D99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5" autoAdjust="0"/>
    <p:restoredTop sz="98171" autoAdjust="0"/>
  </p:normalViewPr>
  <p:slideViewPr>
    <p:cSldViewPr>
      <p:cViewPr>
        <p:scale>
          <a:sx n="66" d="100"/>
          <a:sy n="66" d="100"/>
        </p:scale>
        <p:origin x="-2886" y="-118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84" cy="496332"/>
          </a:xfrm>
          <a:prstGeom prst="rect">
            <a:avLst/>
          </a:prstGeom>
        </p:spPr>
        <p:txBody>
          <a:bodyPr vert="horz" lIns="91410" tIns="45705" rIns="91410" bIns="45705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97" y="0"/>
            <a:ext cx="2946084" cy="496332"/>
          </a:xfrm>
          <a:prstGeom prst="rect">
            <a:avLst/>
          </a:prstGeom>
        </p:spPr>
        <p:txBody>
          <a:bodyPr vert="horz" lIns="91410" tIns="45705" rIns="91410" bIns="45705" rtlCol="0"/>
          <a:lstStyle>
            <a:lvl1pPr algn="r">
              <a:defRPr sz="1200"/>
            </a:lvl1pPr>
          </a:lstStyle>
          <a:p>
            <a:pPr>
              <a:defRPr/>
            </a:pPr>
            <a:fld id="{A0D9E4ED-6788-433B-8D70-AB822A848595}" type="datetimeFigureOut">
              <a:rPr lang="ru-RU"/>
              <a:pPr>
                <a:defRPr/>
              </a:pPr>
              <a:t>25.05.2015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716"/>
            <a:ext cx="2946084" cy="496332"/>
          </a:xfrm>
          <a:prstGeom prst="rect">
            <a:avLst/>
          </a:prstGeom>
        </p:spPr>
        <p:txBody>
          <a:bodyPr vert="horz" lIns="91410" tIns="45705" rIns="91410" bIns="4570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97" y="9428716"/>
            <a:ext cx="2946084" cy="496332"/>
          </a:xfrm>
          <a:prstGeom prst="rect">
            <a:avLst/>
          </a:prstGeom>
        </p:spPr>
        <p:txBody>
          <a:bodyPr vert="horz" lIns="91410" tIns="45705" rIns="91410" bIns="45705" rtlCol="0" anchor="b"/>
          <a:lstStyle>
            <a:lvl1pPr algn="r">
              <a:defRPr sz="1200"/>
            </a:lvl1pPr>
          </a:lstStyle>
          <a:p>
            <a:pPr>
              <a:defRPr/>
            </a:pPr>
            <a:fld id="{3E938DDC-5B24-43BF-8913-580370BF3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987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84" cy="496332"/>
          </a:xfrm>
          <a:prstGeom prst="rect">
            <a:avLst/>
          </a:prstGeom>
        </p:spPr>
        <p:txBody>
          <a:bodyPr vert="horz" lIns="91410" tIns="45705" rIns="91410" bIns="457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997" y="0"/>
            <a:ext cx="2946084" cy="496332"/>
          </a:xfrm>
          <a:prstGeom prst="rect">
            <a:avLst/>
          </a:prstGeom>
        </p:spPr>
        <p:txBody>
          <a:bodyPr vert="horz" lIns="91410" tIns="45705" rIns="91410" bIns="457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4B6231-6E2A-4321-AAE1-9604C6FB1D7F}" type="datetimeFigureOut">
              <a:rPr lang="ru-RU"/>
              <a:pPr>
                <a:defRPr/>
              </a:pPr>
              <a:t>25.05.2015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0" tIns="45705" rIns="91410" bIns="45705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30" y="4715153"/>
            <a:ext cx="5439415" cy="4466987"/>
          </a:xfrm>
          <a:prstGeom prst="rect">
            <a:avLst/>
          </a:prstGeom>
        </p:spPr>
        <p:txBody>
          <a:bodyPr vert="horz" lIns="91410" tIns="45705" rIns="91410" bIns="4570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716"/>
            <a:ext cx="2946084" cy="496332"/>
          </a:xfrm>
          <a:prstGeom prst="rect">
            <a:avLst/>
          </a:prstGeom>
        </p:spPr>
        <p:txBody>
          <a:bodyPr vert="horz" lIns="91410" tIns="45705" rIns="91410" bIns="457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997" y="9428716"/>
            <a:ext cx="2946084" cy="496332"/>
          </a:xfrm>
          <a:prstGeom prst="rect">
            <a:avLst/>
          </a:prstGeom>
        </p:spPr>
        <p:txBody>
          <a:bodyPr vert="horz" lIns="91410" tIns="45705" rIns="91410" bIns="457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1EE537-9A53-4154-B855-C514EFFE8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8625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009BC-8CBC-49BF-9F0A-F8A441BFF9D8}" type="datetime1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CE40B-EFF2-4019-BAC2-2355677A9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4647B-5980-4301-8BF8-66DBF6927888}" type="datetime1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8ABB3-13FA-4DF9-BCAB-44836F7BD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2F28C-C852-4B44-AB95-D4CF979A7082}" type="datetime1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47EF9-B90E-4E49-8103-D492C6521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EAD62-7A89-4EBA-9E10-A898862D3F9C}" type="datetime1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591425" y="6507163"/>
            <a:ext cx="231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4D574-12E5-4A03-8844-CEC0D78AB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7150D-7B4C-4E07-93A2-63C0CF46B34C}" type="datetime1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37A67-AC20-456C-B963-2B9FCE30F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7FE4E-3DDE-4158-8EA3-849CA1660F89}" type="datetime1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7DC96-6DCE-44FE-8FD0-C6FD088A4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F9ADB-5083-452F-B1C9-94D0CE48D095}" type="datetime1">
              <a:rPr lang="ru-RU" smtClean="0"/>
              <a:t>25.05.2015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4984E-FC75-4EB0-BAC8-BE3506B13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11718-DE0B-4553-86EB-BAF5E9284E3C}" type="datetime1">
              <a:rPr lang="ru-RU" smtClean="0"/>
              <a:t>25.05.2015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2EB1A-F9A8-4309-A237-C71BB9866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384A3-6807-407A-96CF-98DEFEC50DCF}" type="datetime1">
              <a:rPr lang="ru-RU" smtClean="0"/>
              <a:t>25.05.2015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89545-15A4-4CC8-BC28-0301F2BAE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93197-A596-4AE3-8346-BF07C02F1574}" type="datetime1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A1895-F0FC-4274-A5B6-97FFF273A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F7C14-29F3-4E6B-8A6B-5D84BB291DFC}" type="datetime1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5B437-A0A7-4FDE-BF28-0E1DB1EA0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285750"/>
            <a:ext cx="9906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Заголовок 1"/>
          <p:cNvSpPr>
            <a:spLocks noGrp="1"/>
          </p:cNvSpPr>
          <p:nvPr>
            <p:ph type="title"/>
          </p:nvPr>
        </p:nvSpPr>
        <p:spPr bwMode="auto">
          <a:xfrm>
            <a:off x="1833563" y="0"/>
            <a:ext cx="8072437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772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E1713D-24A9-447E-A337-73FC7D5130B9}" type="datetime1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94600" y="649287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7ABB13-4F2A-4F4A-B2DA-C34DA2C6A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" y="-315416"/>
            <a:ext cx="9906000" cy="67771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358" y="1829191"/>
            <a:ext cx="9697796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 готовности университета </a:t>
            </a:r>
            <a:endParaRPr lang="ru-RU" sz="5400" b="1" i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 </a:t>
            </a:r>
            <a:r>
              <a:rPr lang="ru-RU" sz="5400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приемной кампании </a:t>
            </a:r>
            <a:r>
              <a:rPr lang="ru-RU" sz="5400" b="1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</a:t>
            </a:r>
            <a:r>
              <a:rPr lang="en-US" sz="5400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r>
              <a:rPr lang="ru-RU" sz="5400" b="1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5400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04928" y="5863197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u-RU" b="1" dirty="0">
                <a:solidFill>
                  <a:schemeClr val="dk1"/>
                </a:solidFill>
                <a:latin typeface="+mn-lt"/>
                <a:cs typeface="+mn-cs"/>
              </a:rPr>
              <a:t>Докладчик      </a:t>
            </a:r>
            <a:endParaRPr lang="ru-RU" b="1" dirty="0" smtClean="0">
              <a:solidFill>
                <a:schemeClr val="dk1"/>
              </a:solidFill>
              <a:latin typeface="+mn-lt"/>
              <a:cs typeface="+mn-cs"/>
            </a:endParaRPr>
          </a:p>
          <a:p>
            <a:pPr fontAlgn="b"/>
            <a:r>
              <a:rPr lang="ru-RU" b="1" dirty="0" smtClean="0">
                <a:solidFill>
                  <a:schemeClr val="dk1"/>
                </a:solidFill>
                <a:latin typeface="+mn-lt"/>
                <a:cs typeface="+mn-cs"/>
              </a:rPr>
              <a:t>Проректор по учебной работе С.Т. Князев</a:t>
            </a:r>
            <a:endParaRPr lang="ru-RU" b="1" dirty="0">
              <a:solidFill>
                <a:schemeClr val="dk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01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9"/>
          <p:cNvSpPr txBox="1">
            <a:spLocks noChangeArrowheads="1"/>
          </p:cNvSpPr>
          <p:nvPr/>
        </p:nvSpPr>
        <p:spPr bwMode="auto">
          <a:xfrm>
            <a:off x="612775" y="862013"/>
            <a:ext cx="9020745" cy="83099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Работа с персоналом, привлекаемым к участию в приемной кампании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435" name="Заголовок 9"/>
          <p:cNvSpPr>
            <a:spLocks noGrp="1"/>
          </p:cNvSpPr>
          <p:nvPr>
            <p:ph type="title"/>
          </p:nvPr>
        </p:nvSpPr>
        <p:spPr>
          <a:xfrm>
            <a:off x="1724025" y="188913"/>
            <a:ext cx="8072438" cy="503237"/>
          </a:xfrm>
        </p:spPr>
        <p:txBody>
          <a:bodyPr/>
          <a:lstStyle/>
          <a:p>
            <a:r>
              <a:rPr lang="ru-RU" dirty="0" smtClean="0"/>
              <a:t>Готовность к приемной кампании 201</a:t>
            </a:r>
            <a:r>
              <a:rPr lang="en-US" dirty="0"/>
              <a:t>5</a:t>
            </a:r>
            <a:r>
              <a:rPr lang="ru-RU" dirty="0" smtClean="0"/>
              <a:t> года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4D574-12E5-4A03-8844-CEC0D78ABE8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47879" y="2517418"/>
            <a:ext cx="8785100" cy="833663"/>
          </a:xfrm>
          <a:prstGeom prst="rect">
            <a:avLst/>
          </a:prstGeom>
          <a:ln w="34925" cmpd="sng">
            <a:solidFill>
              <a:schemeClr val="accent1">
                <a:lumMod val="75000"/>
              </a:schemeClr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Семинар по организации приема с ответственными секретарями отборочных комиссий институтов и филиалов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3365" y="3608226"/>
            <a:ext cx="8785100" cy="495108"/>
          </a:xfrm>
          <a:prstGeom prst="rect">
            <a:avLst/>
          </a:prstGeom>
          <a:ln w="34925" cmpd="sng">
            <a:solidFill>
              <a:schemeClr val="accent1">
                <a:lumMod val="75000"/>
              </a:schemeClr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marL="363538" indent="-363538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ru-RU" sz="2000" dirty="0" smtClean="0"/>
              <a:t>Учеба операторов центра приема документов -  80 чел.</a:t>
            </a:r>
            <a:endParaRPr lang="en-US" sz="2000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2621" y="4385238"/>
            <a:ext cx="8785100" cy="495108"/>
          </a:xfrm>
          <a:prstGeom prst="rect">
            <a:avLst/>
          </a:prstGeom>
          <a:ln w="34925" cmpd="sng">
            <a:solidFill>
              <a:schemeClr val="accent1">
                <a:lumMod val="75000"/>
              </a:schemeClr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marL="363538" indent="-363538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ru-RU" sz="2000" dirty="0" smtClean="0"/>
              <a:t>Учеба экспертов центра приема документов – 33 чел.</a:t>
            </a:r>
            <a:endParaRPr lang="en-US" sz="2000" dirty="0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468" y="1865174"/>
            <a:ext cx="936819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sz="2400" b="1" dirty="0" smtClean="0">
                <a:latin typeface="+mn-lt"/>
              </a:rPr>
              <a:t>Проведены (проводятся)</a:t>
            </a:r>
            <a:r>
              <a:rPr lang="ru-RU" b="1" dirty="0" smtClean="0">
                <a:latin typeface="+mn-lt"/>
              </a:rPr>
              <a:t>: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282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2" name="Группа 33"/>
          <p:cNvGrpSpPr>
            <a:grpSpLocks/>
          </p:cNvGrpSpPr>
          <p:nvPr/>
        </p:nvGrpSpPr>
        <p:grpSpPr bwMode="auto">
          <a:xfrm>
            <a:off x="278505" y="5756170"/>
            <a:ext cx="9175296" cy="715412"/>
            <a:chOff x="566351" y="1337499"/>
            <a:chExt cx="8470145" cy="446096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566351" y="1477199"/>
              <a:ext cx="3185191" cy="30639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647999" y="1337499"/>
              <a:ext cx="8388497" cy="20652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13" name="Группа 13"/>
          <p:cNvGrpSpPr>
            <a:grpSpLocks/>
          </p:cNvGrpSpPr>
          <p:nvPr/>
        </p:nvGrpSpPr>
        <p:grpSpPr bwMode="auto">
          <a:xfrm>
            <a:off x="220102" y="2958651"/>
            <a:ext cx="9296232" cy="1406453"/>
            <a:chOff x="454714" y="620452"/>
            <a:chExt cx="8581782" cy="737699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454714" y="620452"/>
              <a:ext cx="3239102" cy="71704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647999" y="1337499"/>
              <a:ext cx="8388497" cy="20652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угольник 2"/>
          <p:cNvSpPr/>
          <p:nvPr/>
        </p:nvSpPr>
        <p:spPr>
          <a:xfrm>
            <a:off x="316887" y="6041229"/>
            <a:ext cx="3738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ü"/>
              <a:defRPr/>
            </a:pPr>
            <a:r>
              <a:rPr lang="ru-RU" sz="2000" b="1" dirty="0" smtClean="0"/>
              <a:t>Окончание приема</a:t>
            </a:r>
            <a:endParaRPr lang="ru-RU" sz="2000" b="1" dirty="0"/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612775" y="862013"/>
            <a:ext cx="4360131" cy="36933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Основные этапы приемной кампании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418" name="Прямоугольник 26"/>
          <p:cNvSpPr>
            <a:spLocks noChangeArrowheads="1"/>
          </p:cNvSpPr>
          <p:nvPr/>
        </p:nvSpPr>
        <p:spPr bwMode="auto">
          <a:xfrm>
            <a:off x="4342285" y="6102250"/>
            <a:ext cx="44345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ru-RU" sz="2000" dirty="0" smtClean="0"/>
              <a:t>- </a:t>
            </a:r>
            <a:r>
              <a:rPr lang="ru-RU" sz="2000" b="1" dirty="0" smtClean="0">
                <a:solidFill>
                  <a:srgbClr val="C00000"/>
                </a:solidFill>
              </a:rPr>
              <a:t>30 декабря 2015 года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35143" y="3423533"/>
            <a:ext cx="3493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 smtClean="0"/>
              <a:t>Конкурсный отбор</a:t>
            </a:r>
          </a:p>
        </p:txBody>
      </p:sp>
      <p:sp>
        <p:nvSpPr>
          <p:cNvPr id="17" name="Заголовок 9"/>
          <p:cNvSpPr>
            <a:spLocks noGrp="1"/>
          </p:cNvSpPr>
          <p:nvPr>
            <p:ph type="title"/>
          </p:nvPr>
        </p:nvSpPr>
        <p:spPr>
          <a:xfrm>
            <a:off x="1724025" y="188913"/>
            <a:ext cx="8072438" cy="503237"/>
          </a:xfrm>
        </p:spPr>
        <p:txBody>
          <a:bodyPr/>
          <a:lstStyle/>
          <a:p>
            <a:r>
              <a:rPr lang="ru-RU" dirty="0" smtClean="0"/>
              <a:t>Ход приемной кампании 201</a:t>
            </a:r>
            <a:r>
              <a:rPr lang="en-US" dirty="0" smtClean="0"/>
              <a:t>5</a:t>
            </a:r>
            <a:r>
              <a:rPr lang="ru-RU" dirty="0" smtClean="0"/>
              <a:t> года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4D574-12E5-4A03-8844-CEC0D78ABE8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pSp>
        <p:nvGrpSpPr>
          <p:cNvPr id="16" name="Группа 33"/>
          <p:cNvGrpSpPr>
            <a:grpSpLocks/>
          </p:cNvGrpSpPr>
          <p:nvPr/>
        </p:nvGrpSpPr>
        <p:grpSpPr bwMode="auto">
          <a:xfrm>
            <a:off x="223551" y="1411057"/>
            <a:ext cx="9175297" cy="603177"/>
            <a:chOff x="566350" y="1251279"/>
            <a:chExt cx="8470146" cy="74023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566350" y="1251279"/>
              <a:ext cx="3235919" cy="74023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647999" y="1337499"/>
              <a:ext cx="8388497" cy="20652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Прямоугольник 19"/>
          <p:cNvSpPr/>
          <p:nvPr/>
        </p:nvSpPr>
        <p:spPr>
          <a:xfrm>
            <a:off x="269287" y="1415816"/>
            <a:ext cx="3459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ü"/>
              <a:defRPr/>
            </a:pPr>
            <a:r>
              <a:rPr lang="ru-RU" sz="2000" b="1" dirty="0" smtClean="0"/>
              <a:t>Размещение отборочных комиссий институтов</a:t>
            </a:r>
            <a:endParaRPr lang="ru-RU" sz="2000" b="1" dirty="0"/>
          </a:p>
        </p:txBody>
      </p:sp>
      <p:sp>
        <p:nvSpPr>
          <p:cNvPr id="21" name="Прямоугольник 26"/>
          <p:cNvSpPr>
            <a:spLocks noChangeArrowheads="1"/>
          </p:cNvSpPr>
          <p:nvPr/>
        </p:nvSpPr>
        <p:spPr bwMode="auto">
          <a:xfrm>
            <a:off x="4342286" y="1537114"/>
            <a:ext cx="44345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ru-RU" sz="2000" dirty="0" smtClean="0"/>
              <a:t>- </a:t>
            </a:r>
            <a:r>
              <a:rPr lang="en-US" b="1" dirty="0" smtClean="0">
                <a:solidFill>
                  <a:srgbClr val="C00000"/>
                </a:solidFill>
              </a:rPr>
              <a:t>1</a:t>
            </a:r>
            <a:r>
              <a:rPr lang="ru-RU" b="1" dirty="0" smtClean="0">
                <a:solidFill>
                  <a:srgbClr val="C00000"/>
                </a:solidFill>
              </a:rPr>
              <a:t>7-18 июня 2015 года </a:t>
            </a:r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22" name="Группа 13"/>
          <p:cNvGrpSpPr>
            <a:grpSpLocks/>
          </p:cNvGrpSpPr>
          <p:nvPr/>
        </p:nvGrpSpPr>
        <p:grpSpPr bwMode="auto">
          <a:xfrm>
            <a:off x="193457" y="2064806"/>
            <a:ext cx="9086850" cy="774182"/>
            <a:chOff x="647999" y="1337499"/>
            <a:chExt cx="8388497" cy="437881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718001" y="1390987"/>
              <a:ext cx="3193699" cy="38439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647999" y="1337499"/>
              <a:ext cx="8388497" cy="20652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Прямоугольник 25"/>
          <p:cNvSpPr/>
          <p:nvPr/>
        </p:nvSpPr>
        <p:spPr>
          <a:xfrm>
            <a:off x="269287" y="2153075"/>
            <a:ext cx="3171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 smtClean="0"/>
              <a:t>Начало приема документов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946936"/>
              </p:ext>
            </p:extLst>
          </p:nvPr>
        </p:nvGraphicFramePr>
        <p:xfrm>
          <a:off x="3942659" y="2251077"/>
          <a:ext cx="5859465" cy="567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6645"/>
                <a:gridCol w="2112820"/>
              </a:tblGrid>
              <a:tr h="31382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Через «Личный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кабинет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абитуриента»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 июня </a:t>
                      </a:r>
                      <a:endParaRPr lang="ru-RU" sz="1600" b="1" kern="1200" dirty="0">
                        <a:solidFill>
                          <a:srgbClr val="C00000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</a:tr>
              <a:tr h="10387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Лично абитуриентами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19 июня </a:t>
                      </a:r>
                      <a:endParaRPr lang="ru-RU" sz="1600" b="1" kern="1200" dirty="0">
                        <a:solidFill>
                          <a:srgbClr val="C00000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508842"/>
              </p:ext>
            </p:extLst>
          </p:nvPr>
        </p:nvGraphicFramePr>
        <p:xfrm>
          <a:off x="3901643" y="2971337"/>
          <a:ext cx="5859465" cy="13177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9429"/>
                <a:gridCol w="2016224"/>
                <a:gridCol w="2143812"/>
              </a:tblGrid>
              <a:tr h="31382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По программам: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Форма обучения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kern="1200" dirty="0">
                        <a:solidFill>
                          <a:srgbClr val="C00000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</a:tr>
              <a:tr h="103878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Бакалавриата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,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специалитета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Очная,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очно-заочная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27 июля – 20 августа</a:t>
                      </a:r>
                      <a:endParaRPr lang="ru-RU" sz="1600" b="1" kern="1200" dirty="0">
                        <a:solidFill>
                          <a:srgbClr val="C00000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</a:tr>
              <a:tr h="103878">
                <a:tc vMerge="1">
                  <a:txBody>
                    <a:bodyPr/>
                    <a:lstStyle/>
                    <a:p>
                      <a:pPr algn="l" fontAlgn="b"/>
                      <a:endParaRPr lang="ru-RU" sz="1600" b="1" kern="1200" dirty="0">
                        <a:solidFill>
                          <a:srgbClr val="C00000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заочная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20 августа </a:t>
                      </a: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–</a:t>
                      </a:r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29 </a:t>
                      </a: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декабря</a:t>
                      </a:r>
                      <a:endParaRPr lang="ru-RU" sz="1600" b="1" kern="1200" dirty="0">
                        <a:solidFill>
                          <a:srgbClr val="C00000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</a:tr>
              <a:tr h="2077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Магистратуры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Очная, очно-заочная, 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  <a:p>
                      <a:pPr algn="l" fontAlgn="b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заочная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14</a:t>
                      </a:r>
                      <a:r>
                        <a:rPr lang="ru-RU" sz="1600" b="1" kern="1200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1600" b="1" kern="1200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августа</a:t>
                      </a:r>
                      <a:r>
                        <a:rPr lang="en-US" sz="1600" b="1" kern="1200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–</a:t>
                      </a:r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29 </a:t>
                      </a: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декабря</a:t>
                      </a:r>
                      <a:endParaRPr lang="ru-RU" sz="1600" b="1" kern="1200" dirty="0">
                        <a:solidFill>
                          <a:srgbClr val="C00000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pSp>
        <p:nvGrpSpPr>
          <p:cNvPr id="32" name="Группа 13"/>
          <p:cNvGrpSpPr>
            <a:grpSpLocks/>
          </p:cNvGrpSpPr>
          <p:nvPr/>
        </p:nvGrpSpPr>
        <p:grpSpPr bwMode="auto">
          <a:xfrm>
            <a:off x="189761" y="4437111"/>
            <a:ext cx="9296232" cy="1295069"/>
            <a:chOff x="454714" y="678874"/>
            <a:chExt cx="8581782" cy="679277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454714" y="678874"/>
              <a:ext cx="3239102" cy="65862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647999" y="1337499"/>
              <a:ext cx="8388497" cy="20652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102573"/>
              </p:ext>
            </p:extLst>
          </p:nvPr>
        </p:nvGraphicFramePr>
        <p:xfrm>
          <a:off x="3885816" y="4657722"/>
          <a:ext cx="5859465" cy="13177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5256"/>
                <a:gridCol w="2016224"/>
                <a:gridCol w="2127985"/>
              </a:tblGrid>
              <a:tr h="31382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По программам: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Форма обучения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kern="1200" dirty="0">
                        <a:solidFill>
                          <a:srgbClr val="C00000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</a:tr>
              <a:tr h="103878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Бакалавриата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,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специалитета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Очная,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очно-заочная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17 </a:t>
                      </a: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июля</a:t>
                      </a:r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– 21 </a:t>
                      </a: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августа</a:t>
                      </a:r>
                      <a:endParaRPr lang="ru-RU" sz="1600" b="1" kern="1200" dirty="0">
                        <a:solidFill>
                          <a:srgbClr val="C00000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</a:tr>
              <a:tr h="103878">
                <a:tc vMerge="1">
                  <a:txBody>
                    <a:bodyPr/>
                    <a:lstStyle/>
                    <a:p>
                      <a:pPr algn="l" fontAlgn="b"/>
                      <a:endParaRPr lang="ru-RU" sz="1600" b="1" kern="1200" dirty="0">
                        <a:solidFill>
                          <a:srgbClr val="C00000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заочная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28</a:t>
                      </a:r>
                      <a:r>
                        <a:rPr lang="en-US" sz="1600" b="1" kern="1200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августа</a:t>
                      </a:r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– </a:t>
                      </a: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30 декабря</a:t>
                      </a:r>
                      <a:endParaRPr lang="ru-RU" sz="1600" b="1" kern="1200" dirty="0">
                        <a:solidFill>
                          <a:srgbClr val="C00000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</a:tr>
              <a:tr h="2077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Магистратуры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Очная, очно-заочная, 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  <a:p>
                      <a:pPr algn="l" fontAlgn="b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заочная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20 </a:t>
                      </a: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августа</a:t>
                      </a:r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– </a:t>
                      </a:r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3</a:t>
                      </a: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0 </a:t>
                      </a: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декабря</a:t>
                      </a:r>
                      <a:endParaRPr lang="ru-RU" sz="1600" b="1" kern="1200" dirty="0">
                        <a:solidFill>
                          <a:srgbClr val="C00000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8" name="Прямоугольник 37"/>
          <p:cNvSpPr/>
          <p:nvPr/>
        </p:nvSpPr>
        <p:spPr>
          <a:xfrm>
            <a:off x="387543" y="4885922"/>
            <a:ext cx="3197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 smtClean="0"/>
              <a:t>Зачисление</a:t>
            </a:r>
          </a:p>
        </p:txBody>
      </p:sp>
    </p:spTree>
    <p:extLst>
      <p:ext uri="{BB962C8B-B14F-4D97-AF65-F5344CB8AC3E}">
        <p14:creationId xmlns:p14="http://schemas.microsoft.com/office/powerpoint/2010/main" val="78686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9"/>
          <p:cNvSpPr txBox="1">
            <a:spLocks noChangeArrowheads="1"/>
          </p:cNvSpPr>
          <p:nvPr/>
        </p:nvSpPr>
        <p:spPr bwMode="auto">
          <a:xfrm>
            <a:off x="612775" y="862013"/>
            <a:ext cx="9020745" cy="46166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Проект решения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435" name="Заголовок 9"/>
          <p:cNvSpPr>
            <a:spLocks noGrp="1"/>
          </p:cNvSpPr>
          <p:nvPr>
            <p:ph type="title"/>
          </p:nvPr>
        </p:nvSpPr>
        <p:spPr>
          <a:xfrm>
            <a:off x="1724025" y="188913"/>
            <a:ext cx="8072438" cy="503237"/>
          </a:xfrm>
        </p:spPr>
        <p:txBody>
          <a:bodyPr/>
          <a:lstStyle/>
          <a:p>
            <a:r>
              <a:rPr lang="ru-RU" dirty="0" smtClean="0"/>
              <a:t>Готовность к приемной кампании 201</a:t>
            </a:r>
            <a:r>
              <a:rPr lang="ru-RU" dirty="0"/>
              <a:t>5</a:t>
            </a:r>
            <a:r>
              <a:rPr lang="ru-RU" dirty="0" smtClean="0"/>
              <a:t> года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4D574-12E5-4A03-8844-CEC0D78ABE8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2775" y="2008414"/>
            <a:ext cx="8785100" cy="1818548"/>
          </a:xfrm>
          <a:prstGeom prst="rect">
            <a:avLst/>
          </a:prstGeom>
          <a:ln w="34925" cmpd="sng">
            <a:solidFill>
              <a:schemeClr val="accent1">
                <a:lumMod val="75000"/>
              </a:schemeClr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/>
              <a:t>  </a:t>
            </a:r>
            <a:r>
              <a:rPr lang="ru-RU" sz="2800" dirty="0"/>
              <a:t>Одобрить и считать достаточным весь комплекс организационных мероприятий проведенный в рамках подготовки к приемной кампании </a:t>
            </a:r>
            <a:r>
              <a:rPr lang="ru-RU" sz="2800" dirty="0" smtClean="0"/>
              <a:t>201</a:t>
            </a:r>
            <a:r>
              <a:rPr lang="en-US" sz="2800" dirty="0" smtClean="0"/>
              <a:t>5</a:t>
            </a:r>
            <a:r>
              <a:rPr lang="ru-RU" sz="2800" dirty="0" smtClean="0"/>
              <a:t> </a:t>
            </a:r>
            <a:r>
              <a:rPr lang="ru-RU" sz="2800" dirty="0"/>
              <a:t>г.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2775" y="4540583"/>
            <a:ext cx="8785100" cy="1818548"/>
          </a:xfrm>
          <a:prstGeom prst="rect">
            <a:avLst/>
          </a:prstGeom>
          <a:ln w="34925" cmpd="sng">
            <a:solidFill>
              <a:schemeClr val="accent1">
                <a:lumMod val="75000"/>
              </a:schemeClr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/>
              <a:t>  </a:t>
            </a:r>
            <a:r>
              <a:rPr lang="ru-RU" sz="2800" dirty="0" smtClean="0"/>
              <a:t>Службам университета, задействованным в подготовке приемной кампании,  интенсифицировать работу на заключительном этапе</a:t>
            </a:r>
            <a:r>
              <a:rPr lang="en-US" sz="2800" dirty="0" smtClean="0"/>
              <a:t> </a:t>
            </a:r>
            <a:r>
              <a:rPr lang="ru-RU" sz="2800" dirty="0" smtClean="0"/>
              <a:t>подготовки</a:t>
            </a:r>
            <a:endParaRPr lang="ru-RU" sz="2800" dirty="0"/>
          </a:p>
          <a:p>
            <a:pPr marL="285750" indent="-285750">
              <a:buFont typeface="Wingdings" pitchFamily="2" charset="2"/>
              <a:buChar char="ü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0993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mit\Desktop\09_ustu_electronic_CURV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8" y="332657"/>
            <a:ext cx="9890943" cy="172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7934" y="3429000"/>
            <a:ext cx="7689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СПАСИБО ЗА ВНИМАНИЕ!</a:t>
            </a:r>
            <a:endParaRPr lang="ru-RU" sz="4000" b="1" i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85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 bwMode="auto">
          <a:xfrm>
            <a:off x="793162" y="2332704"/>
            <a:ext cx="7992888" cy="25774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Picture 2" descr="C:\Users\mit\Desktop\09_ustu_electronic_CURVE+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59" y="411201"/>
            <a:ext cx="9439049" cy="46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0513" y="2282616"/>
            <a:ext cx="82255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100" b="1" dirty="0" smtClean="0"/>
              <a:t>Институты </a:t>
            </a:r>
            <a:r>
              <a:rPr lang="ru-RU" sz="2100" b="1" dirty="0" err="1" smtClean="0"/>
              <a:t>УрФУ</a:t>
            </a:r>
            <a:endParaRPr lang="ru-RU" sz="2100" b="1" dirty="0" smtClean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100" b="1" dirty="0" smtClean="0"/>
              <a:t>Центр нового приема</a:t>
            </a:r>
            <a:endParaRPr lang="en-US" sz="2100" b="1" dirty="0" smtClean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100" b="1" dirty="0" smtClean="0"/>
              <a:t>Служб</a:t>
            </a:r>
            <a:r>
              <a:rPr lang="ru-RU" sz="2100" b="1" dirty="0"/>
              <a:t>ы</a:t>
            </a:r>
            <a:r>
              <a:rPr lang="ru-RU" sz="2100" b="1" dirty="0" smtClean="0"/>
              <a:t> проректора по учебной работе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100" b="1" dirty="0" smtClean="0"/>
              <a:t>Службы </a:t>
            </a:r>
            <a:r>
              <a:rPr lang="ru-RU" sz="2100" b="1" dirty="0"/>
              <a:t>проректора по экономике и стратегическому </a:t>
            </a:r>
            <a:r>
              <a:rPr lang="ru-RU" sz="2100" b="1" dirty="0" smtClean="0"/>
              <a:t>развитию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100" b="1" dirty="0" smtClean="0"/>
              <a:t>Службы </a:t>
            </a:r>
            <a:r>
              <a:rPr lang="ru-RU" sz="2100" b="1" dirty="0"/>
              <a:t>проректора по общим вопросам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100" b="1" dirty="0" smtClean="0"/>
              <a:t>Службы проректора по информационной политике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100" b="1" dirty="0" smtClean="0"/>
              <a:t>Службы проректора по международным связям</a:t>
            </a:r>
            <a:endParaRPr lang="ru-RU" sz="2100" b="1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100" b="1" dirty="0"/>
              <a:t>Союз студентов УрФУ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1642318" y="851051"/>
            <a:ext cx="6192688" cy="108012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Приемная кампания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0010" y="1830015"/>
            <a:ext cx="9674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/>
              <a:t>В организации проведения приемной кампании принимают участие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8" name="Стрелка вниз 7"/>
          <p:cNvSpPr/>
          <p:nvPr/>
        </p:nvSpPr>
        <p:spPr>
          <a:xfrm>
            <a:off x="1508049" y="4941730"/>
            <a:ext cx="6192688" cy="86409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06318" y="5997291"/>
            <a:ext cx="68499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sz="2400" b="1" i="1" dirty="0"/>
              <a:t>Создан Штаб </a:t>
            </a:r>
            <a:r>
              <a:rPr lang="ru-RU" sz="2400" b="1" i="1" dirty="0" err="1"/>
              <a:t>УрФУ</a:t>
            </a:r>
            <a:r>
              <a:rPr lang="ru-RU" sz="2400" b="1" i="1" dirty="0"/>
              <a:t> по координации приема 2015</a:t>
            </a:r>
            <a:endParaRPr lang="en-US" sz="2400" b="1" i="1" dirty="0"/>
          </a:p>
        </p:txBody>
      </p:sp>
      <p:sp>
        <p:nvSpPr>
          <p:cNvPr id="10" name="Заголовок 9"/>
          <p:cNvSpPr txBox="1">
            <a:spLocks/>
          </p:cNvSpPr>
          <p:nvPr/>
        </p:nvSpPr>
        <p:spPr bwMode="auto">
          <a:xfrm>
            <a:off x="1724025" y="188913"/>
            <a:ext cx="80724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mtClean="0"/>
              <a:t>Готовность к приемной кампании 201</a:t>
            </a:r>
            <a:r>
              <a:rPr lang="en-US" smtClean="0"/>
              <a:t>5</a:t>
            </a:r>
            <a:r>
              <a:rPr lang="ru-RU" smtClean="0"/>
              <a:t> года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363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2" name="Группа 33"/>
          <p:cNvGrpSpPr>
            <a:grpSpLocks/>
          </p:cNvGrpSpPr>
          <p:nvPr/>
        </p:nvGrpSpPr>
        <p:grpSpPr bwMode="auto">
          <a:xfrm>
            <a:off x="215550" y="3946886"/>
            <a:ext cx="9175297" cy="2146409"/>
            <a:chOff x="566350" y="1337499"/>
            <a:chExt cx="8470146" cy="1338397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566350" y="1358151"/>
              <a:ext cx="3176830" cy="131774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647999" y="1337499"/>
              <a:ext cx="8388497" cy="20652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13" name="Группа 13"/>
          <p:cNvGrpSpPr>
            <a:grpSpLocks/>
          </p:cNvGrpSpPr>
          <p:nvPr/>
        </p:nvGrpSpPr>
        <p:grpSpPr bwMode="auto">
          <a:xfrm>
            <a:off x="273050" y="1539452"/>
            <a:ext cx="9204325" cy="2144455"/>
            <a:chOff x="539552" y="1337499"/>
            <a:chExt cx="8496944" cy="1212915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539552" y="1358150"/>
              <a:ext cx="3123749" cy="11922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647999" y="1337499"/>
              <a:ext cx="8388497" cy="20652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угольник 2"/>
          <p:cNvSpPr/>
          <p:nvPr/>
        </p:nvSpPr>
        <p:spPr>
          <a:xfrm>
            <a:off x="258508" y="4042481"/>
            <a:ext cx="3355387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ü"/>
              <a:defRPr/>
            </a:pPr>
            <a:r>
              <a:rPr lang="ru-RU" sz="2000" b="1" dirty="0" smtClean="0"/>
              <a:t>С возмещением затрат на обучение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ru-RU" b="1" dirty="0"/>
              <a:t>Приказ № </a:t>
            </a:r>
            <a:r>
              <a:rPr lang="ru-RU" b="1" dirty="0" smtClean="0"/>
              <a:t>2</a:t>
            </a:r>
            <a:r>
              <a:rPr lang="en-US" b="1" dirty="0" smtClean="0"/>
              <a:t>76</a:t>
            </a:r>
            <a:r>
              <a:rPr lang="ru-RU" b="1" dirty="0" smtClean="0"/>
              <a:t>/03 </a:t>
            </a:r>
            <a:r>
              <a:rPr lang="ru-RU" b="1" dirty="0"/>
              <a:t>от </a:t>
            </a:r>
            <a:r>
              <a:rPr lang="ru-RU" b="1" dirty="0" smtClean="0"/>
              <a:t> 0</a:t>
            </a:r>
            <a:r>
              <a:rPr lang="en-US" b="1" dirty="0" smtClean="0"/>
              <a:t>8</a:t>
            </a:r>
            <a:r>
              <a:rPr lang="ru-RU" b="1" dirty="0" smtClean="0"/>
              <a:t>.04.201</a:t>
            </a:r>
            <a:r>
              <a:rPr lang="en-US" b="1" dirty="0" smtClean="0"/>
              <a:t>5</a:t>
            </a:r>
            <a:r>
              <a:rPr lang="ru-RU" b="1" dirty="0" smtClean="0"/>
              <a:t>                           </a:t>
            </a:r>
            <a:r>
              <a:rPr lang="en-US" sz="2400" b="1" dirty="0" smtClean="0">
                <a:solidFill>
                  <a:srgbClr val="C00000"/>
                </a:solidFill>
              </a:rPr>
              <a:t>5998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/>
              <a:t>201</a:t>
            </a:r>
            <a:r>
              <a:rPr lang="en-US" sz="2000" b="1" i="1" dirty="0" smtClean="0"/>
              <a:t>4</a:t>
            </a:r>
            <a:r>
              <a:rPr lang="ru-RU" sz="2000" b="1" i="1" dirty="0" smtClean="0"/>
              <a:t> </a:t>
            </a:r>
            <a:r>
              <a:rPr lang="ru-RU" sz="2000" b="1" i="1" dirty="0"/>
              <a:t>год   - </a:t>
            </a:r>
            <a:r>
              <a:rPr lang="en-US" sz="2000" b="1" dirty="0" smtClean="0">
                <a:solidFill>
                  <a:srgbClr val="C00000"/>
                </a:solidFill>
              </a:rPr>
              <a:t>7574</a:t>
            </a:r>
            <a:endParaRPr lang="en-US" sz="2000" b="1" dirty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/>
              <a:t>2013 </a:t>
            </a:r>
            <a:r>
              <a:rPr lang="ru-RU" sz="2000" b="1" i="1" dirty="0"/>
              <a:t>год   - </a:t>
            </a:r>
            <a:r>
              <a:rPr lang="en-US" sz="2000" b="1" dirty="0" smtClean="0">
                <a:solidFill>
                  <a:srgbClr val="C00000"/>
                </a:solidFill>
              </a:rPr>
              <a:t>6252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612775" y="862013"/>
            <a:ext cx="5204321" cy="36933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План приема на 1 курс в 201</a:t>
            </a:r>
            <a:r>
              <a:rPr lang="en-US" b="1" dirty="0" smtClean="0">
                <a:solidFill>
                  <a:schemeClr val="bg1"/>
                </a:solidFill>
              </a:rPr>
              <a:t>5</a:t>
            </a:r>
            <a:r>
              <a:rPr lang="ru-RU" b="1" dirty="0" smtClean="0">
                <a:solidFill>
                  <a:schemeClr val="bg1"/>
                </a:solidFill>
              </a:rPr>
              <a:t>году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73051" y="1758766"/>
            <a:ext cx="3383804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ü"/>
              <a:defRPr/>
            </a:pPr>
            <a:r>
              <a:rPr lang="ru-RU" sz="2000" b="1" dirty="0"/>
              <a:t>За счет федерального </a:t>
            </a:r>
            <a:r>
              <a:rPr lang="ru-RU" sz="2000" b="1" dirty="0" smtClean="0"/>
              <a:t>бюджета</a:t>
            </a:r>
            <a:endParaRPr lang="en-US" sz="2000" b="1" dirty="0" smtClean="0"/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ru-RU" b="1" dirty="0"/>
              <a:t>Приказ № </a:t>
            </a:r>
            <a:r>
              <a:rPr lang="en-US" b="1" dirty="0"/>
              <a:t>246</a:t>
            </a:r>
            <a:r>
              <a:rPr lang="ru-RU" b="1" dirty="0"/>
              <a:t>/03 от </a:t>
            </a:r>
            <a:r>
              <a:rPr lang="en-US" b="1" dirty="0" smtClean="0"/>
              <a:t>3</a:t>
            </a:r>
            <a:r>
              <a:rPr lang="ru-RU" b="1" dirty="0" smtClean="0"/>
              <a:t>1.0</a:t>
            </a:r>
            <a:r>
              <a:rPr lang="en-US" b="1" dirty="0"/>
              <a:t>3</a:t>
            </a:r>
            <a:r>
              <a:rPr lang="ru-RU" b="1" dirty="0"/>
              <a:t>.201</a:t>
            </a:r>
            <a:r>
              <a:rPr lang="en-US" b="1" dirty="0"/>
              <a:t>5</a:t>
            </a:r>
            <a:r>
              <a:rPr lang="ru-RU" b="1" dirty="0"/>
              <a:t>      </a:t>
            </a:r>
            <a:endParaRPr lang="en-US" b="1" dirty="0"/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66</a:t>
            </a:r>
            <a:r>
              <a:rPr lang="en-US" sz="2400" b="1" dirty="0" smtClean="0">
                <a:solidFill>
                  <a:srgbClr val="C00000"/>
                </a:solidFill>
              </a:rPr>
              <a:t>03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/>
              <a:t>201</a:t>
            </a:r>
            <a:r>
              <a:rPr lang="en-US" sz="2000" b="1" i="1" dirty="0"/>
              <a:t>4</a:t>
            </a:r>
            <a:r>
              <a:rPr lang="ru-RU" sz="2000" b="1" i="1" dirty="0"/>
              <a:t> год   - </a:t>
            </a:r>
            <a:r>
              <a:rPr lang="en-US" sz="2000" b="1" dirty="0" smtClean="0">
                <a:solidFill>
                  <a:srgbClr val="C00000"/>
                </a:solidFill>
              </a:rPr>
              <a:t>6064</a:t>
            </a:r>
            <a:endParaRPr lang="ru-RU" sz="2000" b="1" dirty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/>
              <a:t>2013 год   </a:t>
            </a:r>
            <a:r>
              <a:rPr lang="ru-RU" sz="2000" b="1" dirty="0"/>
              <a:t>- </a:t>
            </a:r>
            <a:r>
              <a:rPr lang="ru-RU" sz="2000" b="1" dirty="0" smtClean="0">
                <a:solidFill>
                  <a:srgbClr val="C00000"/>
                </a:solidFill>
              </a:rPr>
              <a:t>5852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7" name="Заголовок 9"/>
          <p:cNvSpPr>
            <a:spLocks noGrp="1"/>
          </p:cNvSpPr>
          <p:nvPr>
            <p:ph type="title"/>
          </p:nvPr>
        </p:nvSpPr>
        <p:spPr>
          <a:xfrm>
            <a:off x="1724025" y="188913"/>
            <a:ext cx="8072438" cy="503237"/>
          </a:xfrm>
        </p:spPr>
        <p:txBody>
          <a:bodyPr/>
          <a:lstStyle/>
          <a:p>
            <a:r>
              <a:rPr lang="ru-RU" dirty="0" smtClean="0"/>
              <a:t>Готовность к приемной кампании 201</a:t>
            </a:r>
            <a:r>
              <a:rPr lang="en-US" dirty="0"/>
              <a:t>5</a:t>
            </a:r>
            <a:r>
              <a:rPr lang="ru-RU" dirty="0" smtClean="0"/>
              <a:t> года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4D574-12E5-4A03-8844-CEC0D78ABE8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650961"/>
              </p:ext>
            </p:extLst>
          </p:nvPr>
        </p:nvGraphicFramePr>
        <p:xfrm>
          <a:off x="3656857" y="1575965"/>
          <a:ext cx="6120680" cy="1698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8026"/>
                <a:gridCol w="849415"/>
                <a:gridCol w="1269499"/>
                <a:gridCol w="1183740"/>
              </a:tblGrid>
              <a:tr h="56218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По программам: 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Очная форма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Очно-заочная форма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Заочная форма</a:t>
                      </a:r>
                    </a:p>
                  </a:txBody>
                  <a:tcPr marL="9525" marR="9525" marT="9525" marB="0" anchor="ctr"/>
                </a:tc>
              </a:tr>
              <a:tr h="10387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специалитета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38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9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6653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бакалавриата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3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857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150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616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</a:tr>
              <a:tr h="10120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магистратуры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507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5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79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</a:tr>
              <a:tr h="37671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Всего по уровням образования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5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753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155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6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95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67057"/>
              </p:ext>
            </p:extLst>
          </p:nvPr>
        </p:nvGraphicFramePr>
        <p:xfrm>
          <a:off x="3671373" y="3997586"/>
          <a:ext cx="6133029" cy="1698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5803"/>
                <a:gridCol w="836421"/>
                <a:gridCol w="1395827"/>
                <a:gridCol w="1034978"/>
              </a:tblGrid>
              <a:tr h="56218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По программам: 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Очная форма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Очно-заочная форма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Заочная форма</a:t>
                      </a:r>
                    </a:p>
                  </a:txBody>
                  <a:tcPr marL="9525" marR="9525" marT="9525" marB="0" anchor="ctr"/>
                </a:tc>
              </a:tr>
              <a:tr h="10387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специалитета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303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</a:tr>
              <a:tr h="6653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бакалавриата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2548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318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1790</a:t>
                      </a:r>
                    </a:p>
                  </a:txBody>
                  <a:tcPr marL="9525" marR="9525" marT="9525" marB="0" anchor="b"/>
                </a:tc>
              </a:tr>
              <a:tr h="10120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магистратуры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626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247</a:t>
                      </a:r>
                    </a:p>
                  </a:txBody>
                  <a:tcPr marL="9525" marR="9525" marT="9525" marB="0" anchor="b"/>
                </a:tc>
              </a:tr>
              <a:tr h="37671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Всего по уровням образования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3477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434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2087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85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2" name="Группа 33"/>
          <p:cNvGrpSpPr>
            <a:grpSpLocks/>
          </p:cNvGrpSpPr>
          <p:nvPr/>
        </p:nvGrpSpPr>
        <p:grpSpPr bwMode="auto">
          <a:xfrm>
            <a:off x="215551" y="3946886"/>
            <a:ext cx="9175296" cy="2362434"/>
            <a:chOff x="566351" y="1337499"/>
            <a:chExt cx="8470145" cy="1473100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566351" y="1358151"/>
              <a:ext cx="2578565" cy="145244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647999" y="1337499"/>
              <a:ext cx="8388497" cy="20652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Прямая соединительная линия 4"/>
          <p:cNvCxnSpPr/>
          <p:nvPr/>
        </p:nvCxnSpPr>
        <p:spPr bwMode="auto">
          <a:xfrm flipV="1">
            <a:off x="390525" y="1539446"/>
            <a:ext cx="9086850" cy="36513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58509" y="4674995"/>
            <a:ext cx="2750275" cy="1038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ru-RU" sz="2000" b="1" dirty="0" smtClean="0"/>
              <a:t>Направления с наибольшими КЦП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ru-RU" sz="2000" b="1" dirty="0" smtClean="0"/>
              <a:t>в 2015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612775" y="862013"/>
            <a:ext cx="5204321" cy="36933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Динамика КЦП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Заголовок 9"/>
          <p:cNvSpPr>
            <a:spLocks noGrp="1"/>
          </p:cNvSpPr>
          <p:nvPr>
            <p:ph type="title"/>
          </p:nvPr>
        </p:nvSpPr>
        <p:spPr>
          <a:xfrm>
            <a:off x="1724025" y="188913"/>
            <a:ext cx="8072438" cy="503237"/>
          </a:xfrm>
        </p:spPr>
        <p:txBody>
          <a:bodyPr/>
          <a:lstStyle/>
          <a:p>
            <a:r>
              <a:rPr lang="ru-RU" dirty="0"/>
              <a:t>Готовность к приемной кампании 201</a:t>
            </a:r>
            <a:r>
              <a:rPr lang="en-US" dirty="0"/>
              <a:t>5</a:t>
            </a:r>
            <a:r>
              <a:rPr lang="ru-RU" dirty="0"/>
              <a:t> года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4D574-12E5-4A03-8844-CEC0D78ABE8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894901"/>
              </p:ext>
            </p:extLst>
          </p:nvPr>
        </p:nvGraphicFramePr>
        <p:xfrm>
          <a:off x="3008786" y="3927081"/>
          <a:ext cx="6552726" cy="25483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72309"/>
                <a:gridCol w="1480417"/>
              </a:tblGrid>
              <a:tr h="6555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Направление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КЦП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</a:tr>
              <a:tr h="10387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22.03.02  Металлургия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319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</a:tr>
              <a:tr h="32119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13.03.02  Электроэнергетика и электротехника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257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</a:tr>
              <a:tr h="283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18.03.01  Химическая технология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236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</a:tr>
              <a:tr h="283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09.03.03  Информационные системы и технологии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145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</a:tr>
              <a:tr h="37671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15.03.05 Конструкторско-технологическое обеспечение машиностроительных производств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35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</a:tr>
              <a:tr h="18286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03.03.02  Физика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90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440779"/>
              </p:ext>
            </p:extLst>
          </p:nvPr>
        </p:nvGraphicFramePr>
        <p:xfrm>
          <a:off x="390524" y="1844824"/>
          <a:ext cx="9086850" cy="16832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4324"/>
                <a:gridCol w="1152128"/>
                <a:gridCol w="1080120"/>
                <a:gridCol w="1296144"/>
                <a:gridCol w="1008112"/>
                <a:gridCol w="1356022"/>
              </a:tblGrid>
              <a:tr h="2762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По программам: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2013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2014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 smtClean="0">
                          <a:effectLst/>
                        </a:rPr>
                        <a:t>% </a:t>
                      </a:r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r>
                        <a:rPr lang="ru-RU" sz="1600" b="1" u="none" strike="noStrike" dirty="0" smtClean="0">
                          <a:effectLst/>
                        </a:rPr>
                        <a:t>к 2013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2015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effectLst/>
                        </a:rPr>
                        <a:t>%  к 2014</a:t>
                      </a:r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62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 err="1" smtClean="0">
                          <a:effectLst/>
                        </a:rPr>
                        <a:t>специалитета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341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381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112%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389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102%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164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 err="1">
                          <a:effectLst/>
                        </a:rPr>
                        <a:t>бакалавриата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4335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4450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103%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4623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104%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62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</a:rPr>
                        <a:t>магистратуры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1166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1233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106%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1591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129%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429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</a:rPr>
                        <a:t>Всего по уровням образования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5842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6064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104%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6603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109%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 flipV="1">
            <a:off x="5946598" y="1888187"/>
            <a:ext cx="0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8235778" y="1874157"/>
            <a:ext cx="0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08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2" name="Группа 33"/>
          <p:cNvGrpSpPr>
            <a:grpSpLocks/>
          </p:cNvGrpSpPr>
          <p:nvPr/>
        </p:nvGrpSpPr>
        <p:grpSpPr bwMode="auto">
          <a:xfrm>
            <a:off x="215551" y="3946886"/>
            <a:ext cx="9175296" cy="2146409"/>
            <a:chOff x="566351" y="1337499"/>
            <a:chExt cx="8470145" cy="1338397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566351" y="1358151"/>
              <a:ext cx="2578565" cy="131774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647999" y="1337499"/>
              <a:ext cx="8388497" cy="20652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Прямая соединительная линия 4"/>
          <p:cNvCxnSpPr/>
          <p:nvPr/>
        </p:nvCxnSpPr>
        <p:spPr bwMode="auto">
          <a:xfrm flipV="1">
            <a:off x="390525" y="1539446"/>
            <a:ext cx="9086850" cy="36513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58509" y="4529855"/>
            <a:ext cx="2750275" cy="131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ru-RU" sz="2000" b="1" dirty="0" smtClean="0"/>
              <a:t>Направления с наибольшими количеством заявок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ru-RU" sz="2000" b="1" dirty="0" smtClean="0"/>
              <a:t>в 2015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612775" y="862013"/>
            <a:ext cx="5204321" cy="36933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Динамика целевого приема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Заголовок 9"/>
          <p:cNvSpPr>
            <a:spLocks noGrp="1"/>
          </p:cNvSpPr>
          <p:nvPr>
            <p:ph type="title"/>
          </p:nvPr>
        </p:nvSpPr>
        <p:spPr>
          <a:xfrm>
            <a:off x="1724025" y="188913"/>
            <a:ext cx="8072438" cy="503237"/>
          </a:xfrm>
        </p:spPr>
        <p:txBody>
          <a:bodyPr/>
          <a:lstStyle/>
          <a:p>
            <a:r>
              <a:rPr lang="ru-RU" dirty="0"/>
              <a:t>Готовность к приемной кампании 201</a:t>
            </a:r>
            <a:r>
              <a:rPr lang="en-US" dirty="0"/>
              <a:t>5</a:t>
            </a:r>
            <a:r>
              <a:rPr lang="ru-RU" dirty="0"/>
              <a:t> года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4D574-12E5-4A03-8844-CEC0D78ABE8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731491"/>
              </p:ext>
            </p:extLst>
          </p:nvPr>
        </p:nvGraphicFramePr>
        <p:xfrm>
          <a:off x="558264" y="1575965"/>
          <a:ext cx="8928993" cy="1698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60"/>
                <a:gridCol w="936104"/>
                <a:gridCol w="1080120"/>
                <a:gridCol w="1080120"/>
                <a:gridCol w="1080120"/>
                <a:gridCol w="1512169"/>
              </a:tblGrid>
              <a:tr h="56218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По программам: 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ctr"/>
                </a:tc>
              </a:tr>
              <a:tr h="103878">
                <a:tc>
                  <a:txBody>
                    <a:bodyPr/>
                    <a:lstStyle/>
                    <a:p>
                      <a:pPr algn="l" fontAlgn="b"/>
                      <a:endParaRPr lang="ru-RU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заявки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зачислено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заявки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зачислено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заявки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0387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Специалитета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, </a:t>
                      </a:r>
                      <a:r>
                        <a:rPr lang="ru-RU" sz="1600" u="none" strike="noStrike" dirty="0" err="1" smtClean="0">
                          <a:effectLst/>
                        </a:rPr>
                        <a:t>бакалавриата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0120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магистратуры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671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Всего по уровням образования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655941"/>
              </p:ext>
            </p:extLst>
          </p:nvPr>
        </p:nvGraphicFramePr>
        <p:xfrm>
          <a:off x="3008786" y="3927081"/>
          <a:ext cx="6552726" cy="23200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72309"/>
                <a:gridCol w="1480417"/>
              </a:tblGrid>
              <a:tr h="6555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Направление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Заявки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</a:tr>
              <a:tr h="32119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15.03.05 Конструкторско-технологическое обеспечение машиностроительных производств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81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</a:tr>
              <a:tr h="283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22.03.02 Металлургия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80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</a:tr>
              <a:tr h="37671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13.03.02 Электроэнергетика и электротехника 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78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</a:tr>
              <a:tr h="18286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15.03.01 Машиностроение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68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</a:tr>
              <a:tr h="18286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11.03.01 Радиотехника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38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657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3" name="Группа 13"/>
          <p:cNvGrpSpPr>
            <a:grpSpLocks/>
          </p:cNvGrpSpPr>
          <p:nvPr/>
        </p:nvGrpSpPr>
        <p:grpSpPr bwMode="auto">
          <a:xfrm>
            <a:off x="2504729" y="1539452"/>
            <a:ext cx="5112567" cy="2325436"/>
            <a:chOff x="539552" y="1337499"/>
            <a:chExt cx="8496944" cy="1315279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539552" y="1358150"/>
              <a:ext cx="7419868" cy="129462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647999" y="1337499"/>
              <a:ext cx="8388497" cy="20652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612775" y="862013"/>
            <a:ext cx="7148537" cy="36933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Прием иностранных обучающихся  (с учетом стран СНГ) в 2015 году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626903" y="1805865"/>
            <a:ext cx="3743845" cy="2059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 smtClean="0"/>
              <a:t>План приема иностранных обучающихся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/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Приказ № 277/03 от 08.04.2015      </a:t>
            </a:r>
            <a:r>
              <a:rPr lang="ru-RU" sz="2400" b="1" dirty="0" smtClean="0">
                <a:solidFill>
                  <a:srgbClr val="C00000"/>
                </a:solidFill>
              </a:rPr>
              <a:t>1092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/>
              <a:t>2014 </a:t>
            </a:r>
            <a:r>
              <a:rPr lang="ru-RU" sz="2000" b="1" i="1" dirty="0"/>
              <a:t>год   </a:t>
            </a:r>
            <a:r>
              <a:rPr lang="ru-RU" sz="2000" b="1" dirty="0"/>
              <a:t>- </a:t>
            </a:r>
            <a:r>
              <a:rPr lang="ru-RU" sz="2000" b="1" dirty="0" smtClean="0">
                <a:solidFill>
                  <a:srgbClr val="C00000"/>
                </a:solidFill>
              </a:rPr>
              <a:t>602</a:t>
            </a:r>
            <a:endParaRPr lang="ru-RU" sz="2000" b="1" i="1" dirty="0" smtClean="0"/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/>
              <a:t>2013 год   </a:t>
            </a:r>
            <a:r>
              <a:rPr lang="ru-RU" sz="2000" b="1" dirty="0" smtClean="0"/>
              <a:t>- </a:t>
            </a:r>
            <a:r>
              <a:rPr lang="ru-RU" sz="2000" b="1" dirty="0" smtClean="0">
                <a:solidFill>
                  <a:srgbClr val="C00000"/>
                </a:solidFill>
              </a:rPr>
              <a:t>499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7" name="Заголовок 9"/>
          <p:cNvSpPr>
            <a:spLocks noGrp="1"/>
          </p:cNvSpPr>
          <p:nvPr>
            <p:ph type="title"/>
          </p:nvPr>
        </p:nvSpPr>
        <p:spPr>
          <a:xfrm>
            <a:off x="1724025" y="188913"/>
            <a:ext cx="8072438" cy="503237"/>
          </a:xfrm>
        </p:spPr>
        <p:txBody>
          <a:bodyPr/>
          <a:lstStyle/>
          <a:p>
            <a:r>
              <a:rPr lang="ru-RU" dirty="0" smtClean="0"/>
              <a:t>Готовность к приемной кампании 201</a:t>
            </a:r>
            <a:r>
              <a:rPr lang="ru-RU" dirty="0"/>
              <a:t>5</a:t>
            </a:r>
            <a:r>
              <a:rPr lang="ru-RU" dirty="0" smtClean="0"/>
              <a:t> года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4D574-12E5-4A03-8844-CEC0D78ABE8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377753"/>
              </p:ext>
            </p:extLst>
          </p:nvPr>
        </p:nvGraphicFramePr>
        <p:xfrm>
          <a:off x="1558752" y="4221088"/>
          <a:ext cx="6356450" cy="1810472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3523853"/>
                <a:gridCol w="2832597"/>
              </a:tblGrid>
              <a:tr h="69020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sz="16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Итоговые предложения по плану приема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в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2015 году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830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Из стран ближнего зарубежья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832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281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Из стран дальнего зарубежья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260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83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1092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84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9"/>
          <p:cNvSpPr txBox="1">
            <a:spLocks noChangeArrowheads="1"/>
          </p:cNvSpPr>
          <p:nvPr/>
        </p:nvSpPr>
        <p:spPr bwMode="auto">
          <a:xfrm>
            <a:off x="612775" y="862013"/>
            <a:ext cx="3763963" cy="46166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Приказами ректора: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435" name="Заголовок 9"/>
          <p:cNvSpPr>
            <a:spLocks noGrp="1"/>
          </p:cNvSpPr>
          <p:nvPr>
            <p:ph type="title"/>
          </p:nvPr>
        </p:nvSpPr>
        <p:spPr>
          <a:xfrm>
            <a:off x="1724025" y="188913"/>
            <a:ext cx="8072438" cy="503237"/>
          </a:xfrm>
        </p:spPr>
        <p:txBody>
          <a:bodyPr/>
          <a:lstStyle/>
          <a:p>
            <a:r>
              <a:rPr lang="ru-RU" dirty="0" smtClean="0"/>
              <a:t>Готовность к приемной кампании 201</a:t>
            </a:r>
            <a:r>
              <a:rPr lang="ru-RU" dirty="0"/>
              <a:t>5</a:t>
            </a:r>
            <a:r>
              <a:rPr lang="ru-RU" dirty="0" smtClean="0"/>
              <a:t> года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4D574-12E5-4A03-8844-CEC0D78ABE8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0388" y="1484784"/>
            <a:ext cx="8785100" cy="495108"/>
          </a:xfrm>
          <a:prstGeom prst="rect">
            <a:avLst/>
          </a:prstGeom>
          <a:ln w="34925" cmpd="sng">
            <a:solidFill>
              <a:schemeClr val="accent1">
                <a:lumMod val="75000"/>
              </a:schemeClr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marL="363538" indent="-363538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ru-RU" sz="2000" dirty="0" smtClean="0"/>
              <a:t>Сформированы отборочные комиссии институтов и филиалов УрФУ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7879" y="2081998"/>
            <a:ext cx="8785100" cy="525886"/>
          </a:xfrm>
          <a:prstGeom prst="rect">
            <a:avLst/>
          </a:prstGeom>
          <a:ln w="34925" cmpd="sng">
            <a:solidFill>
              <a:schemeClr val="accent1">
                <a:lumMod val="75000"/>
              </a:schemeClr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Сформированы предметные экзаменационные комиссии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3365" y="2722872"/>
            <a:ext cx="8785100" cy="495108"/>
          </a:xfrm>
          <a:prstGeom prst="rect">
            <a:avLst/>
          </a:prstGeom>
          <a:ln w="34925" cmpd="sng">
            <a:solidFill>
              <a:schemeClr val="accent1">
                <a:lumMod val="75000"/>
              </a:schemeClr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marL="363538" indent="-363538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ru-RU" sz="2000" dirty="0" smtClean="0"/>
              <a:t>Определены  места размещения отборочных комиссий институтов</a:t>
            </a:r>
            <a:endParaRPr lang="en-US" sz="2000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2621" y="3354744"/>
            <a:ext cx="8785100" cy="772107"/>
          </a:xfrm>
          <a:prstGeom prst="rect">
            <a:avLst/>
          </a:prstGeom>
          <a:ln w="34925" cmpd="sng">
            <a:solidFill>
              <a:schemeClr val="accent1">
                <a:lumMod val="75000"/>
              </a:schemeClr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marL="363538" indent="-363538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ru-RU" sz="2000" dirty="0" smtClean="0"/>
              <a:t>Создан единый центр приема документов на площадке ул. Мира, 19 , </a:t>
            </a:r>
            <a:r>
              <a:rPr lang="ru-RU" sz="2000" dirty="0" err="1" smtClean="0"/>
              <a:t>ауд</a:t>
            </a:r>
            <a:r>
              <a:rPr lang="ru-RU" sz="2000" dirty="0" smtClean="0"/>
              <a:t> ГУК-100</a:t>
            </a:r>
            <a:endParaRPr lang="en-US" sz="2000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5130" y="4260134"/>
            <a:ext cx="8785100" cy="772107"/>
          </a:xfrm>
          <a:prstGeom prst="rect">
            <a:avLst/>
          </a:prstGeom>
          <a:ln w="34925" cmpd="sng">
            <a:solidFill>
              <a:schemeClr val="accent1">
                <a:lumMod val="75000"/>
              </a:schemeClr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marL="363538" indent="-363538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ru-RU" sz="2000" dirty="0" smtClean="0"/>
              <a:t>Создана рабочая группа по организации и проведению вступительных испытаний в форме компьютерного тестирования</a:t>
            </a:r>
            <a:endParaRPr lang="en-US" sz="2000" dirty="0"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6834" y="5199155"/>
            <a:ext cx="8785100" cy="495108"/>
          </a:xfrm>
          <a:prstGeom prst="rect">
            <a:avLst/>
          </a:prstGeom>
          <a:ln w="34925" cmpd="sng">
            <a:solidFill>
              <a:schemeClr val="accent1">
                <a:lumMod val="75000"/>
              </a:schemeClr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marL="363538" indent="-363538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ru-RU" sz="2000" dirty="0" smtClean="0"/>
              <a:t>Определена стоимость обучения по направлениям и специальностям ВО</a:t>
            </a:r>
            <a:endParaRPr lang="en-US" sz="2000" dirty="0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9580" y="5816003"/>
            <a:ext cx="8785100" cy="495108"/>
          </a:xfrm>
          <a:prstGeom prst="rect">
            <a:avLst/>
          </a:prstGeom>
          <a:ln w="34925" cmpd="sng">
            <a:solidFill>
              <a:schemeClr val="accent1">
                <a:lumMod val="75000"/>
              </a:schemeClr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marL="363538" indent="-363538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ru-RU" sz="2000" dirty="0" smtClean="0"/>
              <a:t>Создан Штаб </a:t>
            </a:r>
            <a:r>
              <a:rPr lang="ru-RU" sz="2000" dirty="0" err="1" smtClean="0"/>
              <a:t>УрФУ</a:t>
            </a:r>
            <a:r>
              <a:rPr lang="ru-RU" sz="2000" dirty="0" smtClean="0"/>
              <a:t> по координации приема 2015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3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9"/>
          <p:cNvSpPr txBox="1">
            <a:spLocks noChangeArrowheads="1"/>
          </p:cNvSpPr>
          <p:nvPr/>
        </p:nvSpPr>
        <p:spPr bwMode="auto">
          <a:xfrm>
            <a:off x="612775" y="862013"/>
            <a:ext cx="5060305" cy="46166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Информирование поступающих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435" name="Заголовок 9"/>
          <p:cNvSpPr>
            <a:spLocks noGrp="1"/>
          </p:cNvSpPr>
          <p:nvPr>
            <p:ph type="title"/>
          </p:nvPr>
        </p:nvSpPr>
        <p:spPr>
          <a:xfrm>
            <a:off x="1724025" y="188913"/>
            <a:ext cx="8072438" cy="503237"/>
          </a:xfrm>
        </p:spPr>
        <p:txBody>
          <a:bodyPr/>
          <a:lstStyle/>
          <a:p>
            <a:r>
              <a:rPr lang="ru-RU" dirty="0" smtClean="0"/>
              <a:t>Готовность к приемной кампании 201</a:t>
            </a:r>
            <a:r>
              <a:rPr lang="en-US" dirty="0"/>
              <a:t>5</a:t>
            </a:r>
            <a:r>
              <a:rPr lang="ru-RU" dirty="0" smtClean="0"/>
              <a:t> года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4D574-12E5-4A03-8844-CEC0D78ABE8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47879" y="1835260"/>
            <a:ext cx="8785100" cy="833663"/>
          </a:xfrm>
          <a:prstGeom prst="rect">
            <a:avLst/>
          </a:prstGeom>
          <a:ln w="34925" cmpd="sng">
            <a:solidFill>
              <a:schemeClr val="accent1">
                <a:lumMod val="75000"/>
              </a:schemeClr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Правила приема граждан на образовательные программы бакалавриата, специалитета и магистратуры ( с изменениями)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3365" y="2751900"/>
            <a:ext cx="8785100" cy="772107"/>
          </a:xfrm>
          <a:prstGeom prst="rect">
            <a:avLst/>
          </a:prstGeom>
          <a:ln w="34925" cmpd="sng">
            <a:solidFill>
              <a:schemeClr val="accent1">
                <a:lumMod val="75000"/>
              </a:schemeClr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marL="363538" indent="-363538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ru-RU" sz="2000" dirty="0" smtClean="0"/>
              <a:t>Правила приема граждан на образовательные программы среднего профессионального образования</a:t>
            </a:r>
            <a:endParaRPr lang="en-US" sz="2000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2621" y="3601482"/>
            <a:ext cx="8785100" cy="495108"/>
          </a:xfrm>
          <a:prstGeom prst="rect">
            <a:avLst/>
          </a:prstGeom>
          <a:ln w="34925" cmpd="sng">
            <a:solidFill>
              <a:schemeClr val="accent1">
                <a:lumMod val="75000"/>
              </a:schemeClr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marL="363538" indent="-363538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ru-RU" sz="2000" dirty="0" smtClean="0"/>
              <a:t>Контрольные цифры приема на 1-ый курс</a:t>
            </a:r>
            <a:endParaRPr lang="en-US" sz="2000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5130" y="4158536"/>
            <a:ext cx="8785100" cy="1049106"/>
          </a:xfrm>
          <a:prstGeom prst="rect">
            <a:avLst/>
          </a:prstGeom>
          <a:ln w="34925" cmpd="sng">
            <a:solidFill>
              <a:schemeClr val="accent1">
                <a:lumMod val="75000"/>
              </a:schemeClr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marL="363538" indent="-363538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ru-RU" sz="2000" dirty="0" smtClean="0"/>
              <a:t>Перечень образовательных программ ВО и ПО, на которые организуется прием в 201</a:t>
            </a:r>
            <a:r>
              <a:rPr lang="en-US" sz="2000" dirty="0" smtClean="0"/>
              <a:t>5</a:t>
            </a:r>
            <a:r>
              <a:rPr lang="ru-RU" sz="2000" dirty="0" smtClean="0"/>
              <a:t>, с указанием набора вступительных испытаний по каждому направлению (специальности)</a:t>
            </a:r>
            <a:endParaRPr lang="en-US" sz="2000" dirty="0"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6834" y="5300753"/>
            <a:ext cx="8785100" cy="772107"/>
          </a:xfrm>
          <a:prstGeom prst="rect">
            <a:avLst/>
          </a:prstGeom>
          <a:ln w="34925" cmpd="sng">
            <a:solidFill>
              <a:schemeClr val="accent1">
                <a:lumMod val="75000"/>
              </a:schemeClr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marL="363538" indent="-363538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ru-RU" sz="2000" dirty="0" smtClean="0"/>
              <a:t>Иная информация в соответствии с «Порядком приема», утвержденным приказом </a:t>
            </a:r>
            <a:r>
              <a:rPr lang="ru-RU" sz="2000" dirty="0" err="1" smtClean="0"/>
              <a:t>Минобрнауки</a:t>
            </a:r>
            <a:r>
              <a:rPr lang="ru-RU" sz="2000" dirty="0" smtClean="0"/>
              <a:t> России № </a:t>
            </a:r>
            <a:r>
              <a:rPr lang="en-US" sz="2000" dirty="0" smtClean="0"/>
              <a:t>839</a:t>
            </a:r>
            <a:r>
              <a:rPr lang="ru-RU" sz="2000" dirty="0" smtClean="0"/>
              <a:t> от </a:t>
            </a:r>
            <a:r>
              <a:rPr lang="en-US" sz="2000" dirty="0" smtClean="0"/>
              <a:t>28</a:t>
            </a:r>
            <a:r>
              <a:rPr lang="ru-RU" sz="2000" dirty="0" smtClean="0"/>
              <a:t>.0</a:t>
            </a:r>
            <a:r>
              <a:rPr lang="en-US" sz="2000" dirty="0" smtClean="0"/>
              <a:t>7</a:t>
            </a:r>
            <a:r>
              <a:rPr lang="ru-RU" sz="2000" dirty="0" smtClean="0"/>
              <a:t>.</a:t>
            </a:r>
            <a:r>
              <a:rPr lang="en-US" sz="2000" dirty="0" smtClean="0"/>
              <a:t>2</a:t>
            </a:r>
            <a:r>
              <a:rPr lang="ru-RU" sz="2000" dirty="0" smtClean="0"/>
              <a:t>014</a:t>
            </a:r>
            <a:endParaRPr lang="en-US" sz="2000" dirty="0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7805" y="1385970"/>
            <a:ext cx="936819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sz="2400" b="1" dirty="0" smtClean="0">
                <a:latin typeface="+mn-lt"/>
              </a:rPr>
              <a:t>Утверждены и размещены на официальном сайте университета</a:t>
            </a:r>
            <a:r>
              <a:rPr lang="ru-RU" b="1" dirty="0" smtClean="0">
                <a:latin typeface="+mn-lt"/>
              </a:rPr>
              <a:t>:</a:t>
            </a:r>
            <a:endParaRPr lang="en-US" dirty="0"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5130" y="6144000"/>
            <a:ext cx="8785100" cy="495108"/>
          </a:xfrm>
          <a:prstGeom prst="rect">
            <a:avLst/>
          </a:prstGeom>
          <a:ln w="34925" cmpd="sng">
            <a:solidFill>
              <a:schemeClr val="accent1">
                <a:lumMod val="75000"/>
              </a:schemeClr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marL="363538" indent="-363538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ru-RU" sz="2000" dirty="0" smtClean="0"/>
              <a:t>Разработаны правила приема для лиц постоянно проживающих в Крыму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47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9"/>
          <p:cNvSpPr txBox="1">
            <a:spLocks noChangeArrowheads="1"/>
          </p:cNvSpPr>
          <p:nvPr/>
        </p:nvSpPr>
        <p:spPr bwMode="auto">
          <a:xfrm>
            <a:off x="612775" y="862013"/>
            <a:ext cx="9164761" cy="46166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Разработаны и переданы соответствующим службам университета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435" name="Заголовок 9"/>
          <p:cNvSpPr>
            <a:spLocks noGrp="1"/>
          </p:cNvSpPr>
          <p:nvPr>
            <p:ph type="title"/>
          </p:nvPr>
        </p:nvSpPr>
        <p:spPr>
          <a:xfrm>
            <a:off x="1724025" y="188913"/>
            <a:ext cx="8072438" cy="503237"/>
          </a:xfrm>
        </p:spPr>
        <p:txBody>
          <a:bodyPr/>
          <a:lstStyle/>
          <a:p>
            <a:r>
              <a:rPr lang="ru-RU" dirty="0" smtClean="0"/>
              <a:t>Готовность к приемной кампании 201</a:t>
            </a:r>
            <a:r>
              <a:rPr lang="en-US" dirty="0"/>
              <a:t>5</a:t>
            </a:r>
            <a:r>
              <a:rPr lang="ru-RU" dirty="0" smtClean="0"/>
              <a:t> года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4D574-12E5-4A03-8844-CEC0D78ABE8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4963" y="1399840"/>
            <a:ext cx="8785100" cy="833663"/>
          </a:xfrm>
          <a:prstGeom prst="rect">
            <a:avLst/>
          </a:prstGeom>
          <a:ln w="34925" cmpd="sng">
            <a:solidFill>
              <a:schemeClr val="accent1">
                <a:lumMod val="75000"/>
              </a:schemeClr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Техническое задание на изменения в модуле «Абитуриент» ЕИСУ (проводится настройка модуля)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9477" y="2301966"/>
            <a:ext cx="8785100" cy="772107"/>
          </a:xfrm>
          <a:prstGeom prst="rect">
            <a:avLst/>
          </a:prstGeom>
          <a:ln w="34925" cmpd="sng">
            <a:solidFill>
              <a:schemeClr val="accent1">
                <a:lumMod val="75000"/>
              </a:schemeClr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marL="363538" indent="-363538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ru-RU" sz="2000" dirty="0" smtClean="0"/>
              <a:t>Техническое задание на визуализацию объектов, задействованных в приемной кампании и навигацию для абитуриентов</a:t>
            </a:r>
            <a:endParaRPr lang="en-US" sz="2000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3247" y="4039052"/>
            <a:ext cx="8785100" cy="772107"/>
          </a:xfrm>
          <a:prstGeom prst="rect">
            <a:avLst/>
          </a:prstGeom>
          <a:ln w="34925" cmpd="sng">
            <a:solidFill>
              <a:schemeClr val="accent1">
                <a:lumMod val="75000"/>
              </a:schemeClr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marL="363538" indent="-363538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ru-RU" sz="2000" dirty="0" smtClean="0"/>
              <a:t>Заявка на обеспечение приемной кампании мебелью и канцелярскими принадлежностями</a:t>
            </a:r>
            <a:endParaRPr lang="en-US" sz="2000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0507" y="3158808"/>
            <a:ext cx="8785100" cy="772107"/>
          </a:xfrm>
          <a:prstGeom prst="rect">
            <a:avLst/>
          </a:prstGeom>
          <a:ln w="34925" cmpd="sng">
            <a:solidFill>
              <a:schemeClr val="accent1">
                <a:lumMod val="75000"/>
              </a:schemeClr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marL="363538" indent="-363538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ru-RU" sz="2000" dirty="0" smtClean="0"/>
              <a:t>Техническое задание на укомплектование единого центра приема документов компьютерной техникой и периферийным оборудованием</a:t>
            </a:r>
            <a:endParaRPr lang="en-US" sz="2000" dirty="0"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6869" y="4920017"/>
            <a:ext cx="8785100" cy="1756992"/>
          </a:xfrm>
          <a:prstGeom prst="rect">
            <a:avLst/>
          </a:prstGeom>
          <a:ln w="34925" cmpd="sng">
            <a:solidFill>
              <a:schemeClr val="accent1">
                <a:lumMod val="75000"/>
              </a:schemeClr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В целях исполнения  постановления правительства    РФ «Об утверждении требований к защите персональных данных при их обработке в информационных системах» службами университета проводятся работы по аттестации </a:t>
            </a:r>
            <a:r>
              <a:rPr lang="ru-RU" sz="2000" dirty="0" smtClean="0"/>
              <a:t>модуля «Абитуриент</a:t>
            </a:r>
            <a:r>
              <a:rPr lang="ru-RU" sz="2000" dirty="0"/>
              <a:t>» и переходу на новую схему подключения защищенного канала передачи данных в ФИС ГИА и приема</a:t>
            </a:r>
          </a:p>
        </p:txBody>
      </p:sp>
    </p:spTree>
    <p:extLst>
      <p:ext uri="{BB962C8B-B14F-4D97-AF65-F5344CB8AC3E}">
        <p14:creationId xmlns:p14="http://schemas.microsoft.com/office/powerpoint/2010/main" val="287349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10549</TotalTime>
  <Words>925</Words>
  <Application>Microsoft Office PowerPoint</Application>
  <PresentationFormat>Лист A4 (210x297 мм)</PresentationFormat>
  <Paragraphs>254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Готовность к приемной кампании 2015 года</vt:lpstr>
      <vt:lpstr>Готовность к приемной кампании 2015 года</vt:lpstr>
      <vt:lpstr>Готовность к приемной кампании 2015 года</vt:lpstr>
      <vt:lpstr>Готовность к приемной кампании 2015 года</vt:lpstr>
      <vt:lpstr>Готовность к приемной кампании 2015 года</vt:lpstr>
      <vt:lpstr>Готовность к приемной кампании 2015 года</vt:lpstr>
      <vt:lpstr>Готовность к приемной кампании 2015 года</vt:lpstr>
      <vt:lpstr>Готовность к приемной кампании 2015 года</vt:lpstr>
      <vt:lpstr>Ход приемной кампании 2015 года</vt:lpstr>
      <vt:lpstr>Готовность к приемной кампании 2015 года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</dc:creator>
  <cp:lastModifiedBy>Tatyana</cp:lastModifiedBy>
  <cp:revision>964</cp:revision>
  <cp:lastPrinted>2015-05-22T08:17:33Z</cp:lastPrinted>
  <dcterms:created xsi:type="dcterms:W3CDTF">2011-09-19T03:23:37Z</dcterms:created>
  <dcterms:modified xsi:type="dcterms:W3CDTF">2015-05-25T08:03:19Z</dcterms:modified>
</cp:coreProperties>
</file>