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46" r:id="rId2"/>
    <p:sldId id="743" r:id="rId3"/>
    <p:sldId id="779" r:id="rId4"/>
    <p:sldId id="768" r:id="rId5"/>
    <p:sldId id="769" r:id="rId6"/>
    <p:sldId id="770" r:id="rId7"/>
    <p:sldId id="771" r:id="rId8"/>
    <p:sldId id="772" r:id="rId9"/>
    <p:sldId id="774" r:id="rId10"/>
    <p:sldId id="776" r:id="rId11"/>
    <p:sldId id="788" r:id="rId12"/>
    <p:sldId id="784" r:id="rId13"/>
    <p:sldId id="762" r:id="rId14"/>
    <p:sldId id="787" r:id="rId15"/>
    <p:sldId id="745" r:id="rId16"/>
    <p:sldId id="751" r:id="rId17"/>
  </p:sldIdLst>
  <p:sldSz cx="9906000" cy="6858000" type="A4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ия А. Останина" initials="НА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593"/>
    <a:srgbClr val="EC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95381" autoAdjust="0"/>
  </p:normalViewPr>
  <p:slideViewPr>
    <p:cSldViewPr>
      <p:cViewPr>
        <p:scale>
          <a:sx n="90" d="100"/>
          <a:sy n="90" d="100"/>
        </p:scale>
        <p:origin x="-235" y="139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sed.urfu.ru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sed.urfu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B4C8B-4065-4F8F-BFA4-7892A10A7D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12FD25-4E77-422A-A352-B7D55B79E4F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Количество пользователей системы:  489 – автоматизированные, 450  получают уведомления через почтовую систему</a:t>
          </a:r>
          <a:endParaRPr lang="ru-RU" sz="1800" b="1" dirty="0"/>
        </a:p>
      </dgm:t>
    </dgm:pt>
    <dgm:pt modelId="{909E3FB4-D11B-44D3-81B6-F9998A82B1C4}" type="parTrans" cxnId="{434F4C4D-4510-461C-88E7-BFC23A366008}">
      <dgm:prSet/>
      <dgm:spPr/>
      <dgm:t>
        <a:bodyPr/>
        <a:lstStyle/>
        <a:p>
          <a:endParaRPr lang="ru-RU"/>
        </a:p>
      </dgm:t>
    </dgm:pt>
    <dgm:pt modelId="{63D018B6-F096-4E80-AA89-88DBF7E03084}" type="sibTrans" cxnId="{434F4C4D-4510-461C-88E7-BFC23A366008}">
      <dgm:prSet/>
      <dgm:spPr/>
      <dgm:t>
        <a:bodyPr/>
        <a:lstStyle/>
        <a:p>
          <a:endParaRPr lang="ru-RU"/>
        </a:p>
      </dgm:t>
    </dgm:pt>
    <dgm:pt modelId="{77C93F8C-D7A9-416D-9820-18C11B10973C}">
      <dgm:prSet custT="1"/>
      <dgm:spPr/>
      <dgm:t>
        <a:bodyPr/>
        <a:lstStyle/>
        <a:p>
          <a:endParaRPr lang="ru-RU" sz="1800" dirty="0"/>
        </a:p>
      </dgm:t>
    </dgm:pt>
    <dgm:pt modelId="{6DF25F10-A24D-4742-B10A-58CEDA69EEF6}" type="parTrans" cxnId="{A28BEB97-172C-4089-BE2A-834ADED00DFC}">
      <dgm:prSet/>
      <dgm:spPr/>
      <dgm:t>
        <a:bodyPr/>
        <a:lstStyle/>
        <a:p>
          <a:endParaRPr lang="ru-RU"/>
        </a:p>
      </dgm:t>
    </dgm:pt>
    <dgm:pt modelId="{073196FA-48A0-4390-8795-157528C61CD7}" type="sibTrans" cxnId="{A28BEB97-172C-4089-BE2A-834ADED00DFC}">
      <dgm:prSet/>
      <dgm:spPr/>
      <dgm:t>
        <a:bodyPr/>
        <a:lstStyle/>
        <a:p>
          <a:endParaRPr lang="ru-RU"/>
        </a:p>
      </dgm:t>
    </dgm:pt>
    <dgm:pt modelId="{0AD5D220-75C6-4DC1-9F72-3612799ED3FE}" type="pres">
      <dgm:prSet presAssocID="{B18B4C8B-4065-4F8F-BFA4-7892A10A7D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214B2-DC10-43ED-8D35-DACA5D50CD04}" type="pres">
      <dgm:prSet presAssocID="{6B12FD25-4E77-422A-A352-B7D55B79E4FD}" presName="parentText" presStyleLbl="node1" presStyleIdx="0" presStyleCnt="1" custLinFactY="1320" custLinFactNeighborX="-8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AFE55-B42D-4E2B-9C9A-B0D644757B20}" type="pres">
      <dgm:prSet presAssocID="{6B12FD25-4E77-422A-A352-B7D55B79E4F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CCC594-9979-4D03-AF15-FA840B28E499}" type="presOf" srcId="{B18B4C8B-4065-4F8F-BFA4-7892A10A7D56}" destId="{0AD5D220-75C6-4DC1-9F72-3612799ED3FE}" srcOrd="0" destOrd="0" presId="urn:microsoft.com/office/officeart/2005/8/layout/vList2"/>
    <dgm:cxn modelId="{B62B57EA-DC77-467B-833E-B6E4DB4EAE31}" type="presOf" srcId="{6B12FD25-4E77-422A-A352-B7D55B79E4FD}" destId="{D48214B2-DC10-43ED-8D35-DACA5D50CD04}" srcOrd="0" destOrd="0" presId="urn:microsoft.com/office/officeart/2005/8/layout/vList2"/>
    <dgm:cxn modelId="{434F4C4D-4510-461C-88E7-BFC23A366008}" srcId="{B18B4C8B-4065-4F8F-BFA4-7892A10A7D56}" destId="{6B12FD25-4E77-422A-A352-B7D55B79E4FD}" srcOrd="0" destOrd="0" parTransId="{909E3FB4-D11B-44D3-81B6-F9998A82B1C4}" sibTransId="{63D018B6-F096-4E80-AA89-88DBF7E03084}"/>
    <dgm:cxn modelId="{F7E360E4-57AA-4067-90D1-1AD0F3A59FAD}" type="presOf" srcId="{77C93F8C-D7A9-416D-9820-18C11B10973C}" destId="{BD2AFE55-B42D-4E2B-9C9A-B0D644757B20}" srcOrd="0" destOrd="0" presId="urn:microsoft.com/office/officeart/2005/8/layout/vList2"/>
    <dgm:cxn modelId="{A28BEB97-172C-4089-BE2A-834ADED00DFC}" srcId="{6B12FD25-4E77-422A-A352-B7D55B79E4FD}" destId="{77C93F8C-D7A9-416D-9820-18C11B10973C}" srcOrd="0" destOrd="0" parTransId="{6DF25F10-A24D-4742-B10A-58CEDA69EEF6}" sibTransId="{073196FA-48A0-4390-8795-157528C61CD7}"/>
    <dgm:cxn modelId="{2D71DD95-5F6C-45D8-9BE1-A3363F62BA79}" type="presParOf" srcId="{0AD5D220-75C6-4DC1-9F72-3612799ED3FE}" destId="{D48214B2-DC10-43ED-8D35-DACA5D50CD04}" srcOrd="0" destOrd="0" presId="urn:microsoft.com/office/officeart/2005/8/layout/vList2"/>
    <dgm:cxn modelId="{E31D84C8-2DA4-4FE5-AF96-F98CEC2B2415}" type="presParOf" srcId="{0AD5D220-75C6-4DC1-9F72-3612799ED3FE}" destId="{BD2AFE55-B42D-4E2B-9C9A-B0D644757B2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1A2B0-707B-4566-B714-57714A6E89B1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B3658EF-32A4-4EC5-8626-C5701F76EE0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/>
            <a:t>Объем документов:  17</a:t>
          </a:r>
          <a:r>
            <a:rPr lang="x-none" sz="1800" b="1" smtClean="0"/>
            <a:t> </a:t>
          </a:r>
          <a:r>
            <a:rPr lang="ru-RU" sz="1800" b="1" dirty="0" smtClean="0"/>
            <a:t>тыс. архивных документов из других систем</a:t>
          </a:r>
          <a:r>
            <a:rPr lang="x-none" sz="1800" b="1" smtClean="0"/>
            <a:t>  </a:t>
          </a:r>
          <a:r>
            <a:rPr lang="ru-RU" sz="1800" b="1" dirty="0" smtClean="0"/>
            <a:t>(</a:t>
          </a:r>
          <a:r>
            <a:rPr lang="x-none" sz="1800" b="1" smtClean="0"/>
            <a:t>начиная с 2008г</a:t>
          </a:r>
          <a:r>
            <a:rPr lang="ru-RU" sz="1800" b="1" dirty="0" smtClean="0"/>
            <a:t>); новых  документов – 2,5 тыс</a:t>
          </a:r>
          <a:r>
            <a:rPr lang="ru-RU" sz="1800" dirty="0" smtClean="0"/>
            <a:t>.</a:t>
          </a:r>
          <a:endParaRPr lang="ru-RU" sz="1800" dirty="0"/>
        </a:p>
      </dgm:t>
    </dgm:pt>
    <dgm:pt modelId="{097F600B-A5DE-4D52-B68C-A67A93C1DD6F}" type="sibTrans" cxnId="{DF3DEE5D-C2B3-46BE-9C8D-EE7BF04962F7}">
      <dgm:prSet/>
      <dgm:spPr/>
      <dgm:t>
        <a:bodyPr/>
        <a:lstStyle/>
        <a:p>
          <a:endParaRPr lang="ru-RU"/>
        </a:p>
      </dgm:t>
    </dgm:pt>
    <dgm:pt modelId="{44AC933E-ECD3-461A-8987-317BEA8B5039}" type="parTrans" cxnId="{DF3DEE5D-C2B3-46BE-9C8D-EE7BF04962F7}">
      <dgm:prSet/>
      <dgm:spPr/>
      <dgm:t>
        <a:bodyPr/>
        <a:lstStyle/>
        <a:p>
          <a:endParaRPr lang="ru-RU"/>
        </a:p>
      </dgm:t>
    </dgm:pt>
    <dgm:pt modelId="{482509DA-F78B-4539-93CA-728F747AD7A4}" type="pres">
      <dgm:prSet presAssocID="{ECE1A2B0-707B-4566-B714-57714A6E89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E7F531-7860-4900-A9CC-2CE25460E150}" type="pres">
      <dgm:prSet presAssocID="{DB3658EF-32A4-4EC5-8626-C5701F76EE0B}" presName="parentText" presStyleLbl="node1" presStyleIdx="0" presStyleCnt="1" custLinFactNeighborX="77" custLinFactNeighborY="-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E9A9E4-C670-449D-A367-727E0994615D}" type="presOf" srcId="{DB3658EF-32A4-4EC5-8626-C5701F76EE0B}" destId="{4DE7F531-7860-4900-A9CC-2CE25460E150}" srcOrd="0" destOrd="0" presId="urn:microsoft.com/office/officeart/2005/8/layout/vList2"/>
    <dgm:cxn modelId="{DF3DEE5D-C2B3-46BE-9C8D-EE7BF04962F7}" srcId="{ECE1A2B0-707B-4566-B714-57714A6E89B1}" destId="{DB3658EF-32A4-4EC5-8626-C5701F76EE0B}" srcOrd="0" destOrd="0" parTransId="{44AC933E-ECD3-461A-8987-317BEA8B5039}" sibTransId="{097F600B-A5DE-4D52-B68C-A67A93C1DD6F}"/>
    <dgm:cxn modelId="{46121EB8-56B9-4109-AD45-9611EFB84C12}" type="presOf" srcId="{ECE1A2B0-707B-4566-B714-57714A6E89B1}" destId="{482509DA-F78B-4539-93CA-728F747AD7A4}" srcOrd="0" destOrd="0" presId="urn:microsoft.com/office/officeart/2005/8/layout/vList2"/>
    <dgm:cxn modelId="{E3E0194D-38C0-4BB6-B867-6DFB8BE135C1}" type="presParOf" srcId="{482509DA-F78B-4539-93CA-728F747AD7A4}" destId="{4DE7F531-7860-4900-A9CC-2CE25460E1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28DD0F-6DBB-4BAB-81F8-A39B528D30D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A38020-8F47-4340-9C03-3CA247E1619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/>
            <a:t>Количество процессов в опытной эксплуатации - 9</a:t>
          </a:r>
          <a:endParaRPr lang="ru-RU" sz="1800" b="1" dirty="0"/>
        </a:p>
      </dgm:t>
    </dgm:pt>
    <dgm:pt modelId="{00881592-F0C5-4CBA-B9D5-A7FD4493B655}" type="parTrans" cxnId="{88DBA7D0-B94D-4D1C-B9A7-D61088C916E0}">
      <dgm:prSet/>
      <dgm:spPr/>
      <dgm:t>
        <a:bodyPr/>
        <a:lstStyle/>
        <a:p>
          <a:endParaRPr lang="ru-RU"/>
        </a:p>
      </dgm:t>
    </dgm:pt>
    <dgm:pt modelId="{8AAFDD23-536E-4B13-B249-64CEFFCC3FCA}" type="sibTrans" cxnId="{88DBA7D0-B94D-4D1C-B9A7-D61088C916E0}">
      <dgm:prSet/>
      <dgm:spPr/>
      <dgm:t>
        <a:bodyPr/>
        <a:lstStyle/>
        <a:p>
          <a:endParaRPr lang="ru-RU"/>
        </a:p>
      </dgm:t>
    </dgm:pt>
    <dgm:pt modelId="{C5EC534D-3AA2-40E2-8DFA-B6DB75AB4E77}" type="pres">
      <dgm:prSet presAssocID="{A528DD0F-6DBB-4BAB-81F8-A39B528D30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B3F2C1-8EFC-4870-80B9-672383D2395E}" type="pres">
      <dgm:prSet presAssocID="{EFA38020-8F47-4340-9C03-3CA247E16195}" presName="parentText" presStyleLbl="node1" presStyleIdx="0" presStyleCnt="1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BA7D0-B94D-4D1C-B9A7-D61088C916E0}" srcId="{A528DD0F-6DBB-4BAB-81F8-A39B528D30D7}" destId="{EFA38020-8F47-4340-9C03-3CA247E16195}" srcOrd="0" destOrd="0" parTransId="{00881592-F0C5-4CBA-B9D5-A7FD4493B655}" sibTransId="{8AAFDD23-536E-4B13-B249-64CEFFCC3FCA}"/>
    <dgm:cxn modelId="{BE4098E3-83CD-496F-992D-4561175C565A}" type="presOf" srcId="{EFA38020-8F47-4340-9C03-3CA247E16195}" destId="{ABB3F2C1-8EFC-4870-80B9-672383D2395E}" srcOrd="0" destOrd="0" presId="urn:microsoft.com/office/officeart/2005/8/layout/vList2"/>
    <dgm:cxn modelId="{7408F768-93F5-456C-9FD1-71CB737A91CF}" type="presOf" srcId="{A528DD0F-6DBB-4BAB-81F8-A39B528D30D7}" destId="{C5EC534D-3AA2-40E2-8DFA-B6DB75AB4E77}" srcOrd="0" destOrd="0" presId="urn:microsoft.com/office/officeart/2005/8/layout/vList2"/>
    <dgm:cxn modelId="{B429B9E1-4A27-4155-8F06-C55F9A4CF222}" type="presParOf" srcId="{C5EC534D-3AA2-40E2-8DFA-B6DB75AB4E77}" destId="{ABB3F2C1-8EFC-4870-80B9-672383D239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432D90-4372-4AF9-A0FD-135A4286964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EDB966-8E99-4BBB-96B3-DA7FFAD26A7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/>
            <a:t>Возможность работы через </a:t>
          </a:r>
          <a:r>
            <a:rPr lang="en-US" sz="1800" b="1" dirty="0" smtClean="0"/>
            <a:t>web-</a:t>
          </a:r>
          <a:r>
            <a:rPr lang="ru-RU" sz="1800" b="1" dirty="0" smtClean="0"/>
            <a:t>интерфейс </a:t>
          </a:r>
          <a:r>
            <a:rPr lang="en-US" sz="1800" dirty="0" smtClean="0">
              <a:hlinkClick xmlns:r="http://schemas.openxmlformats.org/officeDocument/2006/relationships" r:id="rId1"/>
            </a:rPr>
            <a:t>http://sed.urfu.ru</a:t>
          </a:r>
          <a:endParaRPr lang="ru-RU" sz="1800" dirty="0"/>
        </a:p>
      </dgm:t>
    </dgm:pt>
    <dgm:pt modelId="{FA362F50-AE85-4766-A48B-2C6F8947F5B2}" type="parTrans" cxnId="{A766C620-EE52-47D7-B347-5F6852D89BC0}">
      <dgm:prSet/>
      <dgm:spPr/>
      <dgm:t>
        <a:bodyPr/>
        <a:lstStyle/>
        <a:p>
          <a:endParaRPr lang="ru-RU"/>
        </a:p>
      </dgm:t>
    </dgm:pt>
    <dgm:pt modelId="{ED0578B7-1AF6-4B1A-9D9C-C7C59A80F25B}" type="sibTrans" cxnId="{A766C620-EE52-47D7-B347-5F6852D89BC0}">
      <dgm:prSet/>
      <dgm:spPr/>
      <dgm:t>
        <a:bodyPr/>
        <a:lstStyle/>
        <a:p>
          <a:endParaRPr lang="ru-RU"/>
        </a:p>
      </dgm:t>
    </dgm:pt>
    <dgm:pt modelId="{072913E1-0AC7-4F5F-94A7-CD60FE90A8FF}" type="pres">
      <dgm:prSet presAssocID="{5A432D90-4372-4AF9-A0FD-135A428696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7ABA53-C3A8-4E15-9C15-8B029A1D3573}" type="pres">
      <dgm:prSet presAssocID="{92EDB966-8E99-4BBB-96B3-DA7FFAD26A78}" presName="parentText" presStyleLbl="node1" presStyleIdx="0" presStyleCnt="1" custLinFactNeighborX="2042" custLinFactNeighborY="104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C4AEB-56A0-43D5-9BA6-9B2F87A75BE3}" type="presOf" srcId="{92EDB966-8E99-4BBB-96B3-DA7FFAD26A78}" destId="{1B7ABA53-C3A8-4E15-9C15-8B029A1D3573}" srcOrd="0" destOrd="0" presId="urn:microsoft.com/office/officeart/2005/8/layout/vList2"/>
    <dgm:cxn modelId="{A766C620-EE52-47D7-B347-5F6852D89BC0}" srcId="{5A432D90-4372-4AF9-A0FD-135A4286964D}" destId="{92EDB966-8E99-4BBB-96B3-DA7FFAD26A78}" srcOrd="0" destOrd="0" parTransId="{FA362F50-AE85-4766-A48B-2C6F8947F5B2}" sibTransId="{ED0578B7-1AF6-4B1A-9D9C-C7C59A80F25B}"/>
    <dgm:cxn modelId="{FE2567BD-7FF3-4EEC-AFE6-DD2352742189}" type="presOf" srcId="{5A432D90-4372-4AF9-A0FD-135A4286964D}" destId="{072913E1-0AC7-4F5F-94A7-CD60FE90A8FF}" srcOrd="0" destOrd="0" presId="urn:microsoft.com/office/officeart/2005/8/layout/vList2"/>
    <dgm:cxn modelId="{F38721B7-1F55-4521-BE9C-7B8D927A2C3B}" type="presParOf" srcId="{072913E1-0AC7-4F5F-94A7-CD60FE90A8FF}" destId="{1B7ABA53-C3A8-4E15-9C15-8B029A1D35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330FA1-FFB6-43E8-88F5-C09955B818D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E24202-7630-4471-B949-92088F9868F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800" b="1" dirty="0" smtClean="0"/>
            <a:t>Интеграция с информационными системами университета </a:t>
          </a:r>
        </a:p>
        <a:p>
          <a:pPr rtl="0"/>
          <a:r>
            <a:rPr lang="ru-RU" sz="1800" b="1" dirty="0" smtClean="0"/>
            <a:t>(</a:t>
          </a:r>
          <a:r>
            <a:rPr lang="en-US" sz="1800" b="1" dirty="0" smtClean="0"/>
            <a:t>Business Studio, Active Directory – </a:t>
          </a:r>
          <a:r>
            <a:rPr lang="ru-RU" sz="1800" b="1" dirty="0" smtClean="0"/>
            <a:t>планируется до конца 2013 г.) </a:t>
          </a:r>
          <a:endParaRPr lang="ru-RU" sz="1800" b="1" dirty="0"/>
        </a:p>
      </dgm:t>
    </dgm:pt>
    <dgm:pt modelId="{6B7B45F9-C4A0-4AAB-8A5C-9B5A1FCC6841}" type="parTrans" cxnId="{0B2782B4-F7A2-4534-8571-433C9C3E0C99}">
      <dgm:prSet/>
      <dgm:spPr/>
      <dgm:t>
        <a:bodyPr/>
        <a:lstStyle/>
        <a:p>
          <a:endParaRPr lang="ru-RU"/>
        </a:p>
      </dgm:t>
    </dgm:pt>
    <dgm:pt modelId="{A54A17A0-5AD5-4F47-A1D7-62B2CB771263}" type="sibTrans" cxnId="{0B2782B4-F7A2-4534-8571-433C9C3E0C99}">
      <dgm:prSet/>
      <dgm:spPr/>
      <dgm:t>
        <a:bodyPr/>
        <a:lstStyle/>
        <a:p>
          <a:endParaRPr lang="ru-RU"/>
        </a:p>
      </dgm:t>
    </dgm:pt>
    <dgm:pt modelId="{F71C2EE2-98A8-487F-8F5A-4467C895D4A0}" type="pres">
      <dgm:prSet presAssocID="{80330FA1-FFB6-43E8-88F5-C09955B81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E71D2-2892-49C3-9CD4-858426112B3E}" type="pres">
      <dgm:prSet presAssocID="{E2E24202-7630-4471-B949-92088F9868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219FC-50F3-4898-B619-189E5C9C2270}" type="presOf" srcId="{E2E24202-7630-4471-B949-92088F9868FA}" destId="{ABAE71D2-2892-49C3-9CD4-858426112B3E}" srcOrd="0" destOrd="0" presId="urn:microsoft.com/office/officeart/2005/8/layout/vList2"/>
    <dgm:cxn modelId="{0B2782B4-F7A2-4534-8571-433C9C3E0C99}" srcId="{80330FA1-FFB6-43E8-88F5-C09955B818D9}" destId="{E2E24202-7630-4471-B949-92088F9868FA}" srcOrd="0" destOrd="0" parTransId="{6B7B45F9-C4A0-4AAB-8A5C-9B5A1FCC6841}" sibTransId="{A54A17A0-5AD5-4F47-A1D7-62B2CB771263}"/>
    <dgm:cxn modelId="{A4D5FA12-1599-4E89-B0AB-948F5380687B}" type="presOf" srcId="{80330FA1-FFB6-43E8-88F5-C09955B818D9}" destId="{F71C2EE2-98A8-487F-8F5A-4467C895D4A0}" srcOrd="0" destOrd="0" presId="urn:microsoft.com/office/officeart/2005/8/layout/vList2"/>
    <dgm:cxn modelId="{6D38BB7D-E95E-41B2-86C4-09638C8EA53A}" type="presParOf" srcId="{F71C2EE2-98A8-487F-8F5A-4467C895D4A0}" destId="{ABAE71D2-2892-49C3-9CD4-858426112B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9BD9A8-E67A-4538-8865-8D0CEA214FD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620A4E-168D-4D15-80DD-4B334C760FA3}">
      <dgm:prSet phldrT="[Текст]"/>
      <dgm:spPr>
        <a:solidFill>
          <a:schemeClr val="accent6">
            <a:lumMod val="60000"/>
            <a:lumOff val="40000"/>
          </a:schemeClr>
        </a:solidFill>
        <a:ln w="9525" cmpd="sng"/>
      </dgm:spPr>
      <dgm:t>
        <a:bodyPr/>
        <a:lstStyle/>
        <a:p>
          <a:r>
            <a:rPr lang="ru-RU" dirty="0" smtClean="0"/>
            <a:t>Документирование  </a:t>
          </a:r>
          <a:r>
            <a:rPr lang="ru-RU" dirty="0" smtClean="0"/>
            <a:t>финансируемой </a:t>
          </a:r>
          <a:r>
            <a:rPr lang="ru-RU" dirty="0" smtClean="0"/>
            <a:t>из средств ФОР</a:t>
          </a:r>
          <a:endParaRPr lang="ru-RU" dirty="0"/>
        </a:p>
      </dgm:t>
    </dgm:pt>
    <dgm:pt modelId="{9BD43374-2202-48D0-9517-F53994C2309D}" type="parTrans" cxnId="{8794B229-C508-4CB4-A053-420BA1D9890B}">
      <dgm:prSet/>
      <dgm:spPr/>
      <dgm:t>
        <a:bodyPr/>
        <a:lstStyle/>
        <a:p>
          <a:endParaRPr lang="ru-RU"/>
        </a:p>
      </dgm:t>
    </dgm:pt>
    <dgm:pt modelId="{E4607689-4EB9-4DA1-B6D1-B9C7FAEB26CE}" type="sibTrans" cxnId="{8794B229-C508-4CB4-A053-420BA1D9890B}">
      <dgm:prSet/>
      <dgm:spPr/>
      <dgm:t>
        <a:bodyPr/>
        <a:lstStyle/>
        <a:p>
          <a:endParaRPr lang="ru-RU"/>
        </a:p>
      </dgm:t>
    </dgm:pt>
    <dgm:pt modelId="{113897F4-2DC7-4194-9669-6748A31E5810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 w="9525" cmpd="sng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200" dirty="0" smtClean="0"/>
            <a:t>Заявка и задание на закупку</a:t>
          </a:r>
          <a:endParaRPr lang="ru-RU" sz="1200" dirty="0"/>
        </a:p>
      </dgm:t>
    </dgm:pt>
    <dgm:pt modelId="{B27FC096-2AA8-4359-A148-D48F6C8B98F0}" type="parTrans" cxnId="{0ED83BF3-BDB0-4294-8A5B-CB2419C3E08E}">
      <dgm:prSet/>
      <dgm:spPr/>
      <dgm:t>
        <a:bodyPr/>
        <a:lstStyle/>
        <a:p>
          <a:endParaRPr lang="ru-RU"/>
        </a:p>
      </dgm:t>
    </dgm:pt>
    <dgm:pt modelId="{E111FA08-43A4-4662-BE6C-943D71BA1E7A}" type="sibTrans" cxnId="{0ED83BF3-BDB0-4294-8A5B-CB2419C3E08E}">
      <dgm:prSet/>
      <dgm:spPr/>
      <dgm:t>
        <a:bodyPr/>
        <a:lstStyle/>
        <a:p>
          <a:endParaRPr lang="ru-RU"/>
        </a:p>
      </dgm:t>
    </dgm:pt>
    <dgm:pt modelId="{D3264DAF-3049-41CC-A78B-4FDDADF2872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 w="9525" cmpd="sng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200" dirty="0" smtClean="0"/>
            <a:t>Документация</a:t>
          </a:r>
          <a:endParaRPr lang="ru-RU" sz="1200" dirty="0"/>
        </a:p>
      </dgm:t>
    </dgm:pt>
    <dgm:pt modelId="{1553ACAC-D360-4447-98C4-547D13AEC91A}" type="parTrans" cxnId="{AF54BCAE-05A9-4765-987E-87DD1F4D8D4C}">
      <dgm:prSet/>
      <dgm:spPr/>
      <dgm:t>
        <a:bodyPr/>
        <a:lstStyle/>
        <a:p>
          <a:endParaRPr lang="ru-RU"/>
        </a:p>
      </dgm:t>
    </dgm:pt>
    <dgm:pt modelId="{BE6F67DF-EBD9-44E8-AA44-2D69F84889AA}" type="sibTrans" cxnId="{AF54BCAE-05A9-4765-987E-87DD1F4D8D4C}">
      <dgm:prSet/>
      <dgm:spPr/>
      <dgm:t>
        <a:bodyPr/>
        <a:lstStyle/>
        <a:p>
          <a:endParaRPr lang="ru-RU"/>
        </a:p>
      </dgm:t>
    </dgm:pt>
    <dgm:pt modelId="{2BB544BE-128D-4637-9F49-72CFE2A03BA3}">
      <dgm:prSet phldrT="[Текст]"/>
      <dgm:spPr>
        <a:solidFill>
          <a:schemeClr val="accent6">
            <a:lumMod val="60000"/>
            <a:lumOff val="40000"/>
          </a:schemeClr>
        </a:solidFill>
        <a:ln w="9525" cmpd="sng">
          <a:solidFill>
            <a:schemeClr val="tx1"/>
          </a:solidFill>
        </a:ln>
      </dgm:spPr>
      <dgm:t>
        <a:bodyPr/>
        <a:lstStyle/>
        <a:p>
          <a:r>
            <a:rPr lang="ru-RU" dirty="0" smtClean="0"/>
            <a:t>Документирование процедуры закупки, финансируемой из средств Программы развития</a:t>
          </a:r>
          <a:endParaRPr lang="ru-RU" dirty="0"/>
        </a:p>
      </dgm:t>
    </dgm:pt>
    <dgm:pt modelId="{0B62D4D7-6761-4422-A0DE-C9A61BAC3425}" type="parTrans" cxnId="{7EC979CF-EDE7-4417-9B4B-F03C7A138432}">
      <dgm:prSet/>
      <dgm:spPr/>
      <dgm:t>
        <a:bodyPr/>
        <a:lstStyle/>
        <a:p>
          <a:endParaRPr lang="ru-RU"/>
        </a:p>
      </dgm:t>
    </dgm:pt>
    <dgm:pt modelId="{2FB795F8-3836-4368-95D5-53CFB1144A76}" type="sibTrans" cxnId="{7EC979CF-EDE7-4417-9B4B-F03C7A138432}">
      <dgm:prSet/>
      <dgm:spPr/>
      <dgm:t>
        <a:bodyPr/>
        <a:lstStyle/>
        <a:p>
          <a:endParaRPr lang="ru-RU"/>
        </a:p>
      </dgm:t>
    </dgm:pt>
    <dgm:pt modelId="{27CA1C95-40BF-45F6-AA36-D33FBD6CB517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Протокол комиссии по распределению средств</a:t>
          </a:r>
          <a:endParaRPr lang="ru-RU" dirty="0"/>
        </a:p>
      </dgm:t>
    </dgm:pt>
    <dgm:pt modelId="{1D8B43FB-A47F-4698-A1E9-A65E0A1FAF7E}" type="parTrans" cxnId="{C6193B16-1DAD-48D9-B734-95117D270452}">
      <dgm:prSet/>
      <dgm:spPr/>
      <dgm:t>
        <a:bodyPr/>
        <a:lstStyle/>
        <a:p>
          <a:endParaRPr lang="ru-RU"/>
        </a:p>
      </dgm:t>
    </dgm:pt>
    <dgm:pt modelId="{2ADD420C-6566-4D31-9A00-AE8250C5FEFE}" type="sibTrans" cxnId="{C6193B16-1DAD-48D9-B734-95117D270452}">
      <dgm:prSet/>
      <dgm:spPr/>
      <dgm:t>
        <a:bodyPr/>
        <a:lstStyle/>
        <a:p>
          <a:endParaRPr lang="ru-RU"/>
        </a:p>
      </dgm:t>
    </dgm:pt>
    <dgm:pt modelId="{222DD584-FE98-46E0-B657-6012DB88AFE3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 cmpd="sng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 sz="1100" dirty="0"/>
        </a:p>
      </dgm:t>
    </dgm:pt>
    <dgm:pt modelId="{27245E96-0689-4A95-85DC-5CEB1AEEB9D0}" type="parTrans" cxnId="{606D9A5D-49AD-4907-8ED4-A33ECF914AD0}">
      <dgm:prSet/>
      <dgm:spPr/>
      <dgm:t>
        <a:bodyPr/>
        <a:lstStyle/>
        <a:p>
          <a:endParaRPr lang="ru-RU"/>
        </a:p>
      </dgm:t>
    </dgm:pt>
    <dgm:pt modelId="{FC408B43-831A-4B3A-9359-AEEBA9F55FB3}" type="sibTrans" cxnId="{606D9A5D-49AD-4907-8ED4-A33ECF914AD0}">
      <dgm:prSet/>
      <dgm:spPr/>
      <dgm:t>
        <a:bodyPr/>
        <a:lstStyle/>
        <a:p>
          <a:endParaRPr lang="ru-RU"/>
        </a:p>
      </dgm:t>
    </dgm:pt>
    <dgm:pt modelId="{A879A68F-AB46-4B9A-8B6D-0F580E98CDFC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 cmpd="sng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 sz="1100" dirty="0"/>
        </a:p>
      </dgm:t>
    </dgm:pt>
    <dgm:pt modelId="{63F89230-0E7D-4DBE-8BF3-697F0A20844D}" type="parTrans" cxnId="{21B8883A-ED28-41F4-B7FD-AA46BB27A8E5}">
      <dgm:prSet/>
      <dgm:spPr/>
      <dgm:t>
        <a:bodyPr/>
        <a:lstStyle/>
        <a:p>
          <a:endParaRPr lang="ru-RU"/>
        </a:p>
      </dgm:t>
    </dgm:pt>
    <dgm:pt modelId="{68C1E92F-33BF-433B-B290-8F0377C804E9}" type="sibTrans" cxnId="{21B8883A-ED28-41F4-B7FD-AA46BB27A8E5}">
      <dgm:prSet/>
      <dgm:spPr/>
      <dgm:t>
        <a:bodyPr/>
        <a:lstStyle/>
        <a:p>
          <a:endParaRPr lang="ru-RU"/>
        </a:p>
      </dgm:t>
    </dgm:pt>
    <dgm:pt modelId="{6A940731-3360-41AA-B8E6-4CE57054C22F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 cmpd="sng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 sz="1100" dirty="0"/>
        </a:p>
      </dgm:t>
    </dgm:pt>
    <dgm:pt modelId="{3D36B649-EF07-40A8-A431-969900B10C4A}" type="parTrans" cxnId="{48340ABE-D692-45AF-B4FC-A8F77ED46799}">
      <dgm:prSet/>
      <dgm:spPr/>
      <dgm:t>
        <a:bodyPr/>
        <a:lstStyle/>
        <a:p>
          <a:endParaRPr lang="ru-RU"/>
        </a:p>
      </dgm:t>
    </dgm:pt>
    <dgm:pt modelId="{299D4CD8-BB19-439A-9B8D-5D67B9E376DF}" type="sibTrans" cxnId="{48340ABE-D692-45AF-B4FC-A8F77ED46799}">
      <dgm:prSet/>
      <dgm:spPr/>
      <dgm:t>
        <a:bodyPr/>
        <a:lstStyle/>
        <a:p>
          <a:endParaRPr lang="ru-RU"/>
        </a:p>
      </dgm:t>
    </dgm:pt>
    <dgm:pt modelId="{6195706A-82E4-45D1-96B8-2D48B9DECFA2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 w="9525" cmpd="sng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sz="1200" dirty="0" smtClean="0"/>
            <a:t>Договор</a:t>
          </a:r>
          <a:endParaRPr lang="ru-RU" sz="1200" dirty="0"/>
        </a:p>
      </dgm:t>
    </dgm:pt>
    <dgm:pt modelId="{6D997291-1BF4-4AE6-8CC4-983FA3AE387F}" type="parTrans" cxnId="{A1B8EFBA-ECA4-4088-ABF4-0565F81AAECA}">
      <dgm:prSet/>
      <dgm:spPr/>
      <dgm:t>
        <a:bodyPr/>
        <a:lstStyle/>
        <a:p>
          <a:endParaRPr lang="ru-RU"/>
        </a:p>
      </dgm:t>
    </dgm:pt>
    <dgm:pt modelId="{E3700F8B-BDCA-4200-88A5-B8E964A8775F}" type="sibTrans" cxnId="{A1B8EFBA-ECA4-4088-ABF4-0565F81AAECA}">
      <dgm:prSet/>
      <dgm:spPr/>
      <dgm:t>
        <a:bodyPr/>
        <a:lstStyle/>
        <a:p>
          <a:endParaRPr lang="ru-RU"/>
        </a:p>
      </dgm:t>
    </dgm:pt>
    <dgm:pt modelId="{1B4C8006-E0A3-47DF-B188-6958FC8979AA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ТЭО</a:t>
          </a:r>
          <a:endParaRPr lang="ru-RU" dirty="0"/>
        </a:p>
      </dgm:t>
    </dgm:pt>
    <dgm:pt modelId="{F6CD8CEE-5A11-48EA-8A1F-E2F8E408ADD9}" type="parTrans" cxnId="{B56B1640-988C-446A-8F0E-34766837B7B3}">
      <dgm:prSet/>
      <dgm:spPr/>
      <dgm:t>
        <a:bodyPr/>
        <a:lstStyle/>
        <a:p>
          <a:endParaRPr lang="ru-RU"/>
        </a:p>
      </dgm:t>
    </dgm:pt>
    <dgm:pt modelId="{41C06ECB-A28D-4F0E-A0A0-591A4DE3269D}" type="sibTrans" cxnId="{B56B1640-988C-446A-8F0E-34766837B7B3}">
      <dgm:prSet/>
      <dgm:spPr/>
      <dgm:t>
        <a:bodyPr/>
        <a:lstStyle/>
        <a:p>
          <a:endParaRPr lang="ru-RU"/>
        </a:p>
      </dgm:t>
    </dgm:pt>
    <dgm:pt modelId="{51F90181-9D76-48DE-8105-CAB86E5EE4E7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Протокол Экспертной комиссии</a:t>
          </a:r>
          <a:endParaRPr lang="ru-RU" dirty="0"/>
        </a:p>
      </dgm:t>
    </dgm:pt>
    <dgm:pt modelId="{3824CCAF-D748-48F8-8202-625A2C7DA15E}" type="parTrans" cxnId="{A20E87F8-C31A-4A07-8EF4-CDEF45AA4B9C}">
      <dgm:prSet/>
      <dgm:spPr/>
      <dgm:t>
        <a:bodyPr/>
        <a:lstStyle/>
        <a:p>
          <a:endParaRPr lang="ru-RU"/>
        </a:p>
      </dgm:t>
    </dgm:pt>
    <dgm:pt modelId="{393EFC6B-CBAB-4521-AF6F-625973D6455E}" type="sibTrans" cxnId="{A20E87F8-C31A-4A07-8EF4-CDEF45AA4B9C}">
      <dgm:prSet/>
      <dgm:spPr/>
      <dgm:t>
        <a:bodyPr/>
        <a:lstStyle/>
        <a:p>
          <a:endParaRPr lang="ru-RU"/>
        </a:p>
      </dgm:t>
    </dgm:pt>
    <dgm:pt modelId="{243330F0-DB3F-42D0-BC4E-9A54C57E47FE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Заявка и задание на закупку</a:t>
          </a:r>
          <a:endParaRPr lang="ru-RU" dirty="0"/>
        </a:p>
      </dgm:t>
    </dgm:pt>
    <dgm:pt modelId="{718A4C94-E75F-4FA2-B5A0-106DF77F9A68}" type="parTrans" cxnId="{B4E46677-7E60-4349-8E46-AFF6FDF4F181}">
      <dgm:prSet/>
      <dgm:spPr/>
      <dgm:t>
        <a:bodyPr/>
        <a:lstStyle/>
        <a:p>
          <a:endParaRPr lang="ru-RU"/>
        </a:p>
      </dgm:t>
    </dgm:pt>
    <dgm:pt modelId="{8E88129A-9792-4D89-9EDC-3F7F621D3E2A}" type="sibTrans" cxnId="{B4E46677-7E60-4349-8E46-AFF6FDF4F181}">
      <dgm:prSet/>
      <dgm:spPr/>
      <dgm:t>
        <a:bodyPr/>
        <a:lstStyle/>
        <a:p>
          <a:endParaRPr lang="ru-RU"/>
        </a:p>
      </dgm:t>
    </dgm:pt>
    <dgm:pt modelId="{AED86FF0-7C7D-4BCC-A546-340C848A26FD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Документация</a:t>
          </a:r>
          <a:endParaRPr lang="ru-RU" dirty="0"/>
        </a:p>
      </dgm:t>
    </dgm:pt>
    <dgm:pt modelId="{38197CFF-D7CC-40B1-85B7-7151266F5548}" type="parTrans" cxnId="{946EDBD4-75CB-4744-A94F-C899E2769828}">
      <dgm:prSet/>
      <dgm:spPr/>
      <dgm:t>
        <a:bodyPr/>
        <a:lstStyle/>
        <a:p>
          <a:endParaRPr lang="ru-RU"/>
        </a:p>
      </dgm:t>
    </dgm:pt>
    <dgm:pt modelId="{8A0FD929-485A-46BC-8D6A-333CE709CEF8}" type="sibTrans" cxnId="{946EDBD4-75CB-4744-A94F-C899E2769828}">
      <dgm:prSet/>
      <dgm:spPr/>
      <dgm:t>
        <a:bodyPr/>
        <a:lstStyle/>
        <a:p>
          <a:endParaRPr lang="ru-RU"/>
        </a:p>
      </dgm:t>
    </dgm:pt>
    <dgm:pt modelId="{11DA4D58-7361-463A-A132-385200EAB188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Договор</a:t>
          </a:r>
          <a:endParaRPr lang="ru-RU" dirty="0"/>
        </a:p>
      </dgm:t>
    </dgm:pt>
    <dgm:pt modelId="{DE1091E2-52C8-4C43-9D8C-27124682D805}" type="parTrans" cxnId="{CAA62195-4262-48FD-BBF7-E0F6FAA8EBB9}">
      <dgm:prSet/>
      <dgm:spPr/>
      <dgm:t>
        <a:bodyPr/>
        <a:lstStyle/>
        <a:p>
          <a:endParaRPr lang="ru-RU"/>
        </a:p>
      </dgm:t>
    </dgm:pt>
    <dgm:pt modelId="{718D78F7-5F65-4A6F-9814-5D328335F48C}" type="sibTrans" cxnId="{CAA62195-4262-48FD-BBF7-E0F6FAA8EBB9}">
      <dgm:prSet/>
      <dgm:spPr/>
      <dgm:t>
        <a:bodyPr/>
        <a:lstStyle/>
        <a:p>
          <a:endParaRPr lang="ru-RU"/>
        </a:p>
      </dgm:t>
    </dgm:pt>
    <dgm:pt modelId="{FA9A77A7-3D68-4BC6-B477-FBCC1FAC2D2C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Отчетная документация по закупке</a:t>
          </a:r>
          <a:endParaRPr lang="ru-RU" dirty="0"/>
        </a:p>
      </dgm:t>
    </dgm:pt>
    <dgm:pt modelId="{97E27B60-D406-446B-94D7-604D32150159}" type="parTrans" cxnId="{DA68C941-CFA3-4CAD-BA8A-E7FB2BEB0C12}">
      <dgm:prSet/>
      <dgm:spPr/>
      <dgm:t>
        <a:bodyPr/>
        <a:lstStyle/>
        <a:p>
          <a:endParaRPr lang="ru-RU"/>
        </a:p>
      </dgm:t>
    </dgm:pt>
    <dgm:pt modelId="{D54640EA-3D54-4810-9C19-3170E9EDB64F}" type="sibTrans" cxnId="{DA68C941-CFA3-4CAD-BA8A-E7FB2BEB0C12}">
      <dgm:prSet/>
      <dgm:spPr/>
      <dgm:t>
        <a:bodyPr/>
        <a:lstStyle/>
        <a:p>
          <a:endParaRPr lang="ru-RU"/>
        </a:p>
      </dgm:t>
    </dgm:pt>
    <dgm:pt modelId="{6E3F58CB-B268-49A1-BA69-13D5C6ADDADE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 cmpd="sng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 sz="1100" dirty="0"/>
        </a:p>
      </dgm:t>
    </dgm:pt>
    <dgm:pt modelId="{7D9D9AB3-07C7-4B54-96F0-D323FFAF821F}" type="parTrans" cxnId="{7D8F82D6-8AAD-4FBC-B68A-FC463C46FC49}">
      <dgm:prSet/>
      <dgm:spPr/>
      <dgm:t>
        <a:bodyPr/>
        <a:lstStyle/>
        <a:p>
          <a:endParaRPr lang="ru-RU"/>
        </a:p>
      </dgm:t>
    </dgm:pt>
    <dgm:pt modelId="{183CBED8-7D35-4153-AD09-198D67BC6625}" type="sibTrans" cxnId="{7D8F82D6-8AAD-4FBC-B68A-FC463C46FC49}">
      <dgm:prSet/>
      <dgm:spPr/>
      <dgm:t>
        <a:bodyPr/>
        <a:lstStyle/>
        <a:p>
          <a:endParaRPr lang="ru-RU"/>
        </a:p>
      </dgm:t>
    </dgm:pt>
    <dgm:pt modelId="{C1AFC99D-5C9D-42CE-808E-AC221A4FA792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 cmpd="sng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 sz="1100" dirty="0"/>
        </a:p>
      </dgm:t>
    </dgm:pt>
    <dgm:pt modelId="{F35B2A8E-D9AB-43EB-A9FC-26A4DF1B95EB}" type="parTrans" cxnId="{9C387E60-1FF4-43DE-BD97-BD617F58FC71}">
      <dgm:prSet/>
      <dgm:spPr/>
      <dgm:t>
        <a:bodyPr/>
        <a:lstStyle/>
        <a:p>
          <a:endParaRPr lang="ru-RU"/>
        </a:p>
      </dgm:t>
    </dgm:pt>
    <dgm:pt modelId="{CA1CE214-856E-4CC4-88DF-EFC89676A2B1}" type="sibTrans" cxnId="{9C387E60-1FF4-43DE-BD97-BD617F58FC71}">
      <dgm:prSet/>
      <dgm:spPr/>
      <dgm:t>
        <a:bodyPr/>
        <a:lstStyle/>
        <a:p>
          <a:endParaRPr lang="ru-RU"/>
        </a:p>
      </dgm:t>
    </dgm:pt>
    <dgm:pt modelId="{9945F87E-2FC9-4121-9F35-8322E6B359D6}">
      <dgm:prSet phldrT="[Текст]"/>
      <dgm:spPr>
        <a:solidFill>
          <a:schemeClr val="accent5">
            <a:lumMod val="40000"/>
            <a:lumOff val="60000"/>
            <a:alpha val="90000"/>
          </a:schemeClr>
        </a:solidFill>
        <a:ln w="9525" cmpd="sng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ru-RU" sz="1100" dirty="0"/>
        </a:p>
      </dgm:t>
    </dgm:pt>
    <dgm:pt modelId="{EB07C0FE-7538-44E9-B7D3-7013E02A2CC8}" type="parTrans" cxnId="{21E0531E-59C9-4320-91D6-5E274D8DF88D}">
      <dgm:prSet/>
      <dgm:spPr/>
      <dgm:t>
        <a:bodyPr/>
        <a:lstStyle/>
        <a:p>
          <a:endParaRPr lang="ru-RU"/>
        </a:p>
      </dgm:t>
    </dgm:pt>
    <dgm:pt modelId="{5BB1BBD7-E2FD-450F-A826-8CDBA91EB2B8}" type="sibTrans" cxnId="{21E0531E-59C9-4320-91D6-5E274D8DF88D}">
      <dgm:prSet/>
      <dgm:spPr/>
      <dgm:t>
        <a:bodyPr/>
        <a:lstStyle/>
        <a:p>
          <a:endParaRPr lang="ru-RU"/>
        </a:p>
      </dgm:t>
    </dgm:pt>
    <dgm:pt modelId="{110FD94C-8F60-4445-B708-87DA655A7524}" type="pres">
      <dgm:prSet presAssocID="{339BD9A8-E67A-4538-8865-8D0CEA214FD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9C2443-7C6F-46BE-9078-3B509DC6B61F}" type="pres">
      <dgm:prSet presAssocID="{6C620A4E-168D-4D15-80DD-4B334C760FA3}" presName="linNode" presStyleCnt="0"/>
      <dgm:spPr/>
    </dgm:pt>
    <dgm:pt modelId="{556B652A-1AEE-4A20-8368-7F34AC5407D7}" type="pres">
      <dgm:prSet presAssocID="{6C620A4E-168D-4D15-80DD-4B334C760FA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DCD78-BFBC-412D-9D8F-92FA05930874}" type="pres">
      <dgm:prSet presAssocID="{6C620A4E-168D-4D15-80DD-4B334C760FA3}" presName="childShp" presStyleLbl="bgAccFollowNode1" presStyleIdx="0" presStyleCnt="2" custScaleY="106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9FA69-4981-4773-AE76-D12D33CB496E}" type="pres">
      <dgm:prSet presAssocID="{E4607689-4EB9-4DA1-B6D1-B9C7FAEB26CE}" presName="spacing" presStyleCnt="0"/>
      <dgm:spPr/>
    </dgm:pt>
    <dgm:pt modelId="{5A125AB0-8921-4FFF-B850-F370093338D3}" type="pres">
      <dgm:prSet presAssocID="{2BB544BE-128D-4637-9F49-72CFE2A03BA3}" presName="linNode" presStyleCnt="0"/>
      <dgm:spPr/>
    </dgm:pt>
    <dgm:pt modelId="{D6B98C9B-A33E-465A-89C3-57EF138B19A3}" type="pres">
      <dgm:prSet presAssocID="{2BB544BE-128D-4637-9F49-72CFE2A03BA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5CFFF-7B84-4EE6-A593-7F933FF05458}" type="pres">
      <dgm:prSet presAssocID="{2BB544BE-128D-4637-9F49-72CFE2A03BA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E46677-7E60-4349-8E46-AFF6FDF4F181}" srcId="{2BB544BE-128D-4637-9F49-72CFE2A03BA3}" destId="{243330F0-DB3F-42D0-BC4E-9A54C57E47FE}" srcOrd="3" destOrd="0" parTransId="{718A4C94-E75F-4FA2-B5A0-106DF77F9A68}" sibTransId="{8E88129A-9792-4D89-9EDC-3F7F621D3E2A}"/>
    <dgm:cxn modelId="{0B577D1E-CC44-4FAB-8483-DFAB672C8195}" type="presOf" srcId="{113897F4-2DC7-4194-9669-6748A31E5810}" destId="{2ADDCD78-BFBC-412D-9D8F-92FA05930874}" srcOrd="0" destOrd="3" presId="urn:microsoft.com/office/officeart/2005/8/layout/vList6"/>
    <dgm:cxn modelId="{5919F181-ADBF-41A7-9CDB-C4414E578D8A}" type="presOf" srcId="{6C620A4E-168D-4D15-80DD-4B334C760FA3}" destId="{556B652A-1AEE-4A20-8368-7F34AC5407D7}" srcOrd="0" destOrd="0" presId="urn:microsoft.com/office/officeart/2005/8/layout/vList6"/>
    <dgm:cxn modelId="{21E0531E-59C9-4320-91D6-5E274D8DF88D}" srcId="{6C620A4E-168D-4D15-80DD-4B334C760FA3}" destId="{9945F87E-2FC9-4121-9F35-8322E6B359D6}" srcOrd="1" destOrd="0" parTransId="{EB07C0FE-7538-44E9-B7D3-7013E02A2CC8}" sibTransId="{5BB1BBD7-E2FD-450F-A826-8CDBA91EB2B8}"/>
    <dgm:cxn modelId="{A1B8EFBA-ECA4-4088-ABF4-0565F81AAECA}" srcId="{6C620A4E-168D-4D15-80DD-4B334C760FA3}" destId="{6195706A-82E4-45D1-96B8-2D48B9DECFA2}" srcOrd="5" destOrd="0" parTransId="{6D997291-1BF4-4AE6-8CC4-983FA3AE387F}" sibTransId="{E3700F8B-BDCA-4200-88A5-B8E964A8775F}"/>
    <dgm:cxn modelId="{0239DE80-10EF-4449-A0E5-F3D63CCF8CB3}" type="presOf" srcId="{FA9A77A7-3D68-4BC6-B477-FBCC1FAC2D2C}" destId="{C925CFFF-7B84-4EE6-A593-7F933FF05458}" srcOrd="0" destOrd="6" presId="urn:microsoft.com/office/officeart/2005/8/layout/vList6"/>
    <dgm:cxn modelId="{3C399617-4B6A-4DDF-ADFA-DBAC42B26BA3}" type="presOf" srcId="{51F90181-9D76-48DE-8105-CAB86E5EE4E7}" destId="{C925CFFF-7B84-4EE6-A593-7F933FF05458}" srcOrd="0" destOrd="2" presId="urn:microsoft.com/office/officeart/2005/8/layout/vList6"/>
    <dgm:cxn modelId="{AF54BCAE-05A9-4765-987E-87DD1F4D8D4C}" srcId="{6C620A4E-168D-4D15-80DD-4B334C760FA3}" destId="{D3264DAF-3049-41CC-A78B-4FDDADF28725}" srcOrd="4" destOrd="0" parTransId="{1553ACAC-D360-4447-98C4-547D13AEC91A}" sibTransId="{BE6F67DF-EBD9-44E8-AA44-2D69F84889AA}"/>
    <dgm:cxn modelId="{44156FD2-49A4-4C86-9E7E-427B9203B72E}" type="presOf" srcId="{11DA4D58-7361-463A-A132-385200EAB188}" destId="{C925CFFF-7B84-4EE6-A593-7F933FF05458}" srcOrd="0" destOrd="5" presId="urn:microsoft.com/office/officeart/2005/8/layout/vList6"/>
    <dgm:cxn modelId="{7D8F82D6-8AAD-4FBC-B68A-FC463C46FC49}" srcId="{6C620A4E-168D-4D15-80DD-4B334C760FA3}" destId="{6E3F58CB-B268-49A1-BA69-13D5C6ADDADE}" srcOrd="0" destOrd="0" parTransId="{7D9D9AB3-07C7-4B54-96F0-D323FFAF821F}" sibTransId="{183CBED8-7D35-4153-AD09-198D67BC6625}"/>
    <dgm:cxn modelId="{8CDFEC19-9359-4C5E-95EF-FD1AF8FB12F2}" type="presOf" srcId="{2BB544BE-128D-4637-9F49-72CFE2A03BA3}" destId="{D6B98C9B-A33E-465A-89C3-57EF138B19A3}" srcOrd="0" destOrd="0" presId="urn:microsoft.com/office/officeart/2005/8/layout/vList6"/>
    <dgm:cxn modelId="{606D9A5D-49AD-4907-8ED4-A33ECF914AD0}" srcId="{6C620A4E-168D-4D15-80DD-4B334C760FA3}" destId="{222DD584-FE98-46E0-B657-6012DB88AFE3}" srcOrd="8" destOrd="0" parTransId="{27245E96-0689-4A95-85DC-5CEB1AEEB9D0}" sibTransId="{FC408B43-831A-4B3A-9359-AEEBA9F55FB3}"/>
    <dgm:cxn modelId="{51E79FE5-47B5-461C-9C5E-B9CEA95A9409}" type="presOf" srcId="{339BD9A8-E67A-4538-8865-8D0CEA214FDF}" destId="{110FD94C-8F60-4445-B708-87DA655A7524}" srcOrd="0" destOrd="0" presId="urn:microsoft.com/office/officeart/2005/8/layout/vList6"/>
    <dgm:cxn modelId="{21B8883A-ED28-41F4-B7FD-AA46BB27A8E5}" srcId="{6C620A4E-168D-4D15-80DD-4B334C760FA3}" destId="{A879A68F-AB46-4B9A-8B6D-0F580E98CDFC}" srcOrd="6" destOrd="0" parTransId="{63F89230-0E7D-4DBE-8BF3-697F0A20844D}" sibTransId="{68C1E92F-33BF-433B-B290-8F0377C804E9}"/>
    <dgm:cxn modelId="{EAEABF36-2419-4986-B958-8C2551F86756}" type="presOf" srcId="{27CA1C95-40BF-45F6-AA36-D33FBD6CB517}" destId="{C925CFFF-7B84-4EE6-A593-7F933FF05458}" srcOrd="0" destOrd="0" presId="urn:microsoft.com/office/officeart/2005/8/layout/vList6"/>
    <dgm:cxn modelId="{1090FFE8-BFB0-41EF-BA68-9AB0D7C3AA90}" type="presOf" srcId="{9945F87E-2FC9-4121-9F35-8322E6B359D6}" destId="{2ADDCD78-BFBC-412D-9D8F-92FA05930874}" srcOrd="0" destOrd="1" presId="urn:microsoft.com/office/officeart/2005/8/layout/vList6"/>
    <dgm:cxn modelId="{C58405A0-C501-4AD4-9432-1A988EAFAC87}" type="presOf" srcId="{222DD584-FE98-46E0-B657-6012DB88AFE3}" destId="{2ADDCD78-BFBC-412D-9D8F-92FA05930874}" srcOrd="0" destOrd="8" presId="urn:microsoft.com/office/officeart/2005/8/layout/vList6"/>
    <dgm:cxn modelId="{BF7A8E89-6A1B-4B68-8E8D-CF2FA6202A05}" type="presOf" srcId="{243330F0-DB3F-42D0-BC4E-9A54C57E47FE}" destId="{C925CFFF-7B84-4EE6-A593-7F933FF05458}" srcOrd="0" destOrd="3" presId="urn:microsoft.com/office/officeart/2005/8/layout/vList6"/>
    <dgm:cxn modelId="{A17DFB2A-1F2F-4571-A93F-DD1DC45D605D}" type="presOf" srcId="{6E3F58CB-B268-49A1-BA69-13D5C6ADDADE}" destId="{2ADDCD78-BFBC-412D-9D8F-92FA05930874}" srcOrd="0" destOrd="0" presId="urn:microsoft.com/office/officeart/2005/8/layout/vList6"/>
    <dgm:cxn modelId="{CAA62195-4262-48FD-BBF7-E0F6FAA8EBB9}" srcId="{2BB544BE-128D-4637-9F49-72CFE2A03BA3}" destId="{11DA4D58-7361-463A-A132-385200EAB188}" srcOrd="5" destOrd="0" parTransId="{DE1091E2-52C8-4C43-9D8C-27124682D805}" sibTransId="{718D78F7-5F65-4A6F-9814-5D328335F48C}"/>
    <dgm:cxn modelId="{ED583B64-C111-42C3-ABED-FD6709566B61}" type="presOf" srcId="{6195706A-82E4-45D1-96B8-2D48B9DECFA2}" destId="{2ADDCD78-BFBC-412D-9D8F-92FA05930874}" srcOrd="0" destOrd="5" presId="urn:microsoft.com/office/officeart/2005/8/layout/vList6"/>
    <dgm:cxn modelId="{C6193B16-1DAD-48D9-B734-95117D270452}" srcId="{2BB544BE-128D-4637-9F49-72CFE2A03BA3}" destId="{27CA1C95-40BF-45F6-AA36-D33FBD6CB517}" srcOrd="0" destOrd="0" parTransId="{1D8B43FB-A47F-4698-A1E9-A65E0A1FAF7E}" sibTransId="{2ADD420C-6566-4D31-9A00-AE8250C5FEFE}"/>
    <dgm:cxn modelId="{48340ABE-D692-45AF-B4FC-A8F77ED46799}" srcId="{6C620A4E-168D-4D15-80DD-4B334C760FA3}" destId="{6A940731-3360-41AA-B8E6-4CE57054C22F}" srcOrd="7" destOrd="0" parTransId="{3D36B649-EF07-40A8-A431-969900B10C4A}" sibTransId="{299D4CD8-BB19-439A-9B8D-5D67B9E376DF}"/>
    <dgm:cxn modelId="{09E5D17C-C436-4918-A9C6-977726841963}" type="presOf" srcId="{A879A68F-AB46-4B9A-8B6D-0F580E98CDFC}" destId="{2ADDCD78-BFBC-412D-9D8F-92FA05930874}" srcOrd="0" destOrd="6" presId="urn:microsoft.com/office/officeart/2005/8/layout/vList6"/>
    <dgm:cxn modelId="{9004AA04-2CBC-4C08-A1A5-5AAF6F0D6547}" type="presOf" srcId="{C1AFC99D-5C9D-42CE-808E-AC221A4FA792}" destId="{2ADDCD78-BFBC-412D-9D8F-92FA05930874}" srcOrd="0" destOrd="2" presId="urn:microsoft.com/office/officeart/2005/8/layout/vList6"/>
    <dgm:cxn modelId="{8794B229-C508-4CB4-A053-420BA1D9890B}" srcId="{339BD9A8-E67A-4538-8865-8D0CEA214FDF}" destId="{6C620A4E-168D-4D15-80DD-4B334C760FA3}" srcOrd="0" destOrd="0" parTransId="{9BD43374-2202-48D0-9517-F53994C2309D}" sibTransId="{E4607689-4EB9-4DA1-B6D1-B9C7FAEB26CE}"/>
    <dgm:cxn modelId="{99EC40F0-4863-4567-8EAD-03C174AEFEDA}" type="presOf" srcId="{AED86FF0-7C7D-4BCC-A546-340C848A26FD}" destId="{C925CFFF-7B84-4EE6-A593-7F933FF05458}" srcOrd="0" destOrd="4" presId="urn:microsoft.com/office/officeart/2005/8/layout/vList6"/>
    <dgm:cxn modelId="{9C387E60-1FF4-43DE-BD97-BD617F58FC71}" srcId="{6C620A4E-168D-4D15-80DD-4B334C760FA3}" destId="{C1AFC99D-5C9D-42CE-808E-AC221A4FA792}" srcOrd="2" destOrd="0" parTransId="{F35B2A8E-D9AB-43EB-A9FC-26A4DF1B95EB}" sibTransId="{CA1CE214-856E-4CC4-88DF-EFC89676A2B1}"/>
    <dgm:cxn modelId="{DA68C941-CFA3-4CAD-BA8A-E7FB2BEB0C12}" srcId="{2BB544BE-128D-4637-9F49-72CFE2A03BA3}" destId="{FA9A77A7-3D68-4BC6-B477-FBCC1FAC2D2C}" srcOrd="6" destOrd="0" parTransId="{97E27B60-D406-446B-94D7-604D32150159}" sibTransId="{D54640EA-3D54-4810-9C19-3170E9EDB64F}"/>
    <dgm:cxn modelId="{946EDBD4-75CB-4744-A94F-C899E2769828}" srcId="{2BB544BE-128D-4637-9F49-72CFE2A03BA3}" destId="{AED86FF0-7C7D-4BCC-A546-340C848A26FD}" srcOrd="4" destOrd="0" parTransId="{38197CFF-D7CC-40B1-85B7-7151266F5548}" sibTransId="{8A0FD929-485A-46BC-8D6A-333CE709CEF8}"/>
    <dgm:cxn modelId="{0ED83BF3-BDB0-4294-8A5B-CB2419C3E08E}" srcId="{6C620A4E-168D-4D15-80DD-4B334C760FA3}" destId="{113897F4-2DC7-4194-9669-6748A31E5810}" srcOrd="3" destOrd="0" parTransId="{B27FC096-2AA8-4359-A148-D48F6C8B98F0}" sibTransId="{E111FA08-43A4-4662-BE6C-943D71BA1E7A}"/>
    <dgm:cxn modelId="{A20E87F8-C31A-4A07-8EF4-CDEF45AA4B9C}" srcId="{2BB544BE-128D-4637-9F49-72CFE2A03BA3}" destId="{51F90181-9D76-48DE-8105-CAB86E5EE4E7}" srcOrd="2" destOrd="0" parTransId="{3824CCAF-D748-48F8-8202-625A2C7DA15E}" sibTransId="{393EFC6B-CBAB-4521-AF6F-625973D6455E}"/>
    <dgm:cxn modelId="{7EC979CF-EDE7-4417-9B4B-F03C7A138432}" srcId="{339BD9A8-E67A-4538-8865-8D0CEA214FDF}" destId="{2BB544BE-128D-4637-9F49-72CFE2A03BA3}" srcOrd="1" destOrd="0" parTransId="{0B62D4D7-6761-4422-A0DE-C9A61BAC3425}" sibTransId="{2FB795F8-3836-4368-95D5-53CFB1144A76}"/>
    <dgm:cxn modelId="{750DBB63-AB0C-4289-B86B-56825F14FFDA}" type="presOf" srcId="{6A940731-3360-41AA-B8E6-4CE57054C22F}" destId="{2ADDCD78-BFBC-412D-9D8F-92FA05930874}" srcOrd="0" destOrd="7" presId="urn:microsoft.com/office/officeart/2005/8/layout/vList6"/>
    <dgm:cxn modelId="{FD720983-DEEC-4DBF-80DD-033D2F763A25}" type="presOf" srcId="{1B4C8006-E0A3-47DF-B188-6958FC8979AA}" destId="{C925CFFF-7B84-4EE6-A593-7F933FF05458}" srcOrd="0" destOrd="1" presId="urn:microsoft.com/office/officeart/2005/8/layout/vList6"/>
    <dgm:cxn modelId="{8D34663F-38B4-4AB6-83E6-A34C02AD56C1}" type="presOf" srcId="{D3264DAF-3049-41CC-A78B-4FDDADF28725}" destId="{2ADDCD78-BFBC-412D-9D8F-92FA05930874}" srcOrd="0" destOrd="4" presId="urn:microsoft.com/office/officeart/2005/8/layout/vList6"/>
    <dgm:cxn modelId="{B56B1640-988C-446A-8F0E-34766837B7B3}" srcId="{2BB544BE-128D-4637-9F49-72CFE2A03BA3}" destId="{1B4C8006-E0A3-47DF-B188-6958FC8979AA}" srcOrd="1" destOrd="0" parTransId="{F6CD8CEE-5A11-48EA-8A1F-E2F8E408ADD9}" sibTransId="{41C06ECB-A28D-4F0E-A0A0-591A4DE3269D}"/>
    <dgm:cxn modelId="{785B7E2A-4DEC-46EC-8032-799F2ABF3BDF}" type="presParOf" srcId="{110FD94C-8F60-4445-B708-87DA655A7524}" destId="{009C2443-7C6F-46BE-9078-3B509DC6B61F}" srcOrd="0" destOrd="0" presId="urn:microsoft.com/office/officeart/2005/8/layout/vList6"/>
    <dgm:cxn modelId="{860E8DB3-6A49-4CC1-98EE-A3A6869A38E4}" type="presParOf" srcId="{009C2443-7C6F-46BE-9078-3B509DC6B61F}" destId="{556B652A-1AEE-4A20-8368-7F34AC5407D7}" srcOrd="0" destOrd="0" presId="urn:microsoft.com/office/officeart/2005/8/layout/vList6"/>
    <dgm:cxn modelId="{B2EBCEFA-6ACC-40BD-A1EB-4308C08ADF22}" type="presParOf" srcId="{009C2443-7C6F-46BE-9078-3B509DC6B61F}" destId="{2ADDCD78-BFBC-412D-9D8F-92FA05930874}" srcOrd="1" destOrd="0" presId="urn:microsoft.com/office/officeart/2005/8/layout/vList6"/>
    <dgm:cxn modelId="{8EE38FE0-C37C-4160-B4B6-92D143EE3E09}" type="presParOf" srcId="{110FD94C-8F60-4445-B708-87DA655A7524}" destId="{4F69FA69-4981-4773-AE76-D12D33CB496E}" srcOrd="1" destOrd="0" presId="urn:microsoft.com/office/officeart/2005/8/layout/vList6"/>
    <dgm:cxn modelId="{BABA1169-6229-4B6E-B8C0-E46CF7D5F04F}" type="presParOf" srcId="{110FD94C-8F60-4445-B708-87DA655A7524}" destId="{5A125AB0-8921-4FFF-B850-F370093338D3}" srcOrd="2" destOrd="0" presId="urn:microsoft.com/office/officeart/2005/8/layout/vList6"/>
    <dgm:cxn modelId="{2E4CB118-6146-404E-B8B0-2F99A42FFC4F}" type="presParOf" srcId="{5A125AB0-8921-4FFF-B850-F370093338D3}" destId="{D6B98C9B-A33E-465A-89C3-57EF138B19A3}" srcOrd="0" destOrd="0" presId="urn:microsoft.com/office/officeart/2005/8/layout/vList6"/>
    <dgm:cxn modelId="{F539B765-1B78-4F2A-8DCF-8F3B913FBC92}" type="presParOf" srcId="{5A125AB0-8921-4FFF-B850-F370093338D3}" destId="{C925CFFF-7B84-4EE6-A593-7F933FF054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214B2-DC10-43ED-8D35-DACA5D50CD04}">
      <dsp:nvSpPr>
        <dsp:cNvPr id="0" name=""/>
        <dsp:cNvSpPr/>
      </dsp:nvSpPr>
      <dsp:spPr>
        <a:xfrm>
          <a:off x="0" y="82064"/>
          <a:ext cx="8784975" cy="7586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Количество пользователей системы:  489 – автоматизированные, 450  получают уведомления через почтовую систему</a:t>
          </a:r>
          <a:endParaRPr lang="ru-RU" sz="1800" b="1" kern="1200" dirty="0"/>
        </a:p>
      </dsp:txBody>
      <dsp:txXfrm>
        <a:off x="37033" y="119097"/>
        <a:ext cx="8710909" cy="684560"/>
      </dsp:txXfrm>
    </dsp:sp>
    <dsp:sp modelId="{BD2AFE55-B42D-4E2B-9C9A-B0D644757B20}">
      <dsp:nvSpPr>
        <dsp:cNvPr id="0" name=""/>
        <dsp:cNvSpPr/>
      </dsp:nvSpPr>
      <dsp:spPr>
        <a:xfrm>
          <a:off x="0" y="758986"/>
          <a:ext cx="8784975" cy="8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758986"/>
        <a:ext cx="8784975" cy="81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7F531-7860-4900-A9CC-2CE25460E150}">
      <dsp:nvSpPr>
        <dsp:cNvPr id="0" name=""/>
        <dsp:cNvSpPr/>
      </dsp:nvSpPr>
      <dsp:spPr>
        <a:xfrm>
          <a:off x="0" y="0"/>
          <a:ext cx="8784976" cy="7488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Объем документов:  17</a:t>
          </a:r>
          <a:r>
            <a:rPr lang="x-none" sz="1800" b="1" kern="1200" smtClean="0"/>
            <a:t> </a:t>
          </a:r>
          <a:r>
            <a:rPr lang="ru-RU" sz="1800" b="1" kern="1200" dirty="0" smtClean="0"/>
            <a:t>тыс. архивных документов из других систем</a:t>
          </a:r>
          <a:r>
            <a:rPr lang="x-none" sz="1800" b="1" kern="1200" smtClean="0"/>
            <a:t>  </a:t>
          </a:r>
          <a:r>
            <a:rPr lang="ru-RU" sz="1800" b="1" kern="1200" dirty="0" smtClean="0"/>
            <a:t>(</a:t>
          </a:r>
          <a:r>
            <a:rPr lang="x-none" sz="1800" b="1" kern="1200" smtClean="0"/>
            <a:t>начиная с 2008г</a:t>
          </a:r>
          <a:r>
            <a:rPr lang="ru-RU" sz="1800" b="1" kern="1200" dirty="0" smtClean="0"/>
            <a:t>); новых  документов – 2,5 тыс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36553" y="36553"/>
        <a:ext cx="8711870" cy="675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3F2C1-8EFC-4870-80B9-672383D2395E}">
      <dsp:nvSpPr>
        <dsp:cNvPr id="0" name=""/>
        <dsp:cNvSpPr/>
      </dsp:nvSpPr>
      <dsp:spPr>
        <a:xfrm>
          <a:off x="0" y="0"/>
          <a:ext cx="8784976" cy="58032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Количество процессов в опытной эксплуатации - 9</a:t>
          </a:r>
          <a:endParaRPr lang="ru-RU" sz="1800" b="1" kern="1200" dirty="0"/>
        </a:p>
      </dsp:txBody>
      <dsp:txXfrm>
        <a:off x="28329" y="28329"/>
        <a:ext cx="8728318" cy="523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ABA53-C3A8-4E15-9C15-8B029A1D3573}">
      <dsp:nvSpPr>
        <dsp:cNvPr id="0" name=""/>
        <dsp:cNvSpPr/>
      </dsp:nvSpPr>
      <dsp:spPr>
        <a:xfrm>
          <a:off x="0" y="11591"/>
          <a:ext cx="8931754" cy="63648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Возможность работы через </a:t>
          </a:r>
          <a:r>
            <a:rPr lang="en-US" sz="1800" b="1" kern="1200" dirty="0" smtClean="0"/>
            <a:t>web-</a:t>
          </a:r>
          <a:r>
            <a:rPr lang="ru-RU" sz="1800" b="1" kern="1200" dirty="0" smtClean="0"/>
            <a:t>интерфейс </a:t>
          </a:r>
          <a:r>
            <a:rPr lang="en-US" sz="1800" kern="1200" dirty="0" smtClean="0">
              <a:hlinkClick xmlns:r="http://schemas.openxmlformats.org/officeDocument/2006/relationships" r:id="rId1"/>
            </a:rPr>
            <a:t>http://sed.urfu.ru</a:t>
          </a:r>
          <a:endParaRPr lang="ru-RU" sz="1800" kern="1200" dirty="0"/>
        </a:p>
      </dsp:txBody>
      <dsp:txXfrm>
        <a:off x="31070" y="42661"/>
        <a:ext cx="8869614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E71D2-2892-49C3-9CD4-858426112B3E}">
      <dsp:nvSpPr>
        <dsp:cNvPr id="0" name=""/>
        <dsp:cNvSpPr/>
      </dsp:nvSpPr>
      <dsp:spPr>
        <a:xfrm>
          <a:off x="0" y="127"/>
          <a:ext cx="8928992" cy="71982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Интеграция с информационными системами университета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</a:t>
          </a:r>
          <a:r>
            <a:rPr lang="en-US" sz="1800" b="1" kern="1200" dirty="0" smtClean="0"/>
            <a:t>Business Studio, Active Directory – </a:t>
          </a:r>
          <a:r>
            <a:rPr lang="ru-RU" sz="1800" b="1" kern="1200" dirty="0" smtClean="0"/>
            <a:t>планируется до конца 2013 г.) </a:t>
          </a:r>
          <a:endParaRPr lang="ru-RU" sz="1800" b="1" kern="1200" dirty="0"/>
        </a:p>
      </dsp:txBody>
      <dsp:txXfrm>
        <a:off x="35139" y="35266"/>
        <a:ext cx="8858714" cy="649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CD78-BFBC-412D-9D8F-92FA05930874}">
      <dsp:nvSpPr>
        <dsp:cNvPr id="0" name=""/>
        <dsp:cNvSpPr/>
      </dsp:nvSpPr>
      <dsp:spPr>
        <a:xfrm>
          <a:off x="2215960" y="1018"/>
          <a:ext cx="3315834" cy="22787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Заявка и задание на закупку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Документация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Договор</a:t>
          </a:r>
          <a:endParaRPr lang="ru-RU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2215960" y="285864"/>
        <a:ext cx="2461295" cy="1709078"/>
      </dsp:txXfrm>
    </dsp:sp>
    <dsp:sp modelId="{556B652A-1AEE-4A20-8368-7F34AC5407D7}">
      <dsp:nvSpPr>
        <dsp:cNvPr id="0" name=""/>
        <dsp:cNvSpPr/>
      </dsp:nvSpPr>
      <dsp:spPr>
        <a:xfrm>
          <a:off x="5404" y="67202"/>
          <a:ext cx="2210556" cy="214640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Документирование  </a:t>
          </a:r>
          <a:r>
            <a:rPr lang="ru-RU" sz="1700" kern="1200" dirty="0" smtClean="0"/>
            <a:t>финансируемой </a:t>
          </a:r>
          <a:r>
            <a:rPr lang="ru-RU" sz="1700" kern="1200" dirty="0" smtClean="0"/>
            <a:t>из средств ФОР</a:t>
          </a:r>
          <a:endParaRPr lang="ru-RU" sz="1700" kern="1200" dirty="0"/>
        </a:p>
      </dsp:txBody>
      <dsp:txXfrm>
        <a:off x="110183" y="171981"/>
        <a:ext cx="2000998" cy="1936844"/>
      </dsp:txXfrm>
    </dsp:sp>
    <dsp:sp modelId="{C925CFFF-7B84-4EE6-A593-7F933FF05458}">
      <dsp:nvSpPr>
        <dsp:cNvPr id="0" name=""/>
        <dsp:cNvSpPr/>
      </dsp:nvSpPr>
      <dsp:spPr>
        <a:xfrm>
          <a:off x="2214879" y="2494429"/>
          <a:ext cx="3322320" cy="2146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Протокол комиссии по распределению средств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ТЭО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Протокол Экспертной комиссии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Заявка и задание на закупку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Документация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Договор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Отчетная документация по закупке</a:t>
          </a:r>
          <a:endParaRPr lang="ru-RU" sz="1200" kern="1200" dirty="0"/>
        </a:p>
      </dsp:txBody>
      <dsp:txXfrm>
        <a:off x="2214879" y="2762729"/>
        <a:ext cx="2517419" cy="1609802"/>
      </dsp:txXfrm>
    </dsp:sp>
    <dsp:sp modelId="{D6B98C9B-A33E-465A-89C3-57EF138B19A3}">
      <dsp:nvSpPr>
        <dsp:cNvPr id="0" name=""/>
        <dsp:cNvSpPr/>
      </dsp:nvSpPr>
      <dsp:spPr>
        <a:xfrm>
          <a:off x="0" y="2494429"/>
          <a:ext cx="2214880" cy="214640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Документирование процедуры закупки, финансируемой из средств Программы развития</a:t>
          </a:r>
          <a:endParaRPr lang="ru-RU" sz="1700" kern="1200" dirty="0"/>
        </a:p>
      </dsp:txBody>
      <dsp:txXfrm>
        <a:off x="104779" y="2599208"/>
        <a:ext cx="2005322" cy="1936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146" tIns="45573" rIns="91146" bIns="45573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146" tIns="45573" rIns="91146" bIns="45573" rtlCol="0"/>
          <a:lstStyle>
            <a:lvl1pPr algn="r">
              <a:defRPr sz="1200"/>
            </a:lvl1pPr>
          </a:lstStyle>
          <a:p>
            <a:pPr>
              <a:defRPr/>
            </a:pPr>
            <a:fld id="{D53F30AB-3B63-495B-9BC2-1577D8CD2DB0}" type="datetimeFigureOut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146" tIns="45573" rIns="91146" bIns="4557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146" tIns="45573" rIns="91146" bIns="45573" rtlCol="0" anchor="b"/>
          <a:lstStyle>
            <a:lvl1pPr algn="r">
              <a:defRPr sz="1200"/>
            </a:lvl1pPr>
          </a:lstStyle>
          <a:p>
            <a:pPr>
              <a:defRPr/>
            </a:pPr>
            <a:fld id="{57E38A6F-500D-4BA7-B64C-E9F0FF5614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447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146" tIns="45573" rIns="91146" bIns="455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146" tIns="45573" rIns="91146" bIns="455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D45B5-B14F-4B63-B4E2-37562AF69A49}" type="datetimeFigureOut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6" tIns="45573" rIns="91146" bIns="4557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146" tIns="45573" rIns="91146" bIns="4557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146" tIns="45573" rIns="91146" bIns="455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146" tIns="45573" rIns="91146" bIns="455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063A78-A9B7-41FF-9DD3-6A61429CCF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911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63A78-A9B7-41FF-9DD3-6A61429CCFE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07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Приказы по основной деятельности, планы??</a:t>
            </a:r>
          </a:p>
          <a:p>
            <a:r>
              <a:rPr lang="ru-RU" dirty="0" smtClean="0"/>
              <a:t>Количество еженедельных запросов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63A78-A9B7-41FF-9DD3-6A61429CCFE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06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Планы на будущее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63A78-A9B7-41FF-9DD3-6A61429CCFE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64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Планы на будущее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63A78-A9B7-41FF-9DD3-6A61429CCFE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64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FA29-557F-43E4-955E-0FDD534F0095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EBBF-25E2-4BC8-AF6D-64DDD0E09F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10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6C95-BD5F-4711-80F0-42C0B1F6E3D4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AEC6-9422-4C64-8E20-5DD2156907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63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F048-187B-43FA-A26F-2BACBBCE4D6A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A858-9D00-4E37-9D07-76303E2D88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05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BB3F-DFAF-4B93-AFE3-EEC5E9CC8CE5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1160" y="6507164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0899-F3DD-449B-BBBB-162800B457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20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0A20-FCF8-4AC0-9302-67B76846BD88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853A6-459B-4CBD-A7D3-9027574FB6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40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31C8-9DED-4820-A6F9-6DC9A6B80010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F295-EF90-4B5D-A93A-5AC654E144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4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B251-DF2E-462C-BC8B-FE08E6352419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2C95-A679-4836-929B-13AE149642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04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7DE1-4D59-450D-BE41-5C9B55AAA520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21D7-3705-4728-9D4E-C7C4E2930A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64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C9EE-4296-4EFD-99C7-39F820589290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581C-D658-4138-BC84-64CD0C872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37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1609-1649-458F-99B4-3CCB07FAC0C0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6BD09-6F35-4219-98D1-1A2BCF3A02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85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14697-959F-4903-8A3E-14224EF9E699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7E8-019B-4040-9DB6-D7DB04ADCB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53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906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3299" y="1"/>
            <a:ext cx="807270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767183-81A8-4A41-9594-D8EC8793FE98}" type="datetime1">
              <a:rPr lang="ru-RU"/>
              <a:pPr>
                <a:defRPr/>
              </a:pPr>
              <a:t>22.11.2013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94600" y="649287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36E4F-053A-425A-AA12-D3FE4B289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ed.service@urfu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t.urfu.ru/" TargetMode="External"/><Relationship Id="rId4" Type="http://schemas.openxmlformats.org/officeDocument/2006/relationships/hyperlink" Target="http://sed.urfu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0016" cy="6984776"/>
          </a:xfrm>
          <a:prstGeom prst="rect">
            <a:avLst/>
          </a:prstGeom>
        </p:spPr>
      </p:pic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706864" y="3068960"/>
            <a:ext cx="84473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О ходе реализации и перспективах проекта «Внедрение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системы электронного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документооборота УрФУ»</a:t>
            </a:r>
          </a:p>
          <a:p>
            <a:pPr algn="ctr" eaLnBrk="1" hangingPunct="1"/>
            <a:endParaRPr lang="ru-RU" sz="3200" b="1" dirty="0">
              <a:solidFill>
                <a:srgbClr val="C00000"/>
              </a:solidFill>
              <a:latin typeface="+mn-lt"/>
            </a:endParaRPr>
          </a:p>
          <a:p>
            <a:pPr algn="r" eaLnBrk="1" hangingPunct="1"/>
            <a:r>
              <a:rPr lang="ru-RU" sz="2400" b="1" dirty="0" smtClean="0">
                <a:solidFill>
                  <a:srgbClr val="C00000"/>
                </a:solidFill>
              </a:rPr>
              <a:t>Заседание Ученого совета</a:t>
            </a:r>
            <a:endParaRPr lang="ru-RU" sz="2400" b="1" dirty="0">
              <a:solidFill>
                <a:srgbClr val="C00000"/>
              </a:solidFill>
            </a:endParaRPr>
          </a:p>
          <a:p>
            <a:pPr algn="r" eaLnBrk="1" hangingPunct="1"/>
            <a:r>
              <a:rPr lang="ru-RU" sz="2400" b="1" dirty="0" smtClean="0">
                <a:solidFill>
                  <a:srgbClr val="C00000"/>
                </a:solidFill>
              </a:rPr>
              <a:t>25.11.2013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 eaLnBrk="1" hangingPunct="1"/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5535" y="586972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Докладчик: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27703" y="5869727"/>
            <a:ext cx="162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Гончарова </a:t>
            </a:r>
            <a:r>
              <a:rPr lang="ru-RU" dirty="0"/>
              <a:t>Н.В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5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712" y="260648"/>
            <a:ext cx="6552728" cy="63567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Контроль за исполнением поручений и </a:t>
            </a:r>
            <a:r>
              <a:rPr lang="ru-RU" dirty="0" smtClean="0">
                <a:solidFill>
                  <a:srgbClr val="FF0000"/>
                </a:solidFill>
              </a:rPr>
              <a:t>работа </a:t>
            </a:r>
            <a:r>
              <a:rPr lang="ru-RU" dirty="0">
                <a:solidFill>
                  <a:srgbClr val="FF0000"/>
                </a:solidFill>
              </a:rPr>
              <a:t>с отчетной документацией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BD09-6F35-4219-98D1-1A2BCF3A02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8465" y="2323582"/>
            <a:ext cx="3433106" cy="1393451"/>
            <a:chOff x="-413726" y="3081667"/>
            <a:chExt cx="6043091" cy="1000451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-413724" y="3081667"/>
              <a:ext cx="6002392" cy="63855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400" b="1" dirty="0" smtClean="0"/>
                <a:t>Система позволяет организовывать и контролировать исполнение поручений ректора и проректоров по подчиненности</a:t>
              </a:r>
              <a:endParaRPr lang="ru-RU" sz="14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-413726" y="3140662"/>
              <a:ext cx="6043091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</a:pPr>
              <a:endParaRPr lang="ru-RU" sz="14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2068" y="1052736"/>
            <a:ext cx="3456383" cy="1224137"/>
            <a:chOff x="0" y="2343935"/>
            <a:chExt cx="5537199" cy="921498"/>
          </a:xfrm>
          <a:scene3d>
            <a:camera prst="orthographicFront"/>
            <a:lightRig rig="flat" dir="t"/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2343935"/>
              <a:ext cx="5537199" cy="9214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400" b="1" dirty="0"/>
                <a:t>Система позволяет </a:t>
              </a:r>
              <a:r>
                <a:rPr lang="ru-RU" sz="1400" b="1" dirty="0" smtClean="0"/>
                <a:t>строить  </a:t>
              </a:r>
              <a:r>
                <a:rPr lang="ru-RU" sz="1400" b="1" dirty="0"/>
                <a:t>отчетные формы по срокам похождения и согласования документов в СЭД, по исполнительской </a:t>
              </a:r>
              <a:r>
                <a:rPr lang="ru-RU" sz="1400" b="1" dirty="0" smtClean="0"/>
                <a:t>дисциплине </a:t>
              </a:r>
              <a:endParaRPr lang="ru-RU" sz="1400" b="1" dirty="0"/>
            </a:p>
            <a:p>
              <a:pPr algn="ctr"/>
              <a:endParaRPr lang="ru-RU" sz="1400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913966"/>
            <a:ext cx="6010019" cy="4868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Рисунок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5039618"/>
            <a:ext cx="7292975" cy="14857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68034" y="3429000"/>
            <a:ext cx="3353967" cy="1152128"/>
            <a:chOff x="-69540" y="1740"/>
            <a:chExt cx="5606741" cy="941456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2" y="1740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-69540" y="1740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/>
              <a:r>
                <a:rPr lang="ru-RU" sz="1400" b="1" dirty="0" smtClean="0"/>
                <a:t>Средний срок согласования документов составляет 4-6 дней, процент исполнения поручений : 70-85%.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80" y="116632"/>
            <a:ext cx="7272808" cy="635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Поиск документов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BD09-6F35-4219-98D1-1A2BCF3A02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954567"/>
            <a:ext cx="3565125" cy="4356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954567"/>
            <a:ext cx="4381500" cy="372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39" y="4509120"/>
            <a:ext cx="8994961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56456" y="1196752"/>
            <a:ext cx="3433106" cy="1490758"/>
            <a:chOff x="-413726" y="3081666"/>
            <a:chExt cx="6043091" cy="941456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-413724" y="3081666"/>
              <a:ext cx="6002392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413726" y="3140662"/>
              <a:ext cx="6043091" cy="756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</a:pPr>
              <a:r>
                <a:rPr lang="ru-RU" sz="1400" b="1" dirty="0"/>
                <a:t>Система </a:t>
              </a:r>
              <a:r>
                <a:rPr lang="ru-RU" sz="1400" b="1" dirty="0" smtClean="0"/>
                <a:t>позволяет осуществлять поиск документов по различным критериям</a:t>
              </a:r>
              <a:endParaRPr lang="ru-RU" sz="14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456" y="2816703"/>
            <a:ext cx="3389904" cy="1736972"/>
            <a:chOff x="-2" y="2343935"/>
            <a:chExt cx="5537201" cy="1260797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-2" y="2343935"/>
              <a:ext cx="5537199" cy="126079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0" y="2384932"/>
              <a:ext cx="5537199" cy="1219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400" b="1" dirty="0" smtClean="0"/>
                <a:t>В системе </a:t>
              </a:r>
              <a:r>
                <a:rPr lang="ru-RU" sz="1400" b="1" smtClean="0"/>
                <a:t>находится 5 601 </a:t>
              </a:r>
              <a:r>
                <a:rPr lang="ru-RU" sz="1400" b="1" dirty="0" smtClean="0"/>
                <a:t>приказов по основной деятельности (2008-2013 г.),</a:t>
              </a:r>
            </a:p>
            <a:p>
              <a:pPr algn="ctr"/>
              <a:r>
                <a:rPr lang="ru-RU" sz="1400" b="1" dirty="0" smtClean="0"/>
                <a:t>17 155 входящих писем,  в том числе </a:t>
              </a:r>
              <a:r>
                <a:rPr lang="en-US" sz="1400" b="1" dirty="0" smtClean="0"/>
                <a:t>2</a:t>
              </a:r>
              <a:r>
                <a:rPr lang="ru-RU" sz="1400" b="1" dirty="0" smtClean="0"/>
                <a:t> </a:t>
              </a:r>
              <a:r>
                <a:rPr lang="en-US" sz="1400" b="1" dirty="0" smtClean="0"/>
                <a:t>632</a:t>
              </a:r>
              <a:r>
                <a:rPr lang="ru-RU" sz="1400" b="1" dirty="0" smtClean="0"/>
                <a:t> входящих писем из Министерства образования и науки РФ, </a:t>
              </a:r>
              <a:r>
                <a:rPr lang="en-US" sz="1400" b="1" dirty="0" smtClean="0"/>
                <a:t>2</a:t>
              </a:r>
              <a:r>
                <a:rPr lang="ru-RU" sz="1400" b="1" dirty="0" smtClean="0"/>
                <a:t> </a:t>
              </a:r>
              <a:r>
                <a:rPr lang="en-US" sz="1400" b="1" dirty="0" smtClean="0"/>
                <a:t>689</a:t>
              </a:r>
              <a:r>
                <a:rPr lang="ru-RU" sz="1400" b="1" dirty="0" smtClean="0"/>
                <a:t> исходящих писем, 494 – служебных записок, 25638 поручений и т.д.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50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01" y="980728"/>
            <a:ext cx="8005629" cy="4774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736" y="273050"/>
            <a:ext cx="6768752" cy="5636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тчет </a:t>
            </a:r>
            <a:r>
              <a:rPr lang="ru-RU" dirty="0">
                <a:solidFill>
                  <a:srgbClr val="FF0000"/>
                </a:solidFill>
              </a:rPr>
              <a:t>системы о состоянии документа и результатах его рассмотрения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BD09-6F35-4219-98D1-1A2BCF3A02C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861048"/>
            <a:ext cx="7056784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6456" y="1772816"/>
            <a:ext cx="3433106" cy="1352211"/>
            <a:chOff x="-413726" y="3081666"/>
            <a:chExt cx="6043091" cy="1000452"/>
          </a:xfrm>
          <a:scene3d>
            <a:camera prst="orthographicFront"/>
            <a:lightRig rig="flat" dir="t"/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-413724" y="3081666"/>
              <a:ext cx="6002392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-413726" y="3140662"/>
              <a:ext cx="6043091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</a:pPr>
              <a:r>
                <a:rPr lang="ru-RU" sz="1400" dirty="0"/>
                <a:t>Система </a:t>
              </a:r>
              <a:r>
                <a:rPr lang="ru-RU" sz="1400" dirty="0" smtClean="0"/>
                <a:t>позволяет контролировать процесс прохождения документа в СЭД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148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421D7-3705-4728-9D4E-C7C4E2930A9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833298" y="260648"/>
            <a:ext cx="8072702" cy="503957"/>
          </a:xfrm>
        </p:spPr>
        <p:txBody>
          <a:bodyPr/>
          <a:lstStyle/>
          <a:p>
            <a:pPr lvl="0" algn="ctr"/>
            <a:r>
              <a:rPr lang="ru-RU" dirty="0">
                <a:solidFill>
                  <a:srgbClr val="FF0000"/>
                </a:solidFill>
              </a:rPr>
              <a:t>Дальнейшие планы реализации проекта на 2014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1987" y="332656"/>
            <a:ext cx="87051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/>
              <a:t>1.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0642" y="1083514"/>
            <a:ext cx="9020870" cy="93784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/>
              <a:t>1. Продолжение апробации регламентов, устранение замечаний, выявленных в ходе опытной эксплуатации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488504" y="2333753"/>
            <a:ext cx="9073008" cy="851153"/>
            <a:chOff x="0" y="1179093"/>
            <a:chExt cx="5537199" cy="854431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1179095"/>
              <a:ext cx="5537199" cy="85442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0" y="1179093"/>
              <a:ext cx="5537199" cy="8544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/>
                <a:t>2. Реализация перспективных доработок системы (в том числе параллельное </a:t>
              </a:r>
              <a:r>
                <a:rPr lang="ru-RU" sz="1400" b="1" dirty="0" smtClean="0"/>
                <a:t>согласование и комбинированное в           рамках гибких маршрутов)</a:t>
              </a:r>
              <a:endParaRPr lang="ru-RU" sz="1400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8504" y="3462558"/>
            <a:ext cx="9001000" cy="1406602"/>
            <a:chOff x="0" y="3419675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endParaRPr lang="ru-RU" sz="11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81988" y="3661875"/>
            <a:ext cx="9177770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dk1"/>
                </a:solidFill>
                <a:latin typeface="+mn-lt"/>
                <a:cs typeface="+mn-cs"/>
              </a:rPr>
              <a:t>3. Расширение охвата и увеличение количества пользователей (возможность включить в совместную </a:t>
            </a:r>
            <a:endParaRPr lang="ru-RU" sz="1400" b="1" dirty="0" smtClean="0">
              <a:solidFill>
                <a:schemeClr val="dk1"/>
              </a:solidFill>
              <a:latin typeface="+mn-lt"/>
              <a:cs typeface="+mn-cs"/>
            </a:endParaRPr>
          </a:p>
          <a:p>
            <a:pPr marL="180975" lvl="0" indent="-180975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dk1"/>
                </a:solidFill>
                <a:latin typeface="+mn-lt"/>
                <a:cs typeface="+mn-cs"/>
              </a:rPr>
              <a:t>работу </a:t>
            </a:r>
            <a:r>
              <a:rPr lang="ru-RU" sz="1400" b="1" dirty="0">
                <a:solidFill>
                  <a:schemeClr val="dk1"/>
                </a:solidFill>
                <a:latin typeface="+mn-lt"/>
                <a:cs typeface="+mn-cs"/>
              </a:rPr>
              <a:t>любого штатного сотрудника УрФУ), в том числе:</a:t>
            </a:r>
          </a:p>
          <a:p>
            <a:pPr marL="638175" lvl="1" indent="-180975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dk1"/>
                </a:solidFill>
                <a:latin typeface="+mn-lt"/>
                <a:cs typeface="+mn-cs"/>
              </a:rPr>
              <a:t>-  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  <a:cs typeface="+mn-cs"/>
              </a:rPr>
              <a:t> Территориальные </a:t>
            </a:r>
            <a:r>
              <a:rPr lang="ru-RU" sz="1400" b="1" dirty="0">
                <a:solidFill>
                  <a:schemeClr val="dk1"/>
                </a:solidFill>
                <a:latin typeface="+mn-lt"/>
                <a:cs typeface="+mn-cs"/>
              </a:rPr>
              <a:t>подразделения;</a:t>
            </a:r>
          </a:p>
          <a:p>
            <a:pPr marL="638175" lvl="1" indent="-180975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dk1"/>
                </a:solidFill>
                <a:latin typeface="+mn-lt"/>
                <a:cs typeface="+mn-cs"/>
              </a:rPr>
              <a:t>- 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  <a:cs typeface="+mn-cs"/>
              </a:rPr>
              <a:t>  Подразделения </a:t>
            </a:r>
            <a:r>
              <a:rPr lang="ru-RU" sz="1400" b="1" dirty="0">
                <a:solidFill>
                  <a:schemeClr val="dk1"/>
                </a:solidFill>
                <a:latin typeface="+mn-lt"/>
                <a:cs typeface="+mn-cs"/>
              </a:rPr>
              <a:t>и службы при ректорате до 3-го и 4-го уровней 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  <a:cs typeface="+mn-cs"/>
              </a:rPr>
              <a:t>управления;</a:t>
            </a:r>
            <a:endParaRPr lang="ru-RU" sz="1400" b="1" dirty="0">
              <a:solidFill>
                <a:schemeClr val="dk1"/>
              </a:solidFill>
              <a:latin typeface="+mn-lt"/>
              <a:cs typeface="+mn-cs"/>
            </a:endParaRPr>
          </a:p>
          <a:p>
            <a:pPr marL="638175" lvl="1" indent="-180975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dk1"/>
                </a:solidFill>
                <a:latin typeface="+mn-lt"/>
                <a:cs typeface="+mn-cs"/>
              </a:rPr>
              <a:t>- 	Кафедры и отделы Институтов, территориально удаленные 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  <a:cs typeface="+mn-cs"/>
              </a:rPr>
              <a:t>подразделения.</a:t>
            </a:r>
            <a:endParaRPr lang="ru-RU" sz="1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14742" y="5229201"/>
            <a:ext cx="9151522" cy="939250"/>
            <a:chOff x="-3940" y="4608511"/>
            <a:chExt cx="5541139" cy="942866"/>
          </a:xfrm>
          <a:scene3d>
            <a:camera prst="orthographicFront"/>
            <a:lightRig rig="flat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-3940" y="4609921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0" y="4608511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180975" lvl="0" indent="-180975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/>
                <a:t>4. Развитие интеграции с другими системами (</a:t>
              </a:r>
              <a:r>
                <a:rPr lang="en-US" sz="1400" b="1" dirty="0"/>
                <a:t>1C, Active Directory)</a:t>
              </a:r>
              <a:endParaRPr 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3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421D7-3705-4728-9D4E-C7C4E2930A9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833298" y="260648"/>
            <a:ext cx="8072702" cy="50395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Возможности системы </a:t>
            </a:r>
            <a:r>
              <a:rPr lang="en-US" dirty="0">
                <a:solidFill>
                  <a:srgbClr val="FF0000"/>
                </a:solidFill>
              </a:rPr>
              <a:t>Directum</a:t>
            </a:r>
            <a:r>
              <a:rPr lang="ru-RU" dirty="0">
                <a:solidFill>
                  <a:srgbClr val="FF0000"/>
                </a:solidFill>
              </a:rPr>
              <a:t> в корпоративной среде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1987" y="332656"/>
            <a:ext cx="87051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/>
              <a:t>1.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0642" y="1083514"/>
            <a:ext cx="9020870" cy="937845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r>
              <a:rPr lang="ru-RU" sz="1400" b="1" dirty="0" smtClean="0"/>
              <a:t>     1</a:t>
            </a:r>
            <a:r>
              <a:rPr lang="ru-RU" sz="1400" b="1" dirty="0"/>
              <a:t>. </a:t>
            </a:r>
            <a:r>
              <a:rPr lang="ru-RU" dirty="0"/>
              <a:t>Возможность включить в совместную работу любого штатного сотрудника </a:t>
            </a:r>
            <a:r>
              <a:rPr lang="ru-RU" dirty="0" smtClean="0"/>
              <a:t>УрФУ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78871" y="2333752"/>
            <a:ext cx="9082641" cy="851154"/>
            <a:chOff x="-5879" y="1179092"/>
            <a:chExt cx="5543078" cy="854432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1179095"/>
              <a:ext cx="5537199" cy="85442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-5879" y="1179092"/>
              <a:ext cx="5537199" cy="8544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r>
                <a:rPr lang="ru-RU" sz="1400" b="1" dirty="0" smtClean="0"/>
                <a:t>       2</a:t>
              </a:r>
              <a:r>
                <a:rPr lang="ru-RU" sz="1400" b="1" dirty="0"/>
                <a:t>. </a:t>
              </a:r>
              <a:r>
                <a:rPr lang="ru-RU" dirty="0"/>
                <a:t>Для предоставления сотрудникам прав доступа необходимо оформить </a:t>
              </a:r>
              <a:r>
                <a:rPr lang="ru-RU" dirty="0" smtClean="0"/>
                <a:t>распоряжение и  </a:t>
              </a:r>
              <a:r>
                <a:rPr lang="ru-RU" dirty="0"/>
                <a:t>отправить скан распоряжения по адресу </a:t>
              </a:r>
              <a:r>
                <a:rPr lang="en-US" dirty="0">
                  <a:hlinkClick r:id="rId3"/>
                </a:rPr>
                <a:t>sed.service@urfu.ru</a:t>
              </a:r>
              <a:r>
                <a:rPr lang="en-US" dirty="0"/>
                <a:t> 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8504" y="3462558"/>
            <a:ext cx="9001000" cy="902546"/>
            <a:chOff x="0" y="3419675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16" name="Прямоугольник 15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endParaRPr lang="ru-RU" sz="11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81988" y="3661875"/>
            <a:ext cx="9177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dk1"/>
                </a:solidFill>
                <a:latin typeface="+mn-lt"/>
                <a:cs typeface="+mn-cs"/>
              </a:rPr>
              <a:t>   3</a:t>
            </a:r>
            <a:r>
              <a:rPr lang="ru-RU" b="1" dirty="0">
                <a:solidFill>
                  <a:schemeClr val="dk1"/>
                </a:solidFill>
                <a:latin typeface="+mn-lt"/>
                <a:cs typeface="+mn-cs"/>
              </a:rPr>
              <a:t>. </a:t>
            </a:r>
            <a:r>
              <a:rPr lang="ru-RU" dirty="0">
                <a:solidFill>
                  <a:schemeClr val="dk1"/>
                </a:solidFill>
                <a:latin typeface="+mn-lt"/>
                <a:cs typeface="+mn-cs"/>
              </a:rPr>
              <a:t>Интеграция с корпоративной почтой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60801" y="4654541"/>
            <a:ext cx="9151522" cy="939250"/>
            <a:chOff x="-3940" y="4608511"/>
            <a:chExt cx="5541139" cy="942866"/>
          </a:xfrm>
          <a:scene3d>
            <a:camera prst="orthographicFront"/>
            <a:lightRig rig="flat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-3940" y="4609921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0" y="4608511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r>
                <a:rPr lang="ru-RU" sz="1400" b="1" dirty="0" smtClean="0"/>
                <a:t>     4</a:t>
              </a:r>
              <a:r>
                <a:rPr lang="ru-RU" dirty="0"/>
                <a:t>. Работа через веб интерфейс </a:t>
              </a:r>
              <a:r>
                <a:rPr lang="en-US" dirty="0">
                  <a:hlinkClick r:id="rId4"/>
                </a:rPr>
                <a:t>http://sed.urfu.ru</a:t>
              </a:r>
              <a:r>
                <a:rPr lang="en-US" dirty="0"/>
                <a:t> </a:t>
              </a:r>
              <a:endParaRPr lang="ru-RU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81988" y="5805264"/>
            <a:ext cx="9109148" cy="799504"/>
          </a:xfrm>
          <a:prstGeom prst="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dirty="0" smtClean="0"/>
              <a:t>   5. Централизованная </a:t>
            </a:r>
            <a:r>
              <a:rPr lang="ru-RU" dirty="0"/>
              <a:t>техническая поддержка и обучение. </a:t>
            </a:r>
            <a:r>
              <a:rPr lang="en-US" dirty="0">
                <a:hlinkClick r:id="rId5"/>
              </a:rPr>
              <a:t>http://it.urfu.ru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 smtClean="0"/>
              <a:t>sed.service@urfu.ru </a:t>
            </a:r>
            <a:r>
              <a:rPr lang="ru-RU" dirty="0"/>
              <a:t>или по т. 375-93-06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3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C581C-D658-4138-BC84-64CD0C87236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Заголовок 9"/>
          <p:cNvSpPr txBox="1">
            <a:spLocks/>
          </p:cNvSpPr>
          <p:nvPr/>
        </p:nvSpPr>
        <p:spPr bwMode="auto">
          <a:xfrm>
            <a:off x="1664676" y="284783"/>
            <a:ext cx="8147140" cy="5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hangingPunct="0">
              <a:defRPr sz="20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2000" b="1"/>
            </a:lvl2pPr>
            <a:lvl3pPr eaLnBrk="0" hangingPunct="0">
              <a:defRPr sz="2000" b="1"/>
            </a:lvl3pPr>
            <a:lvl4pPr eaLnBrk="0" hangingPunct="0">
              <a:defRPr sz="2000" b="1"/>
            </a:lvl4pPr>
            <a:lvl5pPr eaLnBrk="0" hangingPunct="0">
              <a:defRPr sz="2000" b="1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</a:rPr>
              <a:t>Проект решения Ученого совета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504" y="1628800"/>
            <a:ext cx="8856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i="1" dirty="0" smtClean="0"/>
              <a:t>Принять информацию о ходе </a:t>
            </a:r>
            <a:r>
              <a:rPr lang="ru-RU" sz="2000" b="1" i="1" dirty="0"/>
              <a:t>реализации и перспективах проекта </a:t>
            </a:r>
            <a:r>
              <a:rPr lang="ru-RU" sz="2000" b="1" i="1" dirty="0" smtClean="0"/>
              <a:t>«Внедрение системы электронного документооборота» к сведению.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b="1" i="1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i="1" dirty="0" smtClean="0"/>
              <a:t> Проректорам</a:t>
            </a:r>
            <a:r>
              <a:rPr lang="ru-RU" sz="2000" b="1" i="1" dirty="0"/>
              <a:t>, </a:t>
            </a:r>
            <a:r>
              <a:rPr lang="ru-RU" sz="2000" b="1" i="1" dirty="0" smtClean="0"/>
              <a:t>директорам институтов, руководителям </a:t>
            </a:r>
            <a:r>
              <a:rPr lang="ru-RU" sz="2000" b="1" i="1" dirty="0"/>
              <a:t>отделов и служб университета активнее использовать СЭД при работе с </a:t>
            </a:r>
            <a:r>
              <a:rPr lang="ru-RU" sz="2000" b="1" i="1" dirty="0" smtClean="0"/>
              <a:t>документами.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2000" b="1" i="1" dirty="0" smtClean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i="1" dirty="0" smtClean="0"/>
              <a:t>Директорам институтов в срок до 31.12.2013 г. представить План подключения к СЭД к</a:t>
            </a:r>
            <a:r>
              <a:rPr lang="ru-RU" sz="2000" b="1" i="1" dirty="0" smtClean="0">
                <a:solidFill>
                  <a:schemeClr val="dk1"/>
                </a:solidFill>
              </a:rPr>
              <a:t>афедр </a:t>
            </a:r>
            <a:r>
              <a:rPr lang="ru-RU" sz="2000" b="1" i="1" dirty="0">
                <a:solidFill>
                  <a:schemeClr val="dk1"/>
                </a:solidFill>
              </a:rPr>
              <a:t>и </a:t>
            </a:r>
            <a:r>
              <a:rPr lang="ru-RU" sz="2000" b="1" i="1" dirty="0" smtClean="0">
                <a:solidFill>
                  <a:schemeClr val="dk1"/>
                </a:solidFill>
              </a:rPr>
              <a:t>отделов Институтов </a:t>
            </a:r>
            <a:r>
              <a:rPr lang="ru-RU" sz="2000" b="1" i="1" dirty="0" smtClean="0"/>
              <a:t>на </a:t>
            </a:r>
            <a:r>
              <a:rPr lang="ru-RU" sz="2000" b="1" i="1" dirty="0"/>
              <a:t>2014 </a:t>
            </a:r>
            <a:r>
              <a:rPr lang="ru-RU" sz="2000" b="1" i="1" dirty="0" smtClean="0"/>
              <a:t>год (предложения по организации режима «одного окна» по работе в СЭД с учетом введенных процессов)</a:t>
            </a:r>
            <a:r>
              <a:rPr lang="ru-RU" sz="2000" b="1" i="1" dirty="0" smtClean="0">
                <a:solidFill>
                  <a:schemeClr val="dk1"/>
                </a:solidFill>
              </a:rPr>
              <a:t>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4289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C581C-D658-4138-BC84-64CD0C87236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 bwMode="auto">
          <a:xfrm>
            <a:off x="56456" y="2859271"/>
            <a:ext cx="10163364" cy="5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88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 txBox="1">
            <a:spLocks/>
          </p:cNvSpPr>
          <p:nvPr/>
        </p:nvSpPr>
        <p:spPr bwMode="auto">
          <a:xfrm>
            <a:off x="1779428" y="33773"/>
            <a:ext cx="8502164" cy="80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 smtClean="0">
                <a:solidFill>
                  <a:srgbClr val="C00000"/>
                </a:solidFill>
              </a:rPr>
              <a:t>Общая характеристика проекта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«Внедрение системы электронного документооборота </a:t>
            </a:r>
            <a:r>
              <a:rPr lang="ru-RU" dirty="0" err="1" smtClean="0">
                <a:solidFill>
                  <a:srgbClr val="C00000"/>
                </a:solidFill>
              </a:rPr>
              <a:t>УрФУ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490" y="880153"/>
            <a:ext cx="6496704" cy="1911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Проект предполагает внедрение системы электронного документооборота для обеспечения увеличения управленческой эффективности за счет: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повышения исполнительской </a:t>
            </a:r>
            <a:r>
              <a:rPr lang="ru-RU" b="1" dirty="0" smtClean="0"/>
              <a:t>дисциплины;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экономии времени согласования </a:t>
            </a:r>
            <a:r>
              <a:rPr lang="ru-RU" b="1" dirty="0" smtClean="0"/>
              <a:t>документов;</a:t>
            </a: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/>
              <a:t>автоматизации рутинных операций с </a:t>
            </a:r>
            <a:r>
              <a:rPr lang="ru-RU" b="1" dirty="0" smtClean="0"/>
              <a:t>документами.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9164" y="3140968"/>
            <a:ext cx="9182477" cy="1189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Проект охватывает процессы административного документооборота и документооборота закупочной деятельности с обеспечением  бесперебойного функционирования и безопасности системы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2573" y="2647647"/>
            <a:ext cx="259228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Границы проекта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6783" y="1291846"/>
            <a:ext cx="2685773" cy="1730230"/>
          </a:xfrm>
          <a:prstGeom prst="roundRect">
            <a:avLst>
              <a:gd name="adj" fmla="val 3491"/>
            </a:avLst>
          </a:prstGeom>
          <a:blipFill dpi="0" rotWithShape="1">
            <a:blip r:embed="rId3"/>
            <a:srcRect/>
            <a:stretch>
              <a:fillRect l="433" t="271" r="27" b="1208"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 22"/>
          <p:cNvSpPr/>
          <p:nvPr/>
        </p:nvSpPr>
        <p:spPr>
          <a:xfrm>
            <a:off x="270866" y="4869160"/>
            <a:ext cx="9182477" cy="1189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Начало проекта:  14.04.2012 </a:t>
            </a:r>
          </a:p>
          <a:p>
            <a:r>
              <a:rPr lang="ru-RU" dirty="0"/>
              <a:t>Дата утверждения на Дирекции – 26.07.2012 (Протокол №58)</a:t>
            </a:r>
          </a:p>
          <a:p>
            <a:r>
              <a:rPr lang="ru-RU" dirty="0" smtClean="0"/>
              <a:t>Окончание проекта: 31.12.2014</a:t>
            </a:r>
          </a:p>
          <a:p>
            <a:r>
              <a:rPr lang="ru-RU" dirty="0" smtClean="0"/>
              <a:t>Проект реализуется в 4 этапа. </a:t>
            </a:r>
            <a:r>
              <a:rPr lang="ru-RU" b="1" dirty="0" smtClean="0"/>
              <a:t>Текущий этап – </a:t>
            </a:r>
            <a:r>
              <a:rPr lang="en-US" b="1" dirty="0" smtClean="0"/>
              <a:t>III. </a:t>
            </a:r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пытная эксплуатация системы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1269" y="4406044"/>
            <a:ext cx="259228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Сроки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9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60899-F3DD-449B-BBBB-162800B457D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55440" y="367966"/>
            <a:ext cx="7768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Текущая характеристика системы электронного </a:t>
            </a:r>
            <a:r>
              <a:rPr lang="ru-RU" sz="2000" b="1" dirty="0" smtClean="0">
                <a:solidFill>
                  <a:srgbClr val="C00000"/>
                </a:solidFill>
              </a:rPr>
              <a:t>документооборота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022144338"/>
              </p:ext>
            </p:extLst>
          </p:nvPr>
        </p:nvGraphicFramePr>
        <p:xfrm>
          <a:off x="632520" y="908720"/>
          <a:ext cx="8784975" cy="84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150604037"/>
              </p:ext>
            </p:extLst>
          </p:nvPr>
        </p:nvGraphicFramePr>
        <p:xfrm>
          <a:off x="632520" y="1844824"/>
          <a:ext cx="8784976" cy="75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651530489"/>
              </p:ext>
            </p:extLst>
          </p:nvPr>
        </p:nvGraphicFramePr>
        <p:xfrm>
          <a:off x="632520" y="2774951"/>
          <a:ext cx="8784976" cy="58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647499327"/>
              </p:ext>
            </p:extLst>
          </p:nvPr>
        </p:nvGraphicFramePr>
        <p:xfrm>
          <a:off x="560512" y="5085184"/>
          <a:ext cx="893175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188908332"/>
              </p:ext>
            </p:extLst>
          </p:nvPr>
        </p:nvGraphicFramePr>
        <p:xfrm>
          <a:off x="560512" y="5877272"/>
          <a:ext cx="892899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953000" y="3428999"/>
            <a:ext cx="44712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6) Контроль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 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за исполнением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поручений и работе с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отчетной документацией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7) Работа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с приказами по основной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деятельности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8) Оформление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  приказов на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командирование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9) Работа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с документами СМК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8464" y="3428999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0410" lvl="0" indent="-22860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1) Работа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 с входящими документами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  <a:p>
            <a:pPr marL="51181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2) Работа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 с исходящими документам</a:t>
            </a:r>
          </a:p>
          <a:p>
            <a:pPr marL="511810"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3) Электронный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документооборот в рамках закупочной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деятельности</a:t>
            </a:r>
            <a:endParaRPr lang="ru-RU" sz="2000" dirty="0" smtClean="0">
              <a:solidFill>
                <a:prstClr val="black"/>
              </a:solidFill>
              <a:latin typeface="+mn-lt"/>
            </a:endParaRPr>
          </a:p>
          <a:p>
            <a:pPr marL="511810"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4) Работа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со служебными записками </a:t>
            </a:r>
            <a:endParaRPr lang="ru-RU" sz="1600" dirty="0" smtClean="0">
              <a:solidFill>
                <a:prstClr val="black"/>
              </a:solidFill>
              <a:latin typeface="+mn-lt"/>
            </a:endParaRPr>
          </a:p>
          <a:p>
            <a:pPr marL="511810" lvl="0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5) Работа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 с заявкой на транспорт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93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696" y="332656"/>
            <a:ext cx="6264696" cy="620688"/>
          </a:xfrm>
        </p:spPr>
        <p:txBody>
          <a:bodyPr/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x-none" smtClean="0">
                <a:solidFill>
                  <a:srgbClr val="FF0000"/>
                </a:solidFill>
              </a:rPr>
              <a:t>абот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x-none" smtClean="0">
                <a:solidFill>
                  <a:srgbClr val="FF0000"/>
                </a:solidFill>
              </a:rPr>
              <a:t> </a:t>
            </a:r>
            <a:r>
              <a:rPr lang="x-none">
                <a:solidFill>
                  <a:srgbClr val="FF0000"/>
                </a:solidFill>
              </a:rPr>
              <a:t>с входящими документами в</a:t>
            </a:r>
            <a:r>
              <a:rPr lang="ru-RU" dirty="0">
                <a:solidFill>
                  <a:srgbClr val="FF0000"/>
                </a:solidFill>
              </a:rPr>
              <a:t> СЭД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60899-F3DD-449B-BBBB-162800B457D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09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19" y="980728"/>
            <a:ext cx="6063381" cy="447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32" y="2708920"/>
            <a:ext cx="2741935" cy="3888432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00473" y="980728"/>
            <a:ext cx="3456383" cy="937845"/>
            <a:chOff x="0" y="1740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0" y="1740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0" y="1740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Введена в действие приказом ректора 203/03 от 14.03.2013;</a:t>
              </a:r>
              <a:endParaRPr lang="ru-RU" sz="11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00473" y="2158081"/>
            <a:ext cx="3456383" cy="851151"/>
            <a:chOff x="0" y="1179093"/>
            <a:chExt cx="5537199" cy="854429"/>
          </a:xfrm>
          <a:scene3d>
            <a:camera prst="orthographicFront"/>
            <a:lightRig rig="flat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0" y="1179093"/>
              <a:ext cx="5537199" cy="85442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0" y="1179093"/>
              <a:ext cx="5537199" cy="8544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Разработан Регламент,  описывающий процессы регистрации входящих документов, создания поручений, исполнения поручений и прием результатов работ по исполнению поручений  в СЭД;</a:t>
              </a:r>
              <a:endParaRPr lang="ru-RU" sz="11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0473" y="3322923"/>
            <a:ext cx="3456383" cy="799504"/>
            <a:chOff x="0" y="2343935"/>
            <a:chExt cx="5537199" cy="802584"/>
          </a:xfrm>
          <a:scene3d>
            <a:camera prst="orthographicFront"/>
            <a:lightRig rig="fla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Еженедельно в СЭД регистрируется 100-150  входящих документов, всего в СЭД зарегистрировано 3667 входящих документов;</a:t>
              </a:r>
              <a:endParaRPr lang="ru-RU" sz="11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0473" y="4398663"/>
            <a:ext cx="3456383" cy="937845"/>
            <a:chOff x="0" y="3419675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Перенесено из старых систем 17155 писем,  начиная с 2008 года;</a:t>
              </a:r>
              <a:endParaRPr lang="ru-RU" sz="11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00473" y="5587499"/>
            <a:ext cx="3456383" cy="937845"/>
            <a:chOff x="0" y="4608511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0" y="4608511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4608511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Система позволяет  автоматически отправлять исполнителю поручения по  документу в электронном виде после его рассмотрения руководителем, при этом участники процесса могут на любом этапе узнать местонахождение документа и статус его исполнения</a:t>
              </a:r>
              <a:r>
                <a:rPr lang="en-US" sz="1100" dirty="0"/>
                <a:t>.</a:t>
              </a:r>
              <a:endParaRPr lang="ru-RU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9964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4688" y="273050"/>
            <a:ext cx="7416824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x-none" smtClean="0">
                <a:solidFill>
                  <a:srgbClr val="FF0000"/>
                </a:solidFill>
              </a:rPr>
              <a:t>абот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x-none" smtClean="0">
                <a:solidFill>
                  <a:srgbClr val="FF0000"/>
                </a:solidFill>
              </a:rPr>
              <a:t> </a:t>
            </a:r>
            <a:r>
              <a:rPr lang="x-none">
                <a:solidFill>
                  <a:srgbClr val="FF0000"/>
                </a:solidFill>
              </a:rPr>
              <a:t>с </a:t>
            </a:r>
            <a:r>
              <a:rPr lang="ru-RU" dirty="0" err="1" smtClean="0">
                <a:solidFill>
                  <a:srgbClr val="FF0000"/>
                </a:solidFill>
              </a:rPr>
              <a:t>ис</a:t>
            </a:r>
            <a:r>
              <a:rPr lang="x-none" smtClean="0">
                <a:solidFill>
                  <a:srgbClr val="FF0000"/>
                </a:solidFill>
              </a:rPr>
              <a:t>ходящими </a:t>
            </a:r>
            <a:r>
              <a:rPr lang="x-none">
                <a:solidFill>
                  <a:srgbClr val="FF0000"/>
                </a:solidFill>
              </a:rPr>
              <a:t>документами в</a:t>
            </a:r>
            <a:r>
              <a:rPr lang="ru-RU" dirty="0">
                <a:solidFill>
                  <a:srgbClr val="FF0000"/>
                </a:solidFill>
              </a:rPr>
              <a:t> СЭД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BD09-6F35-4219-98D1-1A2BCF3A02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3074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743294"/>
            <a:ext cx="5588742" cy="532859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3797406"/>
            <a:ext cx="4134941" cy="2943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28464" y="1359081"/>
            <a:ext cx="3760505" cy="887406"/>
            <a:chOff x="-39564" y="-12855"/>
            <a:chExt cx="5576763" cy="956051"/>
          </a:xfrm>
          <a:scene3d>
            <a:camera prst="orthographicFront"/>
            <a:lightRig rig="flat" dir="t"/>
          </a:scene3d>
        </p:grpSpPr>
        <p:sp>
          <p:nvSpPr>
            <p:cNvPr id="34" name="Прямоугольник 33"/>
            <p:cNvSpPr/>
            <p:nvPr/>
          </p:nvSpPr>
          <p:spPr>
            <a:xfrm>
              <a:off x="0" y="1740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-39564" y="-12855"/>
              <a:ext cx="5537199" cy="670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Введена в действие приказом ректора 203/03 от 14.03.2013;</a:t>
              </a:r>
              <a:endParaRPr lang="ru-RU" sz="1100" kern="12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87970" y="2358410"/>
            <a:ext cx="3732359" cy="988605"/>
            <a:chOff x="47618" y="1436268"/>
            <a:chExt cx="5542629" cy="854429"/>
          </a:xfrm>
          <a:scene3d>
            <a:camera prst="orthographicFront"/>
            <a:lightRig rig="flat" dir="t"/>
          </a:scene3d>
        </p:grpSpPr>
        <p:sp>
          <p:nvSpPr>
            <p:cNvPr id="37" name="Прямоугольник 36"/>
            <p:cNvSpPr/>
            <p:nvPr/>
          </p:nvSpPr>
          <p:spPr>
            <a:xfrm>
              <a:off x="47618" y="1436268"/>
              <a:ext cx="5537199" cy="85442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53048" y="1606307"/>
              <a:ext cx="5537199" cy="5143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Разработан Регламент,  описывающий </a:t>
              </a:r>
              <a:r>
                <a:rPr lang="ru-RU" sz="1100" dirty="0" smtClean="0"/>
                <a:t> </a:t>
              </a:r>
              <a:r>
                <a:rPr lang="ru-RU" sz="1100" dirty="0"/>
                <a:t>процессы создания, согласования, подписания, регистрации и отправки исходящих документов  в СЭД;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1119" y="3501007"/>
            <a:ext cx="3738666" cy="897475"/>
            <a:chOff x="0" y="2343935"/>
            <a:chExt cx="5537199" cy="872595"/>
          </a:xfrm>
          <a:scene3d>
            <a:camera prst="orthographicFront"/>
            <a:lightRig rig="flat" dir="t"/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0" y="2413946"/>
              <a:ext cx="5537199" cy="802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 smtClean="0"/>
                <a:t>Еженедельно </a:t>
              </a:r>
              <a:r>
                <a:rPr lang="ru-RU" sz="1100" dirty="0"/>
                <a:t>в СЭД регистрируется 70 -100   исходящих документов, всего в СЭД зарегистрировано 2621 исходящих писем;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91627" y="4588840"/>
            <a:ext cx="3764014" cy="1584176"/>
            <a:chOff x="-413726" y="3081666"/>
            <a:chExt cx="6043091" cy="1000452"/>
          </a:xfrm>
          <a:scene3d>
            <a:camera prst="orthographicFront"/>
            <a:lightRig rig="flat" dir="t"/>
          </a:scene3d>
        </p:grpSpPr>
        <p:sp>
          <p:nvSpPr>
            <p:cNvPr id="19" name="Прямоугольник 18"/>
            <p:cNvSpPr/>
            <p:nvPr/>
          </p:nvSpPr>
          <p:spPr>
            <a:xfrm>
              <a:off x="-413724" y="3081666"/>
              <a:ext cx="6002392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-413726" y="3140662"/>
              <a:ext cx="6043091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dirty="0"/>
                <a:t>Система позволяет  автоматически согласовывать документы (что удобно для подразделений, расположенных на отдаленных площадках университета</a:t>
              </a:r>
              <a:r>
                <a:rPr lang="ru-RU" sz="1200" dirty="0" smtClean="0"/>
                <a:t>), </a:t>
              </a:r>
              <a:r>
                <a:rPr lang="ru-RU" sz="1200" dirty="0"/>
                <a:t>связывать исходящие документы с входящими и тем самым просматривать всю историю работы с документами, </a:t>
              </a:r>
              <a:r>
                <a:rPr lang="ru-RU" sz="1200" dirty="0" smtClean="0"/>
                <a:t>также система имеет возможность формировать конверт с последующей </a:t>
              </a:r>
              <a:r>
                <a:rPr lang="ru-RU" sz="1200" dirty="0"/>
                <a:t>его распечаткой.</a:t>
              </a:r>
              <a:endParaRPr lang="ru-RU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4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632" y="273050"/>
            <a:ext cx="7776864" cy="635670"/>
          </a:xfrm>
        </p:spPr>
        <p:txBody>
          <a:bodyPr/>
          <a:lstStyle/>
          <a:p>
            <a:pPr lvl="0" algn="ctr"/>
            <a:r>
              <a:rPr lang="ru-RU" dirty="0" smtClean="0">
                <a:solidFill>
                  <a:srgbClr val="FF0000"/>
                </a:solidFill>
              </a:rPr>
              <a:t>Работа </a:t>
            </a:r>
            <a:r>
              <a:rPr lang="ru-RU" dirty="0">
                <a:solidFill>
                  <a:srgbClr val="FF0000"/>
                </a:solidFill>
              </a:rPr>
              <a:t>с СЗ (докладными, объяснительными, заявлениями)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BD09-6F35-4219-98D1-1A2BCF3A02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636" y="1052736"/>
            <a:ext cx="5460876" cy="493250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661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4" y="4124030"/>
            <a:ext cx="4953000" cy="267999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00473" y="1292244"/>
            <a:ext cx="3456383" cy="937845"/>
            <a:chOff x="0" y="1740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0" y="1740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1740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 smtClean="0"/>
                <a:t>Введена </a:t>
              </a:r>
              <a:r>
                <a:rPr lang="ru-RU" sz="1100" dirty="0"/>
                <a:t>в действие приказом ректора 686/03 от 09.09.2013;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0473" y="2469597"/>
            <a:ext cx="3456383" cy="851151"/>
            <a:chOff x="0" y="1179093"/>
            <a:chExt cx="5537199" cy="854429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0" y="1179093"/>
              <a:ext cx="5537199" cy="85442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1179093"/>
              <a:ext cx="5537199" cy="8544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Разработан Регламент,  описывающий </a:t>
              </a:r>
              <a:r>
                <a:rPr lang="ru-RU" sz="1100" dirty="0" smtClean="0"/>
                <a:t>процессы </a:t>
              </a:r>
              <a:r>
                <a:rPr lang="ru-RU" sz="1100" dirty="0"/>
                <a:t>формирования проекта служебной записки из шаблона, согласования и подписания служебной записки, регистрации, исполнения поручения руководителя по служебной записке в СЭД;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0473" y="3634439"/>
            <a:ext cx="3456383" cy="799504"/>
            <a:chOff x="0" y="2343935"/>
            <a:chExt cx="5537199" cy="802584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Еженедельно в СЭД создается 40-50 служебных записок, всего в СЭД зарегистрировано 550 Служебных записок;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00473" y="4710179"/>
            <a:ext cx="3456383" cy="937845"/>
            <a:chOff x="0" y="3419675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Система позволяет осуществлять все виды работ со Служебной запиской только в электронном виде, Инициатору и Подписанту служебной записки автоматически поступают уведомления о результатах рассмотрения СЗ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672" y="43890"/>
            <a:ext cx="6912768" cy="116205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Э</a:t>
            </a:r>
            <a:r>
              <a:rPr lang="x-none" smtClean="0">
                <a:solidFill>
                  <a:srgbClr val="FF0000"/>
                </a:solidFill>
              </a:rPr>
              <a:t>лектронн</a:t>
            </a:r>
            <a:r>
              <a:rPr lang="ru-RU" dirty="0" err="1" smtClean="0">
                <a:solidFill>
                  <a:srgbClr val="FF0000"/>
                </a:solidFill>
              </a:rPr>
              <a:t>ый</a:t>
            </a:r>
            <a:r>
              <a:rPr lang="x-none" smtClean="0">
                <a:solidFill>
                  <a:srgbClr val="FF0000"/>
                </a:solidFill>
              </a:rPr>
              <a:t> документооборот </a:t>
            </a:r>
            <a:r>
              <a:rPr lang="x-none">
                <a:solidFill>
                  <a:srgbClr val="FF0000"/>
                </a:solidFill>
              </a:rPr>
              <a:t>в рамках закупочной </a:t>
            </a:r>
            <a:r>
              <a:rPr lang="x-none" smtClean="0">
                <a:solidFill>
                  <a:srgbClr val="FF0000"/>
                </a:solidFill>
              </a:rPr>
              <a:t>деятельност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BD09-6F35-4219-98D1-1A2BCF3A02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932349"/>
              </p:ext>
            </p:extLst>
          </p:nvPr>
        </p:nvGraphicFramePr>
        <p:xfrm>
          <a:off x="4168328" y="1451446"/>
          <a:ext cx="5537200" cy="46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00472" y="1196752"/>
            <a:ext cx="3456384" cy="937845"/>
            <a:chOff x="0" y="1740"/>
            <a:chExt cx="5537201" cy="941456"/>
          </a:xfrm>
          <a:scene3d>
            <a:camera prst="orthographicFront"/>
            <a:lightRig rig="flat" dir="t"/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2" y="1740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1740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 smtClean="0"/>
                <a:t>Введена </a:t>
              </a:r>
              <a:r>
                <a:rPr lang="ru-RU" sz="1100" dirty="0"/>
                <a:t>в действие приказом ректора 360/03 от 30.04.2013;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0472" y="2276872"/>
            <a:ext cx="3456383" cy="1008112"/>
            <a:chOff x="0" y="1179093"/>
            <a:chExt cx="5537199" cy="854430"/>
          </a:xfrm>
          <a:scene3d>
            <a:camera prst="orthographicFront"/>
            <a:lightRig rig="flat" dir="t"/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0" y="1179094"/>
              <a:ext cx="5537199" cy="85442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1179093"/>
              <a:ext cx="5537199" cy="8544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r>
                <a:rPr lang="ru-RU" sz="1100" dirty="0"/>
                <a:t>Разработан Регламент,  описывающий процессы </a:t>
              </a:r>
              <a:r>
                <a:rPr lang="ru-RU" sz="1100" dirty="0" smtClean="0"/>
                <a:t>с</a:t>
              </a:r>
              <a:r>
                <a:rPr lang="x-none" sz="1100"/>
                <a:t>оставлени</a:t>
              </a:r>
              <a:r>
                <a:rPr lang="ru-RU" sz="1100" dirty="0"/>
                <a:t>я</a:t>
              </a:r>
              <a:r>
                <a:rPr lang="x-none" sz="1100"/>
                <a:t>, согласовани</a:t>
              </a:r>
              <a:r>
                <a:rPr lang="ru-RU" sz="1100" dirty="0"/>
                <a:t>я</a:t>
              </a:r>
              <a:r>
                <a:rPr lang="x-none" sz="1100"/>
                <a:t>, подписани</a:t>
              </a:r>
              <a:r>
                <a:rPr lang="ru-RU" sz="1100" dirty="0"/>
                <a:t>я</a:t>
              </a:r>
              <a:r>
                <a:rPr lang="x-none" sz="1100"/>
                <a:t> и регистраци</a:t>
              </a:r>
              <a:r>
                <a:rPr lang="ru-RU" sz="1100" dirty="0"/>
                <a:t>и</a:t>
              </a:r>
              <a:r>
                <a:rPr lang="x-none" sz="1100"/>
                <a:t> Заявки и задания на закупку;</a:t>
              </a:r>
              <a:r>
                <a:rPr lang="ru-RU" sz="1100" dirty="0"/>
                <a:t> з</a:t>
              </a:r>
              <a:r>
                <a:rPr lang="x-none" sz="1100"/>
                <a:t>акупочной документации;</a:t>
              </a:r>
              <a:endParaRPr lang="ru-RU" sz="1100" dirty="0"/>
            </a:p>
            <a:p>
              <a:r>
                <a:rPr lang="ru-RU" sz="1100" dirty="0" smtClean="0"/>
                <a:t>Д</a:t>
              </a:r>
              <a:r>
                <a:rPr lang="x-none" sz="1100" smtClean="0"/>
                <a:t>оговора</a:t>
              </a:r>
              <a:r>
                <a:rPr lang="ru-RU" sz="1100" dirty="0" smtClean="0"/>
                <a:t>, а т</a:t>
              </a:r>
              <a:r>
                <a:rPr lang="x-none" sz="1100" smtClean="0"/>
                <a:t>ак </a:t>
              </a:r>
              <a:r>
                <a:rPr lang="x-none" sz="1100"/>
                <a:t>же документов</a:t>
              </a:r>
              <a:r>
                <a:rPr lang="ru-RU" sz="1100" dirty="0"/>
                <a:t>,</a:t>
              </a:r>
              <a:r>
                <a:rPr lang="x-none" sz="1100"/>
                <a:t> необходимых при проведении закупок, из средств  П</a:t>
              </a:r>
              <a:r>
                <a:rPr lang="ru-RU" sz="1100" dirty="0"/>
                <a:t>Р</a:t>
              </a:r>
              <a:r>
                <a:rPr lang="en-US" sz="1100" dirty="0" smtClean="0"/>
                <a:t>;</a:t>
              </a:r>
              <a:endParaRPr lang="ru-RU" sz="11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0472" y="3421584"/>
            <a:ext cx="3456383" cy="799504"/>
            <a:chOff x="0" y="2343935"/>
            <a:chExt cx="5537199" cy="802584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Еженедельно в СЭД создается 60-80 документов по закупочной деятельности , всего в СЭД </a:t>
              </a:r>
              <a:r>
                <a:rPr lang="ru-RU" sz="1100" dirty="0">
                  <a:solidFill>
                    <a:schemeClr val="tx1"/>
                  </a:solidFill>
                </a:rPr>
                <a:t>зарегистрировано </a:t>
              </a:r>
              <a:r>
                <a:rPr lang="ru-RU" sz="1100" dirty="0" smtClean="0">
                  <a:solidFill>
                    <a:schemeClr val="tx1"/>
                  </a:solidFill>
                </a:rPr>
                <a:t>2156 </a:t>
              </a:r>
              <a:r>
                <a:rPr lang="ru-RU" sz="1100" dirty="0"/>
                <a:t>документов;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00472" y="4398662"/>
            <a:ext cx="3456383" cy="902546"/>
            <a:chOff x="0" y="3419675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Инициатор закупки ( пользователь СЭД) имеет возможность на своем рабочем месте следить за  процедурой прохождения всех документов по  инициируемой им закупке, даже не являясь автором документа.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00473" y="5515491"/>
            <a:ext cx="3456383" cy="937845"/>
            <a:chOff x="0" y="4608511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0" y="4608511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4608511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r>
                <a:rPr lang="ru-RU" sz="1100" dirty="0"/>
                <a:t>Ведется подключение территориальных подразделений для  организации </a:t>
              </a:r>
              <a:r>
                <a:rPr lang="ru-RU" sz="1100" dirty="0" smtClean="0"/>
                <a:t>работы по </a:t>
              </a:r>
              <a:r>
                <a:rPr lang="ru-RU" sz="1100" dirty="0"/>
                <a:t>закупочной деятельности в  удаленных </a:t>
              </a:r>
              <a:r>
                <a:rPr lang="ru-RU" sz="1100" dirty="0" smtClean="0"/>
                <a:t>подразделениях</a:t>
              </a:r>
              <a:r>
                <a:rPr lang="en-US" sz="1100" dirty="0" smtClean="0"/>
                <a:t>.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8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664" y="273050"/>
            <a:ext cx="6912768" cy="779686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Р</a:t>
            </a:r>
            <a:r>
              <a:rPr lang="x-none" smtClean="0">
                <a:solidFill>
                  <a:srgbClr val="FF0000"/>
                </a:solidFill>
              </a:rPr>
              <a:t>абот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x-none" smtClean="0">
                <a:solidFill>
                  <a:srgbClr val="FF0000"/>
                </a:solidFill>
              </a:rPr>
              <a:t> </a:t>
            </a:r>
            <a:r>
              <a:rPr lang="x-none">
                <a:solidFill>
                  <a:srgbClr val="FF0000"/>
                </a:solidFill>
              </a:rPr>
              <a:t>с заявкой на транспорт в</a:t>
            </a:r>
            <a:r>
              <a:rPr lang="ru-RU" dirty="0">
                <a:solidFill>
                  <a:srgbClr val="FF0000"/>
                </a:solidFill>
              </a:rPr>
              <a:t> СЭД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BD09-6F35-4219-98D1-1A2BCF3A02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6" y="1147074"/>
            <a:ext cx="5726727" cy="52342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00472" y="1292244"/>
            <a:ext cx="3456384" cy="937845"/>
            <a:chOff x="0" y="1740"/>
            <a:chExt cx="5537201" cy="941456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2" y="1740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0" y="1740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Введен в действие приказом ректора 360/03 от 30.04.2013</a:t>
              </a:r>
              <a:r>
                <a:rPr lang="ru-RU" sz="1100" dirty="0" smtClean="0"/>
                <a:t>;</a:t>
              </a:r>
              <a:endParaRPr lang="ru-RU" sz="11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00472" y="2469597"/>
            <a:ext cx="3456383" cy="851151"/>
            <a:chOff x="0" y="1179093"/>
            <a:chExt cx="5537199" cy="854429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0" y="1179093"/>
              <a:ext cx="5537199" cy="854429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0" y="1179093"/>
              <a:ext cx="5537199" cy="8544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Разработан Регламент,  описывающий </a:t>
              </a:r>
              <a:r>
                <a:rPr lang="ru-RU" sz="1100" dirty="0" smtClean="0"/>
                <a:t>процессы </a:t>
              </a:r>
              <a:r>
                <a:rPr lang="ru-RU" sz="1100" dirty="0"/>
                <a:t>формирования проекта заявки на транспорт из шаблона, согласования руководителем подразделения, диспетчером, бухгалтером по лицевым счетам, подписания заявки, регистрации заявки в СЭД</a:t>
              </a:r>
              <a:r>
                <a:rPr lang="x-none" sz="1100"/>
                <a:t>.</a:t>
              </a:r>
              <a:r>
                <a:rPr lang="x-none" sz="1100" i="1"/>
                <a:t> </a:t>
              </a:r>
              <a:endParaRPr lang="ru-RU" sz="11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00472" y="3634439"/>
            <a:ext cx="3456383" cy="799504"/>
            <a:chOff x="0" y="2343935"/>
            <a:chExt cx="5537199" cy="802584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Еженедельно в СЭД создается 10-15  заявок на транспорт, всего в СЭД зарегистрировано 315 документов;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00472" y="4710179"/>
            <a:ext cx="3456383" cy="1275060"/>
            <a:chOff x="0" y="3419675"/>
            <a:chExt cx="5537199" cy="941456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3419675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100" dirty="0"/>
                <a:t>Система позволяет  отправлять исполнителю заявку на транспорт в электронном виде, при этом участники процесса могут в любой момент узнать состояние заявки.  После согласования в УЭЦАТ инициатору через СЭД приходит подтверждение о марке государственном номере назначенного ему автомобиля</a:t>
              </a:r>
              <a:r>
                <a:rPr lang="ru-RU" sz="1100" dirty="0" smtClean="0"/>
                <a:t>.</a:t>
              </a:r>
              <a:endParaRPr lang="ru-RU" sz="1100" dirty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00" y="4039192"/>
            <a:ext cx="4551213" cy="2672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0672" y="-199057"/>
            <a:ext cx="6840760" cy="79704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Согласование приказов по основной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b="1" dirty="0"/>
          </a:p>
          <a:p>
            <a:pPr lvl="0"/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60899-F3DD-449B-BBBB-162800B457D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56" y="952827"/>
            <a:ext cx="4104456" cy="521247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1916832"/>
            <a:ext cx="3672408" cy="4680520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  <p:grpSp>
        <p:nvGrpSpPr>
          <p:cNvPr id="8" name="Группа 7"/>
          <p:cNvGrpSpPr/>
          <p:nvPr/>
        </p:nvGrpSpPr>
        <p:grpSpPr>
          <a:xfrm>
            <a:off x="175236" y="1052736"/>
            <a:ext cx="3312368" cy="1152128"/>
            <a:chOff x="0" y="1740"/>
            <a:chExt cx="5537201" cy="941456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2" y="1740"/>
              <a:ext cx="5537199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1740"/>
              <a:ext cx="5537199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/>
              <a:r>
                <a:rPr lang="ru-RU" sz="1400" dirty="0" smtClean="0"/>
                <a:t>В </a:t>
              </a:r>
              <a:r>
                <a:rPr lang="ru-RU" sz="1400" dirty="0"/>
                <a:t>соответствии с приказом ректора № 731/03 от 23.09.2013, организована процедура согласования приказов в СЭД в режиме одного  окна. </a:t>
              </a:r>
              <a:endParaRPr lang="ru-RU" sz="1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7686" y="2492896"/>
            <a:ext cx="3456383" cy="1224137"/>
            <a:chOff x="0" y="2343935"/>
            <a:chExt cx="5537199" cy="921498"/>
          </a:xfrm>
          <a:scene3d>
            <a:camera prst="orthographicFront"/>
            <a:lightRig rig="flat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0" y="2343935"/>
              <a:ext cx="5537199" cy="80258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0" y="2343935"/>
              <a:ext cx="5537199" cy="9214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/>
              <a:r>
                <a:rPr lang="ru-RU" sz="1400" dirty="0"/>
                <a:t>Еженедельно в СЭД запускается на согласование 10-15 приказов по основной деятельности, более 80 приказов полностью согласованы в СЭД и подписаны у ректора.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47687" y="3933056"/>
            <a:ext cx="3433106" cy="1584176"/>
            <a:chOff x="-413726" y="3081666"/>
            <a:chExt cx="6043091" cy="1000452"/>
          </a:xfrm>
          <a:scene3d>
            <a:camera prst="orthographicFront"/>
            <a:lightRig rig="flat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-413724" y="3081666"/>
              <a:ext cx="6002392" cy="9414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-413726" y="3140662"/>
              <a:ext cx="6043091" cy="9414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</a:pPr>
              <a:r>
                <a:rPr lang="ru-RU" sz="1400" dirty="0"/>
                <a:t>Система позволяет  создавать проекты приказов, автоматически согласовывать приказы, следить за ходом согласования приказа, осуществлять рассылку приказов.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4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17491</TotalTime>
  <Words>1177</Words>
  <Application>Microsoft Office PowerPoint</Application>
  <PresentationFormat>Лист A4 (210x297 мм)</PresentationFormat>
  <Paragraphs>137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     Работа с входящими документами в СЭД </vt:lpstr>
      <vt:lpstr>Работа с исходящими документами в СЭД </vt:lpstr>
      <vt:lpstr>Работа с СЗ (докладными, объяснительными, заявлениями) </vt:lpstr>
      <vt:lpstr>Электронный документооборот в рамках закупочной деятельности </vt:lpstr>
      <vt:lpstr>Работа с заявкой на транспорт в СЭД </vt:lpstr>
      <vt:lpstr>Согласование приказов по основной деятельности</vt:lpstr>
      <vt:lpstr>Контроль за исполнением поручений и работа с отчетной документацией</vt:lpstr>
      <vt:lpstr>Поиск документов</vt:lpstr>
      <vt:lpstr>Отчет системы о состоянии документа и результатах его рассмотрения </vt:lpstr>
      <vt:lpstr>Дальнейшие планы реализации проекта на 2014 год</vt:lpstr>
      <vt:lpstr>Возможности системы Directum в корпоративной среде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user</cp:lastModifiedBy>
  <cp:revision>1232</cp:revision>
  <cp:lastPrinted>2013-01-25T07:01:14Z</cp:lastPrinted>
  <dcterms:created xsi:type="dcterms:W3CDTF">2011-09-19T03:23:37Z</dcterms:created>
  <dcterms:modified xsi:type="dcterms:W3CDTF">2013-11-22T09:57:18Z</dcterms:modified>
</cp:coreProperties>
</file>