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418" r:id="rId3"/>
    <p:sldId id="455" r:id="rId4"/>
    <p:sldId id="462" r:id="rId5"/>
    <p:sldId id="468" r:id="rId6"/>
    <p:sldId id="473" r:id="rId7"/>
    <p:sldId id="480" r:id="rId8"/>
    <p:sldId id="486" r:id="rId9"/>
    <p:sldId id="492" r:id="rId10"/>
    <p:sldId id="431" r:id="rId11"/>
    <p:sldId id="493" r:id="rId12"/>
    <p:sldId id="494" r:id="rId13"/>
    <p:sldId id="435" r:id="rId14"/>
    <p:sldId id="443" r:id="rId15"/>
    <p:sldId id="433" r:id="rId16"/>
    <p:sldId id="495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C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5929" autoAdjust="0"/>
  </p:normalViewPr>
  <p:slideViewPr>
    <p:cSldViewPr>
      <p:cViewPr>
        <p:scale>
          <a:sx n="69" d="100"/>
          <a:sy n="69" d="100"/>
        </p:scale>
        <p:origin x="-161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mrcs\dropbox\Dropbox\&#1062;&#1052;&#1053;&#1080;&#1054;\&#1088;&#1077;&#1081;&#1090;&#1080;&#1085;&#1075;%20&#1080;&#1085;&#1089;&#1090;&#1080;&#1090;&#1091;&#1090;&#1086;&#1074;\_2014\&#1089;&#1073;&#1086;&#1088;%20&#1076;&#1072;&#1085;&#1085;&#1099;&#1093;\&#1088;&#1077;&#1081;&#1090;&#1080;&#1085;&#1075;_&#1080;&#1085;&#1089;&#1090;&#1080;&#1090;&#1091;&#1090;&#1086;&#1074;_2014_v25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mrcs\dropbox\Dropbox\&#1062;&#1052;&#1053;&#1080;&#1054;\&#1088;&#1077;&#1081;&#1090;&#1080;&#1085;&#1075;%20&#1080;&#1085;&#1089;&#1090;&#1080;&#1090;&#1091;&#1090;&#1086;&#1074;\_2014\&#1089;&#1073;&#1086;&#1088;%20&#1076;&#1072;&#1085;&#1085;&#1099;&#1093;\&#1088;&#1077;&#1081;&#1090;&#1080;&#1085;&#1075;_&#1080;&#1085;&#1089;&#1090;&#1080;&#1090;&#1091;&#1090;&#1086;&#1074;_2014_v25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mrcs\dropbox\Dropbox\&#1062;&#1052;&#1053;&#1080;&#1054;\&#1088;&#1077;&#1081;&#1090;&#1080;&#1085;&#1075;%20&#1080;&#1085;&#1089;&#1090;&#1080;&#1090;&#1091;&#1090;&#1086;&#1074;\_2014\&#1089;&#1073;&#1086;&#1088;%20&#1076;&#1072;&#1085;&#1085;&#1099;&#1093;\&#1088;&#1077;&#1081;&#1090;&#1080;&#1085;&#1075;_&#1080;&#1085;&#1089;&#1090;&#1080;&#1090;&#1091;&#1090;&#1086;&#1074;_2014_v25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mrcs\dropbox\Dropbox\&#1062;&#1052;&#1053;&#1080;&#1054;\&#1088;&#1077;&#1081;&#1090;&#1080;&#1085;&#1075;%20&#1080;&#1085;&#1089;&#1090;&#1080;&#1090;&#1091;&#1090;&#1086;&#1074;\_2014\&#1089;&#1073;&#1086;&#1088;%20&#1076;&#1072;&#1085;&#1085;&#1099;&#1093;\&#1088;&#1077;&#1081;&#1090;&#1080;&#1085;&#1075;_&#1080;&#1085;&#1089;&#1090;&#1080;&#1090;&#1091;&#1090;&#1086;&#1074;_2014_v25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mrcs\dropbox\Dropbox\&#1062;&#1052;&#1053;&#1080;&#1054;\&#1088;&#1077;&#1081;&#1090;&#1080;&#1085;&#1075;%20&#1080;&#1085;&#1089;&#1090;&#1080;&#1090;&#1091;&#1090;&#1086;&#1074;\_2014\&#1089;&#1073;&#1086;&#1088;%20&#1076;&#1072;&#1085;&#1085;&#1099;&#1093;\&#1088;&#1077;&#1081;&#1090;&#1080;&#1085;&#1075;_&#1080;&#1085;&#1089;&#1090;&#1080;&#1090;&#1091;&#1090;&#1086;&#1074;_2014_v25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mrcs\dropbox\Dropbox\&#1062;&#1052;&#1053;&#1080;&#1054;\&#1088;&#1077;&#1081;&#1090;&#1080;&#1085;&#1075;%20&#1080;&#1085;&#1089;&#1090;&#1080;&#1090;&#1091;&#1090;&#1086;&#1074;\_2014\&#1089;&#1073;&#1086;&#1088;%20&#1076;&#1072;&#1085;&#1085;&#1099;&#1093;\&#1088;&#1077;&#1081;&#1090;&#1080;&#1085;&#1075;_&#1080;&#1085;&#1089;&#1090;&#1080;&#1090;&#1091;&#1090;&#1086;&#1074;_2014_v25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mrcs\Dropbox\&#1062;&#1052;&#1053;&#1080;&#1054;\&#1088;&#1077;&#1081;&#1090;&#1080;&#1085;&#1075;%20&#1080;&#1085;&#1089;&#1090;&#1080;&#1090;&#1091;&#1090;&#1086;&#1074;\_2014\&#1089;&#1073;&#1086;&#1088;%20&#1076;&#1072;&#1085;&#1085;&#1099;&#1093;\&#1088;&#1077;&#1081;&#1090;&#1080;&#1085;&#1075;_&#1080;&#1085;&#1089;&#1090;&#1080;&#1090;&#1091;&#1090;&#1086;&#1074;_2014_v25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mrcs\dropbox\Dropbox\&#1062;&#1052;&#1053;&#1080;&#1054;\&#1088;&#1077;&#1081;&#1090;&#1080;&#1085;&#1075;%20&#1080;&#1085;&#1089;&#1090;&#1080;&#1090;&#1091;&#1090;&#1086;&#1074;\_2014\&#1089;&#1073;&#1086;&#1088;%20&#1076;&#1072;&#1085;&#1085;&#1099;&#1093;\&#1088;&#1077;&#1081;&#1090;&#1080;&#1085;&#1075;_&#1080;&#1085;&#1089;&#1090;&#1080;&#1090;&#1091;&#1090;&#1086;&#1074;_2014_v25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[рейтинг_институтов_2014_v25.xlsm]Сводная 1 направление!СводнаяТаблица8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3.6422414174697805E-2"/>
          <c:y val="0.14294643229379911"/>
          <c:w val="0.94811805372347868"/>
          <c:h val="0.697295711736587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'Сводная 1 направление'!$B$3:$B$4</c:f>
              <c:strCache>
                <c:ptCount val="1"/>
                <c:pt idx="0">
                  <c:v>1.1 (с весом 20) Средний балл ЕГЭ  первокурсников очной формы обучения</c:v>
                </c:pt>
              </c:strCache>
            </c:strRef>
          </c:tx>
          <c:invertIfNegative val="0"/>
          <c:cat>
            <c:strRef>
              <c:f>'Сводная 1 направление'!$A$5:$A$20</c:f>
              <c:strCache>
                <c:ptCount val="15"/>
                <c:pt idx="0">
                  <c:v>ИРИТ-РтФ</c:v>
                </c:pt>
                <c:pt idx="1">
                  <c:v>ХТИ</c:v>
                </c:pt>
                <c:pt idx="2">
                  <c:v>ИММт</c:v>
                </c:pt>
                <c:pt idx="3">
                  <c:v>ИЕН</c:v>
                </c:pt>
                <c:pt idx="4">
                  <c:v>ИнФО</c:v>
                </c:pt>
                <c:pt idx="5">
                  <c:v>ИСПН</c:v>
                </c:pt>
                <c:pt idx="6">
                  <c:v>ФТИ</c:v>
                </c:pt>
                <c:pt idx="7">
                  <c:v>УралЭНИН</c:v>
                </c:pt>
                <c:pt idx="8">
                  <c:v>ИГНИ</c:v>
                </c:pt>
                <c:pt idx="9">
                  <c:v>ММИ</c:v>
                </c:pt>
                <c:pt idx="10">
                  <c:v>ИМКН</c:v>
                </c:pt>
                <c:pt idx="11">
                  <c:v>СтИ</c:v>
                </c:pt>
                <c:pt idx="12">
                  <c:v>ИФКСиМП</c:v>
                </c:pt>
                <c:pt idx="13">
                  <c:v>ВШЭМ</c:v>
                </c:pt>
                <c:pt idx="14">
                  <c:v>ИГУП</c:v>
                </c:pt>
              </c:strCache>
            </c:strRef>
          </c:cat>
          <c:val>
            <c:numRef>
              <c:f>'Сводная 1 направление'!$B$5:$B$20</c:f>
              <c:numCache>
                <c:formatCode>General</c:formatCode>
                <c:ptCount val="15"/>
                <c:pt idx="0">
                  <c:v>17.771898096884687</c:v>
                </c:pt>
                <c:pt idx="1">
                  <c:v>18.341556321517213</c:v>
                </c:pt>
                <c:pt idx="2">
                  <c:v>15.850658356720954</c:v>
                </c:pt>
                <c:pt idx="3">
                  <c:v>17.860187700809295</c:v>
                </c:pt>
                <c:pt idx="4">
                  <c:v>17.759255093257551</c:v>
                </c:pt>
                <c:pt idx="5">
                  <c:v>17.871350754179073</c:v>
                </c:pt>
                <c:pt idx="6">
                  <c:v>18.15145967086023</c:v>
                </c:pt>
                <c:pt idx="7">
                  <c:v>17.107016290134375</c:v>
                </c:pt>
                <c:pt idx="8">
                  <c:v>18.117831593705315</c:v>
                </c:pt>
                <c:pt idx="9">
                  <c:v>15.99045758729709</c:v>
                </c:pt>
                <c:pt idx="10">
                  <c:v>20</c:v>
                </c:pt>
                <c:pt idx="11">
                  <c:v>17.182780569715039</c:v>
                </c:pt>
                <c:pt idx="12">
                  <c:v>16.13205480207413</c:v>
                </c:pt>
                <c:pt idx="13">
                  <c:v>17.373908405282798</c:v>
                </c:pt>
                <c:pt idx="14">
                  <c:v>15.649651088212835</c:v>
                </c:pt>
              </c:numCache>
            </c:numRef>
          </c:val>
        </c:ser>
        <c:ser>
          <c:idx val="1"/>
          <c:order val="1"/>
          <c:tx>
            <c:strRef>
              <c:f>'Сводная 1 направление'!$C$3:$C$4</c:f>
              <c:strCache>
                <c:ptCount val="1"/>
                <c:pt idx="0">
                  <c:v>1.2 (с весом 10) Обеспечение всех видов занятий учебно-методическими материалами</c:v>
                </c:pt>
              </c:strCache>
            </c:strRef>
          </c:tx>
          <c:invertIfNegative val="0"/>
          <c:cat>
            <c:strRef>
              <c:f>'Сводная 1 направление'!$A$5:$A$20</c:f>
              <c:strCache>
                <c:ptCount val="15"/>
                <c:pt idx="0">
                  <c:v>ИРИТ-РтФ</c:v>
                </c:pt>
                <c:pt idx="1">
                  <c:v>ХТИ</c:v>
                </c:pt>
                <c:pt idx="2">
                  <c:v>ИММт</c:v>
                </c:pt>
                <c:pt idx="3">
                  <c:v>ИЕН</c:v>
                </c:pt>
                <c:pt idx="4">
                  <c:v>ИнФО</c:v>
                </c:pt>
                <c:pt idx="5">
                  <c:v>ИСПН</c:v>
                </c:pt>
                <c:pt idx="6">
                  <c:v>ФТИ</c:v>
                </c:pt>
                <c:pt idx="7">
                  <c:v>УралЭНИН</c:v>
                </c:pt>
                <c:pt idx="8">
                  <c:v>ИГНИ</c:v>
                </c:pt>
                <c:pt idx="9">
                  <c:v>ММИ</c:v>
                </c:pt>
                <c:pt idx="10">
                  <c:v>ИМКН</c:v>
                </c:pt>
                <c:pt idx="11">
                  <c:v>СтИ</c:v>
                </c:pt>
                <c:pt idx="12">
                  <c:v>ИФКСиМП</c:v>
                </c:pt>
                <c:pt idx="13">
                  <c:v>ВШЭМ</c:v>
                </c:pt>
                <c:pt idx="14">
                  <c:v>ИГУП</c:v>
                </c:pt>
              </c:strCache>
            </c:strRef>
          </c:cat>
          <c:val>
            <c:numRef>
              <c:f>'Сводная 1 направление'!$C$5:$C$20</c:f>
              <c:numCache>
                <c:formatCode>General</c:formatCode>
                <c:ptCount val="15"/>
                <c:pt idx="0">
                  <c:v>6.5233496596880238</c:v>
                </c:pt>
                <c:pt idx="1">
                  <c:v>6.1297867185018067</c:v>
                </c:pt>
                <c:pt idx="2">
                  <c:v>7.0284988391957608</c:v>
                </c:pt>
                <c:pt idx="3">
                  <c:v>2.6662297572414646</c:v>
                </c:pt>
                <c:pt idx="4">
                  <c:v>8.8924331206340934</c:v>
                </c:pt>
                <c:pt idx="5">
                  <c:v>3.2977149547442859</c:v>
                </c:pt>
                <c:pt idx="6">
                  <c:v>3.5405293080585105</c:v>
                </c:pt>
                <c:pt idx="7">
                  <c:v>10</c:v>
                </c:pt>
                <c:pt idx="8">
                  <c:v>8.1636128726596784</c:v>
                </c:pt>
                <c:pt idx="9">
                  <c:v>3.1776103640840612</c:v>
                </c:pt>
                <c:pt idx="10">
                  <c:v>1.9441773854270838</c:v>
                </c:pt>
                <c:pt idx="11">
                  <c:v>3.4443943780702591</c:v>
                </c:pt>
                <c:pt idx="12">
                  <c:v>3.0772288821139666</c:v>
                </c:pt>
                <c:pt idx="13">
                  <c:v>6.8727941189580868</c:v>
                </c:pt>
                <c:pt idx="14">
                  <c:v>2.8193298713326498</c:v>
                </c:pt>
              </c:numCache>
            </c:numRef>
          </c:val>
        </c:ser>
        <c:ser>
          <c:idx val="2"/>
          <c:order val="2"/>
          <c:tx>
            <c:strRef>
              <c:f>'Сводная 1 направление'!$D$3:$D$4</c:f>
              <c:strCache>
                <c:ptCount val="1"/>
                <c:pt idx="0">
                  <c:v>1.3 (с весом 15) Доля учебных площадей, оборудованных лабораторным либо мультимедийным оборудованием (в т.ч. компьютерные классы)</c:v>
                </c:pt>
              </c:strCache>
            </c:strRef>
          </c:tx>
          <c:invertIfNegative val="0"/>
          <c:cat>
            <c:strRef>
              <c:f>'Сводная 1 направление'!$A$5:$A$20</c:f>
              <c:strCache>
                <c:ptCount val="15"/>
                <c:pt idx="0">
                  <c:v>ИРИТ-РтФ</c:v>
                </c:pt>
                <c:pt idx="1">
                  <c:v>ХТИ</c:v>
                </c:pt>
                <c:pt idx="2">
                  <c:v>ИММт</c:v>
                </c:pt>
                <c:pt idx="3">
                  <c:v>ИЕН</c:v>
                </c:pt>
                <c:pt idx="4">
                  <c:v>ИнФО</c:v>
                </c:pt>
                <c:pt idx="5">
                  <c:v>ИСПН</c:v>
                </c:pt>
                <c:pt idx="6">
                  <c:v>ФТИ</c:v>
                </c:pt>
                <c:pt idx="7">
                  <c:v>УралЭНИН</c:v>
                </c:pt>
                <c:pt idx="8">
                  <c:v>ИГНИ</c:v>
                </c:pt>
                <c:pt idx="9">
                  <c:v>ММИ</c:v>
                </c:pt>
                <c:pt idx="10">
                  <c:v>ИМКН</c:v>
                </c:pt>
                <c:pt idx="11">
                  <c:v>СтИ</c:v>
                </c:pt>
                <c:pt idx="12">
                  <c:v>ИФКСиМП</c:v>
                </c:pt>
                <c:pt idx="13">
                  <c:v>ВШЭМ</c:v>
                </c:pt>
                <c:pt idx="14">
                  <c:v>ИГУП</c:v>
                </c:pt>
              </c:strCache>
            </c:strRef>
          </c:cat>
          <c:val>
            <c:numRef>
              <c:f>'Сводная 1 направление'!$D$5:$D$20</c:f>
              <c:numCache>
                <c:formatCode>General</c:formatCode>
                <c:ptCount val="15"/>
                <c:pt idx="0">
                  <c:v>13.52685829786261</c:v>
                </c:pt>
                <c:pt idx="1">
                  <c:v>15</c:v>
                </c:pt>
                <c:pt idx="2">
                  <c:v>14.103049438413455</c:v>
                </c:pt>
                <c:pt idx="3">
                  <c:v>13.117422187567431</c:v>
                </c:pt>
                <c:pt idx="4">
                  <c:v>13.207586904748792</c:v>
                </c:pt>
                <c:pt idx="5">
                  <c:v>11.902023597271738</c:v>
                </c:pt>
                <c:pt idx="6">
                  <c:v>12.97655837929014</c:v>
                </c:pt>
                <c:pt idx="7">
                  <c:v>10.393656720685724</c:v>
                </c:pt>
                <c:pt idx="8">
                  <c:v>7.6813252578680355</c:v>
                </c:pt>
                <c:pt idx="9">
                  <c:v>12.855662314686162</c:v>
                </c:pt>
                <c:pt idx="10">
                  <c:v>3.9993481178513246</c:v>
                </c:pt>
                <c:pt idx="11">
                  <c:v>11.131740327351732</c:v>
                </c:pt>
                <c:pt idx="12">
                  <c:v>0.15254056506852848</c:v>
                </c:pt>
                <c:pt idx="13">
                  <c:v>4.0398374171383642</c:v>
                </c:pt>
                <c:pt idx="14">
                  <c:v>14.446448834810418</c:v>
                </c:pt>
              </c:numCache>
            </c:numRef>
          </c:val>
        </c:ser>
        <c:ser>
          <c:idx val="3"/>
          <c:order val="3"/>
          <c:tx>
            <c:strRef>
              <c:f>'Сводная 1 направление'!$E$3:$E$4</c:f>
              <c:strCache>
                <c:ptCount val="1"/>
                <c:pt idx="0">
                  <c:v>1.4 (с весом 25) Доля магистрантов в общем количестве обучающихся </c:v>
                </c:pt>
              </c:strCache>
            </c:strRef>
          </c:tx>
          <c:invertIfNegative val="0"/>
          <c:cat>
            <c:strRef>
              <c:f>'Сводная 1 направление'!$A$5:$A$20</c:f>
              <c:strCache>
                <c:ptCount val="15"/>
                <c:pt idx="0">
                  <c:v>ИРИТ-РтФ</c:v>
                </c:pt>
                <c:pt idx="1">
                  <c:v>ХТИ</c:v>
                </c:pt>
                <c:pt idx="2">
                  <c:v>ИММт</c:v>
                </c:pt>
                <c:pt idx="3">
                  <c:v>ИЕН</c:v>
                </c:pt>
                <c:pt idx="4">
                  <c:v>ИнФО</c:v>
                </c:pt>
                <c:pt idx="5">
                  <c:v>ИСПН</c:v>
                </c:pt>
                <c:pt idx="6">
                  <c:v>ФТИ</c:v>
                </c:pt>
                <c:pt idx="7">
                  <c:v>УралЭНИН</c:v>
                </c:pt>
                <c:pt idx="8">
                  <c:v>ИГНИ</c:v>
                </c:pt>
                <c:pt idx="9">
                  <c:v>ММИ</c:v>
                </c:pt>
                <c:pt idx="10">
                  <c:v>ИМКН</c:v>
                </c:pt>
                <c:pt idx="11">
                  <c:v>СтИ</c:v>
                </c:pt>
                <c:pt idx="12">
                  <c:v>ИФКСиМП</c:v>
                </c:pt>
                <c:pt idx="13">
                  <c:v>ВШЭМ</c:v>
                </c:pt>
                <c:pt idx="14">
                  <c:v>ИГУП</c:v>
                </c:pt>
              </c:strCache>
            </c:strRef>
          </c:cat>
          <c:val>
            <c:numRef>
              <c:f>'Сводная 1 направление'!$E$5:$E$20</c:f>
              <c:numCache>
                <c:formatCode>General</c:formatCode>
                <c:ptCount val="15"/>
                <c:pt idx="0">
                  <c:v>23.491126055208962</c:v>
                </c:pt>
                <c:pt idx="1">
                  <c:v>14.949215544234898</c:v>
                </c:pt>
                <c:pt idx="2">
                  <c:v>16.933287956508323</c:v>
                </c:pt>
                <c:pt idx="3">
                  <c:v>22.240487368859078</c:v>
                </c:pt>
                <c:pt idx="4">
                  <c:v>10.513941037605951</c:v>
                </c:pt>
                <c:pt idx="5">
                  <c:v>17.042509416684616</c:v>
                </c:pt>
                <c:pt idx="6">
                  <c:v>14.378427820786522</c:v>
                </c:pt>
                <c:pt idx="7">
                  <c:v>5.3609029716619627</c:v>
                </c:pt>
                <c:pt idx="8">
                  <c:v>14.699547362660489</c:v>
                </c:pt>
                <c:pt idx="9">
                  <c:v>9.8954871611540547</c:v>
                </c:pt>
                <c:pt idx="10">
                  <c:v>17.68560809424508</c:v>
                </c:pt>
                <c:pt idx="11">
                  <c:v>4.2817248983877825</c:v>
                </c:pt>
                <c:pt idx="12">
                  <c:v>25</c:v>
                </c:pt>
                <c:pt idx="13">
                  <c:v>8.4799830903253408</c:v>
                </c:pt>
                <c:pt idx="14">
                  <c:v>5.5745918685256379</c:v>
                </c:pt>
              </c:numCache>
            </c:numRef>
          </c:val>
        </c:ser>
        <c:ser>
          <c:idx val="4"/>
          <c:order val="4"/>
          <c:tx>
            <c:strRef>
              <c:f>'Сводная 1 направление'!$F$3:$F$4</c:f>
              <c:strCache>
                <c:ptCount val="1"/>
                <c:pt idx="0">
                  <c:v>1.5 (с весом 20) Доля студентов, имеющих особые заслуги в обучении</c:v>
                </c:pt>
              </c:strCache>
            </c:strRef>
          </c:tx>
          <c:invertIfNegative val="0"/>
          <c:cat>
            <c:strRef>
              <c:f>'Сводная 1 направление'!$A$5:$A$20</c:f>
              <c:strCache>
                <c:ptCount val="15"/>
                <c:pt idx="0">
                  <c:v>ИРИТ-РтФ</c:v>
                </c:pt>
                <c:pt idx="1">
                  <c:v>ХТИ</c:v>
                </c:pt>
                <c:pt idx="2">
                  <c:v>ИММт</c:v>
                </c:pt>
                <c:pt idx="3">
                  <c:v>ИЕН</c:v>
                </c:pt>
                <c:pt idx="4">
                  <c:v>ИнФО</c:v>
                </c:pt>
                <c:pt idx="5">
                  <c:v>ИСПН</c:v>
                </c:pt>
                <c:pt idx="6">
                  <c:v>ФТИ</c:v>
                </c:pt>
                <c:pt idx="7">
                  <c:v>УралЭНИН</c:v>
                </c:pt>
                <c:pt idx="8">
                  <c:v>ИГНИ</c:v>
                </c:pt>
                <c:pt idx="9">
                  <c:v>ММИ</c:v>
                </c:pt>
                <c:pt idx="10">
                  <c:v>ИМКН</c:v>
                </c:pt>
                <c:pt idx="11">
                  <c:v>СтИ</c:v>
                </c:pt>
                <c:pt idx="12">
                  <c:v>ИФКСиМП</c:v>
                </c:pt>
                <c:pt idx="13">
                  <c:v>ВШЭМ</c:v>
                </c:pt>
                <c:pt idx="14">
                  <c:v>ИГУП</c:v>
                </c:pt>
              </c:strCache>
            </c:strRef>
          </c:cat>
          <c:val>
            <c:numRef>
              <c:f>'Сводная 1 направление'!$F$5:$F$20</c:f>
              <c:numCache>
                <c:formatCode>General</c:formatCode>
                <c:ptCount val="15"/>
                <c:pt idx="0">
                  <c:v>10.521722633276418</c:v>
                </c:pt>
                <c:pt idx="1">
                  <c:v>20</c:v>
                </c:pt>
                <c:pt idx="2">
                  <c:v>4.4908027345126502</c:v>
                </c:pt>
                <c:pt idx="3">
                  <c:v>9.2607911761586585</c:v>
                </c:pt>
                <c:pt idx="4">
                  <c:v>5.7467532467532472</c:v>
                </c:pt>
                <c:pt idx="5">
                  <c:v>10.7993707993708</c:v>
                </c:pt>
                <c:pt idx="6">
                  <c:v>11.356859784865067</c:v>
                </c:pt>
                <c:pt idx="7">
                  <c:v>8.0656185919343812</c:v>
                </c:pt>
                <c:pt idx="8">
                  <c:v>5.719671468964588</c:v>
                </c:pt>
                <c:pt idx="9">
                  <c:v>5.1519385260216559</c:v>
                </c:pt>
                <c:pt idx="10">
                  <c:v>8.6262564727383477</c:v>
                </c:pt>
                <c:pt idx="11">
                  <c:v>6.1589019911076743</c:v>
                </c:pt>
                <c:pt idx="12">
                  <c:v>3.204780010863661</c:v>
                </c:pt>
                <c:pt idx="13">
                  <c:v>4.4360902255639099</c:v>
                </c:pt>
                <c:pt idx="14">
                  <c:v>1.0901951726527312</c:v>
                </c:pt>
              </c:numCache>
            </c:numRef>
          </c:val>
        </c:ser>
        <c:ser>
          <c:idx val="5"/>
          <c:order val="5"/>
          <c:tx>
            <c:strRef>
              <c:f>'Сводная 1 направление'!$G$3:$G$4</c:f>
              <c:strCache>
                <c:ptCount val="1"/>
                <c:pt idx="0">
                  <c:v>1.6 (с весом 10) Доля реализуемых основных образовательных программ, в которых используются дистанционные образовательные технологии.</c:v>
                </c:pt>
              </c:strCache>
            </c:strRef>
          </c:tx>
          <c:invertIfNegative val="0"/>
          <c:cat>
            <c:strRef>
              <c:f>'Сводная 1 направление'!$A$5:$A$20</c:f>
              <c:strCache>
                <c:ptCount val="15"/>
                <c:pt idx="0">
                  <c:v>ИРИТ-РтФ</c:v>
                </c:pt>
                <c:pt idx="1">
                  <c:v>ХТИ</c:v>
                </c:pt>
                <c:pt idx="2">
                  <c:v>ИММт</c:v>
                </c:pt>
                <c:pt idx="3">
                  <c:v>ИЕН</c:v>
                </c:pt>
                <c:pt idx="4">
                  <c:v>ИнФО</c:v>
                </c:pt>
                <c:pt idx="5">
                  <c:v>ИСПН</c:v>
                </c:pt>
                <c:pt idx="6">
                  <c:v>ФТИ</c:v>
                </c:pt>
                <c:pt idx="7">
                  <c:v>УралЭНИН</c:v>
                </c:pt>
                <c:pt idx="8">
                  <c:v>ИГНИ</c:v>
                </c:pt>
                <c:pt idx="9">
                  <c:v>ММИ</c:v>
                </c:pt>
                <c:pt idx="10">
                  <c:v>ИМКН</c:v>
                </c:pt>
                <c:pt idx="11">
                  <c:v>СтИ</c:v>
                </c:pt>
                <c:pt idx="12">
                  <c:v>ИФКСиМП</c:v>
                </c:pt>
                <c:pt idx="13">
                  <c:v>ВШЭМ</c:v>
                </c:pt>
                <c:pt idx="14">
                  <c:v>ИГУП</c:v>
                </c:pt>
              </c:strCache>
            </c:strRef>
          </c:cat>
          <c:val>
            <c:numRef>
              <c:f>'Сводная 1 направление'!$G$5:$G$20</c:f>
              <c:numCache>
                <c:formatCode>General</c:formatCode>
                <c:ptCount val="15"/>
                <c:pt idx="0">
                  <c:v>3.810483870967742</c:v>
                </c:pt>
                <c:pt idx="1">
                  <c:v>0</c:v>
                </c:pt>
                <c:pt idx="2">
                  <c:v>7.0875000000000004</c:v>
                </c:pt>
                <c:pt idx="3">
                  <c:v>0</c:v>
                </c:pt>
                <c:pt idx="4">
                  <c:v>5.625</c:v>
                </c:pt>
                <c:pt idx="5">
                  <c:v>0</c:v>
                </c:pt>
                <c:pt idx="6">
                  <c:v>0.43831168831168837</c:v>
                </c:pt>
                <c:pt idx="7">
                  <c:v>5.9210526315789469</c:v>
                </c:pt>
                <c:pt idx="8">
                  <c:v>1.4516129032258065</c:v>
                </c:pt>
                <c:pt idx="9">
                  <c:v>8.1465517241379324</c:v>
                </c:pt>
                <c:pt idx="10">
                  <c:v>0.75000000000000011</c:v>
                </c:pt>
                <c:pt idx="11">
                  <c:v>10</c:v>
                </c:pt>
                <c:pt idx="12">
                  <c:v>1.40625</c:v>
                </c:pt>
                <c:pt idx="13">
                  <c:v>7.5309917355371905</c:v>
                </c:pt>
                <c:pt idx="14">
                  <c:v>4.354838709677419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194688"/>
        <c:axId val="132196224"/>
      </c:barChart>
      <c:catAx>
        <c:axId val="132194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2196224"/>
        <c:crosses val="autoZero"/>
        <c:auto val="1"/>
        <c:lblAlgn val="ctr"/>
        <c:lblOffset val="100"/>
        <c:noMultiLvlLbl val="0"/>
      </c:catAx>
      <c:valAx>
        <c:axId val="1321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2194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5443979613336847"/>
          <c:y val="0"/>
          <c:w val="0.44556020386663153"/>
          <c:h val="0.2991757064015258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[рейтинг_институтов_2014_v25.xlsm]Сводная 2 направление!СводнаяТаблица6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  <c:pivotFmt>
        <c:idx val="68"/>
        <c:marker>
          <c:symbol val="none"/>
        </c:marker>
      </c:pivotFmt>
      <c:pivotFmt>
        <c:idx val="69"/>
        <c:marker>
          <c:symbol val="none"/>
        </c:marker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</c:pivotFmt>
      <c:pivotFmt>
        <c:idx val="72"/>
        <c:marker>
          <c:symbol val="none"/>
        </c:marker>
      </c:pivotFmt>
      <c:pivotFmt>
        <c:idx val="73"/>
        <c:marker>
          <c:symbol val="none"/>
        </c:marker>
      </c:pivotFmt>
      <c:pivotFmt>
        <c:idx val="74"/>
        <c:marker>
          <c:symbol val="none"/>
        </c:marker>
      </c:pivotFmt>
      <c:pivotFmt>
        <c:idx val="75"/>
        <c:marker>
          <c:symbol val="none"/>
        </c:marker>
      </c:pivotFmt>
      <c:pivotFmt>
        <c:idx val="76"/>
        <c:marker>
          <c:symbol val="none"/>
        </c:marker>
      </c:pivotFmt>
      <c:pivotFmt>
        <c:idx val="77"/>
        <c:marker>
          <c:symbol val="none"/>
        </c:marker>
      </c:pivotFmt>
      <c:pivotFmt>
        <c:idx val="78"/>
        <c:marker>
          <c:symbol val="none"/>
        </c:marker>
      </c:pivotFmt>
      <c:pivotFmt>
        <c:idx val="79"/>
        <c:marker>
          <c:symbol val="none"/>
        </c:marker>
      </c:pivotFmt>
      <c:pivotFmt>
        <c:idx val="80"/>
        <c:marker>
          <c:symbol val="none"/>
        </c:marker>
      </c:pivotFmt>
      <c:pivotFmt>
        <c:idx val="81"/>
        <c:marker>
          <c:symbol val="none"/>
        </c:marker>
      </c:pivotFmt>
      <c:pivotFmt>
        <c:idx val="82"/>
        <c:marker>
          <c:symbol val="none"/>
        </c:marker>
      </c:pivotFmt>
      <c:pivotFmt>
        <c:idx val="83"/>
        <c:marker>
          <c:symbol val="none"/>
        </c:marker>
      </c:pivotFmt>
      <c:pivotFmt>
        <c:idx val="84"/>
        <c:marker>
          <c:symbol val="none"/>
        </c:marker>
      </c:pivotFmt>
      <c:pivotFmt>
        <c:idx val="85"/>
        <c:marker>
          <c:symbol val="none"/>
        </c:marker>
      </c:pivotFmt>
      <c:pivotFmt>
        <c:idx val="86"/>
        <c:marker>
          <c:symbol val="none"/>
        </c:marker>
      </c:pivotFmt>
      <c:pivotFmt>
        <c:idx val="87"/>
        <c:marker>
          <c:symbol val="none"/>
        </c:marker>
      </c:pivotFmt>
      <c:pivotFmt>
        <c:idx val="88"/>
        <c:marker>
          <c:symbol val="none"/>
        </c:marker>
      </c:pivotFmt>
      <c:pivotFmt>
        <c:idx val="89"/>
        <c:marker>
          <c:symbol val="none"/>
        </c:marker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</c:pivotFmt>
      <c:pivotFmt>
        <c:idx val="93"/>
        <c:marker>
          <c:symbol val="none"/>
        </c:marker>
      </c:pivotFmt>
      <c:pivotFmt>
        <c:idx val="94"/>
        <c:marker>
          <c:symbol val="none"/>
        </c:marker>
      </c:pivotFmt>
      <c:pivotFmt>
        <c:idx val="95"/>
        <c:marker>
          <c:symbol val="none"/>
        </c:marker>
      </c:pivotFmt>
      <c:pivotFmt>
        <c:idx val="96"/>
        <c:marker>
          <c:symbol val="none"/>
        </c:marker>
      </c:pivotFmt>
      <c:pivotFmt>
        <c:idx val="97"/>
        <c:marker>
          <c:symbol val="none"/>
        </c:marker>
      </c:pivotFmt>
      <c:pivotFmt>
        <c:idx val="98"/>
        <c:marker>
          <c:symbol val="none"/>
        </c:marker>
      </c:pivotFmt>
      <c:pivotFmt>
        <c:idx val="99"/>
        <c:marker>
          <c:symbol val="none"/>
        </c:marker>
      </c:pivotFmt>
      <c:pivotFmt>
        <c:idx val="100"/>
        <c:marker>
          <c:symbol val="none"/>
        </c:marker>
      </c:pivotFmt>
      <c:pivotFmt>
        <c:idx val="101"/>
        <c:marker>
          <c:symbol val="none"/>
        </c:marker>
      </c:pivotFmt>
      <c:pivotFmt>
        <c:idx val="102"/>
        <c:marker>
          <c:symbol val="none"/>
        </c:marker>
      </c:pivotFmt>
      <c:pivotFmt>
        <c:idx val="103"/>
        <c:marker>
          <c:symbol val="none"/>
        </c:marker>
      </c:pivotFmt>
      <c:pivotFmt>
        <c:idx val="104"/>
        <c:marker>
          <c:symbol val="none"/>
        </c:marker>
      </c:pivotFmt>
      <c:pivotFmt>
        <c:idx val="105"/>
        <c:marker>
          <c:symbol val="none"/>
        </c:marker>
      </c:pivotFmt>
      <c:pivotFmt>
        <c:idx val="106"/>
        <c:marker>
          <c:symbol val="none"/>
        </c:marker>
      </c:pivotFmt>
      <c:pivotFmt>
        <c:idx val="107"/>
        <c:marker>
          <c:symbol val="none"/>
        </c:marker>
      </c:pivotFmt>
      <c:pivotFmt>
        <c:idx val="108"/>
        <c:marker>
          <c:symbol val="none"/>
        </c:marker>
      </c:pivotFmt>
      <c:pivotFmt>
        <c:idx val="109"/>
        <c:marker>
          <c:symbol val="none"/>
        </c:marker>
      </c:pivotFmt>
      <c:pivotFmt>
        <c:idx val="110"/>
        <c:marker>
          <c:symbol val="none"/>
        </c:marker>
      </c:pivotFmt>
      <c:pivotFmt>
        <c:idx val="111"/>
        <c:marker>
          <c:symbol val="none"/>
        </c:marker>
      </c:pivotFmt>
      <c:pivotFmt>
        <c:idx val="112"/>
        <c:marker>
          <c:symbol val="none"/>
        </c:marker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</c:pivotFmt>
      <c:pivotFmt>
        <c:idx val="115"/>
        <c:marker>
          <c:symbol val="none"/>
        </c:marker>
      </c:pivotFmt>
      <c:pivotFmt>
        <c:idx val="116"/>
        <c:marker>
          <c:symbol val="none"/>
        </c:marker>
      </c:pivotFmt>
      <c:pivotFmt>
        <c:idx val="117"/>
        <c:marker>
          <c:symbol val="none"/>
        </c:marker>
      </c:pivotFmt>
      <c:pivotFmt>
        <c:idx val="118"/>
        <c:marker>
          <c:symbol val="none"/>
        </c:marker>
      </c:pivotFmt>
      <c:pivotFmt>
        <c:idx val="119"/>
        <c:marker>
          <c:symbol val="none"/>
        </c:marker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</c:pivotFmt>
      <c:pivotFmt>
        <c:idx val="122"/>
        <c:marker>
          <c:symbol val="none"/>
        </c:marker>
      </c:pivotFmt>
      <c:pivotFmt>
        <c:idx val="123"/>
        <c:marker>
          <c:symbol val="none"/>
        </c:marker>
      </c:pivotFmt>
      <c:pivotFmt>
        <c:idx val="124"/>
        <c:marker>
          <c:symbol val="none"/>
        </c:marker>
      </c:pivotFmt>
      <c:pivotFmt>
        <c:idx val="125"/>
        <c:marker>
          <c:symbol val="none"/>
        </c:marker>
      </c:pivotFmt>
      <c:pivotFmt>
        <c:idx val="126"/>
        <c:marker>
          <c:symbol val="none"/>
        </c:marker>
      </c:pivotFmt>
      <c:pivotFmt>
        <c:idx val="127"/>
        <c:marker>
          <c:symbol val="none"/>
        </c:marker>
      </c:pivotFmt>
      <c:pivotFmt>
        <c:idx val="128"/>
        <c:marker>
          <c:symbol val="none"/>
        </c:marker>
      </c:pivotFmt>
      <c:pivotFmt>
        <c:idx val="129"/>
        <c:marker>
          <c:symbol val="none"/>
        </c:marker>
      </c:pivotFmt>
      <c:pivotFmt>
        <c:idx val="130"/>
        <c:marker>
          <c:symbol val="none"/>
        </c:marker>
      </c:pivotFmt>
      <c:pivotFmt>
        <c:idx val="131"/>
        <c:marker>
          <c:symbol val="none"/>
        </c:marker>
      </c:pivotFmt>
      <c:pivotFmt>
        <c:idx val="132"/>
        <c:marker>
          <c:symbol val="none"/>
        </c:marker>
      </c:pivotFmt>
      <c:pivotFmt>
        <c:idx val="133"/>
        <c:marker>
          <c:symbol val="none"/>
        </c:marker>
      </c:pivotFmt>
      <c:pivotFmt>
        <c:idx val="134"/>
        <c:marker>
          <c:symbol val="none"/>
        </c:marker>
      </c:pivotFmt>
      <c:pivotFmt>
        <c:idx val="135"/>
        <c:marker>
          <c:symbol val="none"/>
        </c:marker>
      </c:pivotFmt>
      <c:pivotFmt>
        <c:idx val="136"/>
        <c:marker>
          <c:symbol val="none"/>
        </c:marker>
      </c:pivotFmt>
      <c:pivotFmt>
        <c:idx val="137"/>
        <c:marker>
          <c:symbol val="none"/>
        </c:marker>
      </c:pivotFmt>
      <c:pivotFmt>
        <c:idx val="138"/>
        <c:marker>
          <c:symbol val="none"/>
        </c:marker>
      </c:pivotFmt>
      <c:pivotFmt>
        <c:idx val="139"/>
        <c:marker>
          <c:symbol val="none"/>
        </c:marker>
      </c:pivotFmt>
      <c:pivotFmt>
        <c:idx val="140"/>
        <c:marker>
          <c:symbol val="none"/>
        </c:marker>
      </c:pivotFmt>
      <c:pivotFmt>
        <c:idx val="141"/>
        <c:marker>
          <c:symbol val="none"/>
        </c:marker>
      </c:pivotFmt>
      <c:pivotFmt>
        <c:idx val="142"/>
        <c:marker>
          <c:symbol val="none"/>
        </c:marker>
      </c:pivotFmt>
      <c:pivotFmt>
        <c:idx val="143"/>
        <c:marker>
          <c:symbol val="none"/>
        </c:marker>
      </c:pivotFmt>
      <c:pivotFmt>
        <c:idx val="144"/>
        <c:marker>
          <c:symbol val="none"/>
        </c:marker>
      </c:pivotFmt>
      <c:pivotFmt>
        <c:idx val="145"/>
        <c:marker>
          <c:symbol val="none"/>
        </c:marker>
      </c:pivotFmt>
      <c:pivotFmt>
        <c:idx val="146"/>
        <c:marker>
          <c:symbol val="none"/>
        </c:marker>
      </c:pivotFmt>
      <c:pivotFmt>
        <c:idx val="147"/>
        <c:marker>
          <c:symbol val="none"/>
        </c:marker>
      </c:pivotFmt>
      <c:pivotFmt>
        <c:idx val="148"/>
        <c:marker>
          <c:symbol val="none"/>
        </c:marker>
      </c:pivotFmt>
      <c:pivotFmt>
        <c:idx val="149"/>
        <c:marker>
          <c:symbol val="none"/>
        </c:marker>
      </c:pivotFmt>
      <c:pivotFmt>
        <c:idx val="150"/>
        <c:marker>
          <c:symbol val="none"/>
        </c:marker>
      </c:pivotFmt>
      <c:pivotFmt>
        <c:idx val="151"/>
        <c:marker>
          <c:symbol val="none"/>
        </c:marker>
      </c:pivotFmt>
      <c:pivotFmt>
        <c:idx val="152"/>
        <c:marker>
          <c:symbol val="none"/>
        </c:marker>
      </c:pivotFmt>
      <c:pivotFmt>
        <c:idx val="153"/>
        <c:marker>
          <c:symbol val="none"/>
        </c:marker>
      </c:pivotFmt>
      <c:pivotFmt>
        <c:idx val="154"/>
        <c:marker>
          <c:symbol val="none"/>
        </c:marker>
      </c:pivotFmt>
      <c:pivotFmt>
        <c:idx val="155"/>
        <c:marker>
          <c:symbol val="none"/>
        </c:marker>
      </c:pivotFmt>
      <c:pivotFmt>
        <c:idx val="156"/>
        <c:marker>
          <c:symbol val="none"/>
        </c:marker>
      </c:pivotFmt>
      <c:pivotFmt>
        <c:idx val="157"/>
        <c:marker>
          <c:symbol val="none"/>
        </c:marker>
      </c:pivotFmt>
      <c:pivotFmt>
        <c:idx val="158"/>
        <c:marker>
          <c:symbol val="none"/>
        </c:marker>
      </c:pivotFmt>
      <c:pivotFmt>
        <c:idx val="159"/>
        <c:marker>
          <c:symbol val="none"/>
        </c:marker>
      </c:pivotFmt>
      <c:pivotFmt>
        <c:idx val="160"/>
        <c:marker>
          <c:symbol val="none"/>
        </c:marker>
      </c:pivotFmt>
      <c:pivotFmt>
        <c:idx val="161"/>
        <c:marker>
          <c:symbol val="none"/>
        </c:marker>
      </c:pivotFmt>
      <c:pivotFmt>
        <c:idx val="162"/>
        <c:marker>
          <c:symbol val="none"/>
        </c:marker>
      </c:pivotFmt>
      <c:pivotFmt>
        <c:idx val="163"/>
        <c:marker>
          <c:symbol val="none"/>
        </c:marker>
      </c:pivotFmt>
      <c:pivotFmt>
        <c:idx val="164"/>
        <c:marker>
          <c:symbol val="none"/>
        </c:marker>
      </c:pivotFmt>
      <c:pivotFmt>
        <c:idx val="165"/>
        <c:marker>
          <c:symbol val="none"/>
        </c:marker>
      </c:pivotFmt>
      <c:pivotFmt>
        <c:idx val="166"/>
        <c:marker>
          <c:symbol val="none"/>
        </c:marker>
      </c:pivotFmt>
      <c:pivotFmt>
        <c:idx val="167"/>
        <c:marker>
          <c:symbol val="none"/>
        </c:marker>
      </c:pivotFmt>
      <c:pivotFmt>
        <c:idx val="168"/>
        <c:marker>
          <c:symbol val="none"/>
        </c:marker>
      </c:pivotFmt>
      <c:pivotFmt>
        <c:idx val="169"/>
        <c:marker>
          <c:symbol val="none"/>
        </c:marker>
      </c:pivotFmt>
      <c:pivotFmt>
        <c:idx val="170"/>
        <c:marker>
          <c:symbol val="none"/>
        </c:marker>
      </c:pivotFmt>
      <c:pivotFmt>
        <c:idx val="171"/>
        <c:marker>
          <c:symbol val="none"/>
        </c:marker>
      </c:pivotFmt>
      <c:pivotFmt>
        <c:idx val="172"/>
        <c:marker>
          <c:symbol val="none"/>
        </c:marker>
      </c:pivotFmt>
      <c:pivotFmt>
        <c:idx val="173"/>
        <c:marker>
          <c:symbol val="none"/>
        </c:marker>
      </c:pivotFmt>
      <c:pivotFmt>
        <c:idx val="174"/>
        <c:marker>
          <c:symbol val="none"/>
        </c:marker>
      </c:pivotFmt>
      <c:pivotFmt>
        <c:idx val="175"/>
        <c:marker>
          <c:symbol val="none"/>
        </c:marker>
      </c:pivotFmt>
      <c:pivotFmt>
        <c:idx val="176"/>
        <c:marker>
          <c:symbol val="none"/>
        </c:marker>
      </c:pivotFmt>
      <c:pivotFmt>
        <c:idx val="177"/>
        <c:marker>
          <c:symbol val="none"/>
        </c:marker>
      </c:pivotFmt>
      <c:pivotFmt>
        <c:idx val="178"/>
        <c:marker>
          <c:symbol val="none"/>
        </c:marker>
      </c:pivotFmt>
      <c:pivotFmt>
        <c:idx val="179"/>
        <c:marker>
          <c:symbol val="none"/>
        </c:marker>
      </c:pivotFmt>
      <c:pivotFmt>
        <c:idx val="180"/>
        <c:marker>
          <c:symbol val="none"/>
        </c:marker>
      </c:pivotFmt>
      <c:pivotFmt>
        <c:idx val="181"/>
        <c:marker>
          <c:symbol val="none"/>
        </c:marker>
      </c:pivotFmt>
      <c:pivotFmt>
        <c:idx val="182"/>
        <c:marker>
          <c:symbol val="none"/>
        </c:marker>
      </c:pivotFmt>
      <c:pivotFmt>
        <c:idx val="183"/>
        <c:marker>
          <c:symbol val="none"/>
        </c:marker>
      </c:pivotFmt>
      <c:pivotFmt>
        <c:idx val="184"/>
        <c:marker>
          <c:symbol val="none"/>
        </c:marker>
      </c:pivotFmt>
      <c:pivotFmt>
        <c:idx val="185"/>
        <c:marker>
          <c:symbol val="none"/>
        </c:marker>
      </c:pivotFmt>
      <c:pivotFmt>
        <c:idx val="186"/>
        <c:marker>
          <c:symbol val="none"/>
        </c:marker>
      </c:pivotFmt>
      <c:pivotFmt>
        <c:idx val="187"/>
        <c:marker>
          <c:symbol val="none"/>
        </c:marker>
      </c:pivotFmt>
      <c:pivotFmt>
        <c:idx val="188"/>
        <c:marker>
          <c:symbol val="none"/>
        </c:marker>
      </c:pivotFmt>
      <c:pivotFmt>
        <c:idx val="189"/>
        <c:marker>
          <c:symbol val="none"/>
        </c:marker>
      </c:pivotFmt>
      <c:pivotFmt>
        <c:idx val="190"/>
        <c:marker>
          <c:symbol val="none"/>
        </c:marker>
      </c:pivotFmt>
      <c:pivotFmt>
        <c:idx val="191"/>
        <c:marker>
          <c:symbol val="none"/>
        </c:marker>
      </c:pivotFmt>
      <c:pivotFmt>
        <c:idx val="192"/>
        <c:marker>
          <c:symbol val="none"/>
        </c:marker>
      </c:pivotFmt>
      <c:pivotFmt>
        <c:idx val="193"/>
        <c:marker>
          <c:symbol val="none"/>
        </c:marker>
      </c:pivotFmt>
      <c:pivotFmt>
        <c:idx val="194"/>
        <c:marker>
          <c:symbol val="none"/>
        </c:marker>
      </c:pivotFmt>
      <c:pivotFmt>
        <c:idx val="195"/>
        <c:marker>
          <c:symbol val="none"/>
        </c:marker>
      </c:pivotFmt>
      <c:pivotFmt>
        <c:idx val="196"/>
        <c:marker>
          <c:symbol val="none"/>
        </c:marker>
      </c:pivotFmt>
      <c:pivotFmt>
        <c:idx val="197"/>
        <c:marker>
          <c:symbol val="none"/>
        </c:marker>
      </c:pivotFmt>
      <c:pivotFmt>
        <c:idx val="198"/>
        <c:marker>
          <c:symbol val="none"/>
        </c:marker>
      </c:pivotFmt>
      <c:pivotFmt>
        <c:idx val="199"/>
        <c:marker>
          <c:symbol val="none"/>
        </c:marker>
      </c:pivotFmt>
      <c:pivotFmt>
        <c:idx val="200"/>
        <c:marker>
          <c:symbol val="none"/>
        </c:marker>
      </c:pivotFmt>
      <c:pivotFmt>
        <c:idx val="201"/>
        <c:marker>
          <c:symbol val="none"/>
        </c:marker>
      </c:pivotFmt>
      <c:pivotFmt>
        <c:idx val="202"/>
        <c:marker>
          <c:symbol val="none"/>
        </c:marker>
      </c:pivotFmt>
      <c:pivotFmt>
        <c:idx val="203"/>
        <c:marker>
          <c:symbol val="none"/>
        </c:marker>
      </c:pivotFmt>
      <c:pivotFmt>
        <c:idx val="204"/>
        <c:marker>
          <c:symbol val="none"/>
        </c:marker>
      </c:pivotFmt>
      <c:pivotFmt>
        <c:idx val="205"/>
        <c:marker>
          <c:symbol val="none"/>
        </c:marker>
      </c:pivotFmt>
      <c:pivotFmt>
        <c:idx val="206"/>
        <c:marker>
          <c:symbol val="none"/>
        </c:marker>
      </c:pivotFmt>
      <c:pivotFmt>
        <c:idx val="207"/>
        <c:marker>
          <c:symbol val="none"/>
        </c:marker>
      </c:pivotFmt>
      <c:pivotFmt>
        <c:idx val="208"/>
        <c:marker>
          <c:symbol val="none"/>
        </c:marker>
      </c:pivotFmt>
      <c:pivotFmt>
        <c:idx val="209"/>
        <c:marker>
          <c:symbol val="none"/>
        </c:marker>
      </c:pivotFmt>
      <c:pivotFmt>
        <c:idx val="210"/>
        <c:marker>
          <c:symbol val="none"/>
        </c:marker>
      </c:pivotFmt>
      <c:pivotFmt>
        <c:idx val="211"/>
        <c:marker>
          <c:symbol val="none"/>
        </c:marker>
      </c:pivotFmt>
      <c:pivotFmt>
        <c:idx val="212"/>
        <c:marker>
          <c:symbol val="none"/>
        </c:marker>
      </c:pivotFmt>
      <c:pivotFmt>
        <c:idx val="213"/>
        <c:marker>
          <c:symbol val="none"/>
        </c:marker>
      </c:pivotFmt>
      <c:pivotFmt>
        <c:idx val="214"/>
        <c:marker>
          <c:symbol val="none"/>
        </c:marker>
      </c:pivotFmt>
      <c:pivotFmt>
        <c:idx val="215"/>
        <c:marker>
          <c:symbol val="none"/>
        </c:marker>
      </c:pivotFmt>
      <c:pivotFmt>
        <c:idx val="216"/>
        <c:marker>
          <c:symbol val="none"/>
        </c:marker>
      </c:pivotFmt>
      <c:pivotFmt>
        <c:idx val="217"/>
        <c:marker>
          <c:symbol val="none"/>
        </c:marker>
      </c:pivotFmt>
      <c:pivotFmt>
        <c:idx val="218"/>
        <c:marker>
          <c:symbol val="none"/>
        </c:marker>
      </c:pivotFmt>
      <c:pivotFmt>
        <c:idx val="219"/>
        <c:marker>
          <c:symbol val="none"/>
        </c:marker>
      </c:pivotFmt>
      <c:pivotFmt>
        <c:idx val="220"/>
        <c:marker>
          <c:symbol val="none"/>
        </c:marker>
      </c:pivotFmt>
      <c:pivotFmt>
        <c:idx val="221"/>
        <c:marker>
          <c:symbol val="none"/>
        </c:marker>
      </c:pivotFmt>
      <c:pivotFmt>
        <c:idx val="222"/>
        <c:marker>
          <c:symbol val="none"/>
        </c:marker>
      </c:pivotFmt>
      <c:pivotFmt>
        <c:idx val="223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5809896292607691E-3"/>
          <c:y val="7.4548702245552642E-2"/>
          <c:w val="0.96773654187255365"/>
          <c:h val="0.846709318948493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'Сводная 2 направление'!$B$1:$B$2</c:f>
              <c:strCache>
                <c:ptCount val="1"/>
                <c:pt idx="0">
                  <c:v>2.1 (с весом 20) Объем финансирования научно-исследовательских и опытно-конструкторских работ (научные гранты, проекты, хозяйственные договоры),  выполненных собственными силами, в институте в течение отчетного года, в расчете на одну ставку НПР институ</c:v>
                </c:pt>
              </c:strCache>
            </c:strRef>
          </c:tx>
          <c:invertIfNegative val="0"/>
          <c:cat>
            <c:strRef>
              <c:f>'Сводная 2 направление'!$A$3:$A$18</c:f>
              <c:strCache>
                <c:ptCount val="15"/>
                <c:pt idx="0">
                  <c:v>ИЕН</c:v>
                </c:pt>
                <c:pt idx="1">
                  <c:v>ИМКН</c:v>
                </c:pt>
                <c:pt idx="2">
                  <c:v>ФТИ</c:v>
                </c:pt>
                <c:pt idx="3">
                  <c:v>ХТИ</c:v>
                </c:pt>
                <c:pt idx="4">
                  <c:v>ИММт</c:v>
                </c:pt>
                <c:pt idx="5">
                  <c:v>ИРИТ-РтФ</c:v>
                </c:pt>
                <c:pt idx="6">
                  <c:v>ИГНИ</c:v>
                </c:pt>
                <c:pt idx="7">
                  <c:v>УралЭНИН</c:v>
                </c:pt>
                <c:pt idx="8">
                  <c:v>ВШЭМ</c:v>
                </c:pt>
                <c:pt idx="9">
                  <c:v>ИнФО</c:v>
                </c:pt>
                <c:pt idx="10">
                  <c:v>ИГУП</c:v>
                </c:pt>
                <c:pt idx="11">
                  <c:v>ИСПН</c:v>
                </c:pt>
                <c:pt idx="12">
                  <c:v>ММИ</c:v>
                </c:pt>
                <c:pt idx="13">
                  <c:v>ИФКСиМП</c:v>
                </c:pt>
                <c:pt idx="14">
                  <c:v>СтИ</c:v>
                </c:pt>
              </c:strCache>
            </c:strRef>
          </c:cat>
          <c:val>
            <c:numRef>
              <c:f>'Сводная 2 направление'!$B$3:$B$18</c:f>
              <c:numCache>
                <c:formatCode>General</c:formatCode>
                <c:ptCount val="15"/>
                <c:pt idx="0">
                  <c:v>20</c:v>
                </c:pt>
                <c:pt idx="1">
                  <c:v>9.2063748507659575</c:v>
                </c:pt>
                <c:pt idx="2">
                  <c:v>15.582196114672707</c:v>
                </c:pt>
                <c:pt idx="3">
                  <c:v>9.856082698409141</c:v>
                </c:pt>
                <c:pt idx="4">
                  <c:v>9.116225446606995</c:v>
                </c:pt>
                <c:pt idx="5">
                  <c:v>11.198065299199097</c:v>
                </c:pt>
                <c:pt idx="6">
                  <c:v>1.7703585548169889</c:v>
                </c:pt>
                <c:pt idx="7">
                  <c:v>3.3228140691320047</c:v>
                </c:pt>
                <c:pt idx="8">
                  <c:v>1.9143983599340562</c:v>
                </c:pt>
                <c:pt idx="9">
                  <c:v>0.40674776695562254</c:v>
                </c:pt>
                <c:pt idx="10">
                  <c:v>0.59736038276477266</c:v>
                </c:pt>
                <c:pt idx="11">
                  <c:v>0.94043759157020768</c:v>
                </c:pt>
                <c:pt idx="12">
                  <c:v>0.6295496685830253</c:v>
                </c:pt>
                <c:pt idx="13">
                  <c:v>0.10496508463571999</c:v>
                </c:pt>
                <c:pt idx="14">
                  <c:v>1.9189452875224311</c:v>
                </c:pt>
              </c:numCache>
            </c:numRef>
          </c:val>
        </c:ser>
        <c:ser>
          <c:idx val="1"/>
          <c:order val="1"/>
          <c:tx>
            <c:strRef>
              <c:f>'Сводная 2 направление'!$C$1:$C$2</c:f>
              <c:strCache>
                <c:ptCount val="1"/>
                <c:pt idx="0">
                  <c:v>2.2 (с весом 20) Общий объем финансирования научно-исследовательских и опытно-конструкторских работ (научные гранты, проекты, хозяйственные договоры) в институте в течение отчетного года, в расчете на одну ставку НПР института.</c:v>
                </c:pt>
              </c:strCache>
            </c:strRef>
          </c:tx>
          <c:invertIfNegative val="0"/>
          <c:cat>
            <c:strRef>
              <c:f>'Сводная 2 направление'!$A$3:$A$18</c:f>
              <c:strCache>
                <c:ptCount val="15"/>
                <c:pt idx="0">
                  <c:v>ИЕН</c:v>
                </c:pt>
                <c:pt idx="1">
                  <c:v>ИМКН</c:v>
                </c:pt>
                <c:pt idx="2">
                  <c:v>ФТИ</c:v>
                </c:pt>
                <c:pt idx="3">
                  <c:v>ХТИ</c:v>
                </c:pt>
                <c:pt idx="4">
                  <c:v>ИММт</c:v>
                </c:pt>
                <c:pt idx="5">
                  <c:v>ИРИТ-РтФ</c:v>
                </c:pt>
                <c:pt idx="6">
                  <c:v>ИГНИ</c:v>
                </c:pt>
                <c:pt idx="7">
                  <c:v>УралЭНИН</c:v>
                </c:pt>
                <c:pt idx="8">
                  <c:v>ВШЭМ</c:v>
                </c:pt>
                <c:pt idx="9">
                  <c:v>ИнФО</c:v>
                </c:pt>
                <c:pt idx="10">
                  <c:v>ИГУП</c:v>
                </c:pt>
                <c:pt idx="11">
                  <c:v>ИСПН</c:v>
                </c:pt>
                <c:pt idx="12">
                  <c:v>ММИ</c:v>
                </c:pt>
                <c:pt idx="13">
                  <c:v>ИФКСиМП</c:v>
                </c:pt>
                <c:pt idx="14">
                  <c:v>СтИ</c:v>
                </c:pt>
              </c:strCache>
            </c:strRef>
          </c:cat>
          <c:val>
            <c:numRef>
              <c:f>'Сводная 2 направление'!$C$3:$C$18</c:f>
              <c:numCache>
                <c:formatCode>General</c:formatCode>
                <c:ptCount val="15"/>
                <c:pt idx="0">
                  <c:v>20</c:v>
                </c:pt>
                <c:pt idx="1">
                  <c:v>9.1655997951084256</c:v>
                </c:pt>
                <c:pt idx="2">
                  <c:v>16.540564665415449</c:v>
                </c:pt>
                <c:pt idx="3">
                  <c:v>8.9636264902471723</c:v>
                </c:pt>
                <c:pt idx="4">
                  <c:v>12.29583083987661</c:v>
                </c:pt>
                <c:pt idx="5">
                  <c:v>15.311421366227041</c:v>
                </c:pt>
                <c:pt idx="6">
                  <c:v>1.6091003298515258</c:v>
                </c:pt>
                <c:pt idx="7">
                  <c:v>3.1326000242659306</c:v>
                </c:pt>
                <c:pt idx="8">
                  <c:v>1.8888087417118871</c:v>
                </c:pt>
                <c:pt idx="9">
                  <c:v>0.39117859695380586</c:v>
                </c:pt>
                <c:pt idx="10">
                  <c:v>0.5428944191367947</c:v>
                </c:pt>
                <c:pt idx="11">
                  <c:v>0.86196390186731953</c:v>
                </c:pt>
                <c:pt idx="12">
                  <c:v>0.60668339927660386</c:v>
                </c:pt>
                <c:pt idx="13">
                  <c:v>9.5394606500701112E-2</c:v>
                </c:pt>
                <c:pt idx="14">
                  <c:v>2.7507200700667349</c:v>
                </c:pt>
              </c:numCache>
            </c:numRef>
          </c:val>
        </c:ser>
        <c:ser>
          <c:idx val="2"/>
          <c:order val="2"/>
          <c:tx>
            <c:strRef>
              <c:f>'Сводная 2 направление'!$D$1:$D$2</c:f>
              <c:strCache>
                <c:ptCount val="1"/>
                <c:pt idx="0">
                  <c:v>2.3 (с весом 20) Количество статей, опубликованных сотрудниками института в российских и зарубежных научных журналах, индексируемых иностранными организациями (Scopus, Web of Science), в расчете на одну ставку НПР института.</c:v>
                </c:pt>
              </c:strCache>
            </c:strRef>
          </c:tx>
          <c:invertIfNegative val="0"/>
          <c:cat>
            <c:strRef>
              <c:f>'Сводная 2 направление'!$A$3:$A$18</c:f>
              <c:strCache>
                <c:ptCount val="15"/>
                <c:pt idx="0">
                  <c:v>ИЕН</c:v>
                </c:pt>
                <c:pt idx="1">
                  <c:v>ИМКН</c:v>
                </c:pt>
                <c:pt idx="2">
                  <c:v>ФТИ</c:v>
                </c:pt>
                <c:pt idx="3">
                  <c:v>ХТИ</c:v>
                </c:pt>
                <c:pt idx="4">
                  <c:v>ИММт</c:v>
                </c:pt>
                <c:pt idx="5">
                  <c:v>ИРИТ-РтФ</c:v>
                </c:pt>
                <c:pt idx="6">
                  <c:v>ИГНИ</c:v>
                </c:pt>
                <c:pt idx="7">
                  <c:v>УралЭНИН</c:v>
                </c:pt>
                <c:pt idx="8">
                  <c:v>ВШЭМ</c:v>
                </c:pt>
                <c:pt idx="9">
                  <c:v>ИнФО</c:v>
                </c:pt>
                <c:pt idx="10">
                  <c:v>ИГУП</c:v>
                </c:pt>
                <c:pt idx="11">
                  <c:v>ИСПН</c:v>
                </c:pt>
                <c:pt idx="12">
                  <c:v>ММИ</c:v>
                </c:pt>
                <c:pt idx="13">
                  <c:v>ИФКСиМП</c:v>
                </c:pt>
                <c:pt idx="14">
                  <c:v>СтИ</c:v>
                </c:pt>
              </c:strCache>
            </c:strRef>
          </c:cat>
          <c:val>
            <c:numRef>
              <c:f>'Сводная 2 направление'!$D$3:$D$18</c:f>
              <c:numCache>
                <c:formatCode>General</c:formatCode>
                <c:ptCount val="15"/>
                <c:pt idx="0">
                  <c:v>11.086178085461924</c:v>
                </c:pt>
                <c:pt idx="1">
                  <c:v>20</c:v>
                </c:pt>
                <c:pt idx="2">
                  <c:v>11.329199393688851</c:v>
                </c:pt>
                <c:pt idx="3">
                  <c:v>10.784070552569933</c:v>
                </c:pt>
                <c:pt idx="4">
                  <c:v>9.538664171085923</c:v>
                </c:pt>
                <c:pt idx="5">
                  <c:v>7.515889830508474</c:v>
                </c:pt>
                <c:pt idx="6">
                  <c:v>0.72364466883038825</c:v>
                </c:pt>
                <c:pt idx="7">
                  <c:v>5.0901264460586493</c:v>
                </c:pt>
                <c:pt idx="8">
                  <c:v>2.3497267759562841</c:v>
                </c:pt>
                <c:pt idx="9">
                  <c:v>1.7910712307521879</c:v>
                </c:pt>
                <c:pt idx="10">
                  <c:v>1.4576271186440675</c:v>
                </c:pt>
                <c:pt idx="11">
                  <c:v>0.73537944724385407</c:v>
                </c:pt>
                <c:pt idx="12">
                  <c:v>1.2146892655367232</c:v>
                </c:pt>
                <c:pt idx="13">
                  <c:v>6.2693639511572807E-2</c:v>
                </c:pt>
                <c:pt idx="14">
                  <c:v>0.63100741066842758</c:v>
                </c:pt>
              </c:numCache>
            </c:numRef>
          </c:val>
        </c:ser>
        <c:ser>
          <c:idx val="3"/>
          <c:order val="3"/>
          <c:tx>
            <c:strRef>
              <c:f>'Сводная 2 направление'!$E$1:$E$2</c:f>
              <c:strCache>
                <c:ptCount val="1"/>
                <c:pt idx="0">
                  <c:v>2.4 (с весом 10) Доля сотрудников (человек) от общего количества штатных НПР и НПР-совместителей института, имеющих ученые степени и звания, работы которых цитировались более 100 раз в течение последних 7 лет.</c:v>
                </c:pt>
              </c:strCache>
            </c:strRef>
          </c:tx>
          <c:invertIfNegative val="0"/>
          <c:cat>
            <c:strRef>
              <c:f>'Сводная 2 направление'!$A$3:$A$18</c:f>
              <c:strCache>
                <c:ptCount val="15"/>
                <c:pt idx="0">
                  <c:v>ИЕН</c:v>
                </c:pt>
                <c:pt idx="1">
                  <c:v>ИМКН</c:v>
                </c:pt>
                <c:pt idx="2">
                  <c:v>ФТИ</c:v>
                </c:pt>
                <c:pt idx="3">
                  <c:v>ХТИ</c:v>
                </c:pt>
                <c:pt idx="4">
                  <c:v>ИММт</c:v>
                </c:pt>
                <c:pt idx="5">
                  <c:v>ИРИТ-РтФ</c:v>
                </c:pt>
                <c:pt idx="6">
                  <c:v>ИГНИ</c:v>
                </c:pt>
                <c:pt idx="7">
                  <c:v>УралЭНИН</c:v>
                </c:pt>
                <c:pt idx="8">
                  <c:v>ВШЭМ</c:v>
                </c:pt>
                <c:pt idx="9">
                  <c:v>ИнФО</c:v>
                </c:pt>
                <c:pt idx="10">
                  <c:v>ИГУП</c:v>
                </c:pt>
                <c:pt idx="11">
                  <c:v>ИСПН</c:v>
                </c:pt>
                <c:pt idx="12">
                  <c:v>ММИ</c:v>
                </c:pt>
                <c:pt idx="13">
                  <c:v>ИФКСиМП</c:v>
                </c:pt>
                <c:pt idx="14">
                  <c:v>СтИ</c:v>
                </c:pt>
              </c:strCache>
            </c:strRef>
          </c:cat>
          <c:val>
            <c:numRef>
              <c:f>'Сводная 2 направление'!$E$3:$E$18</c:f>
              <c:numCache>
                <c:formatCode>General</c:formatCode>
                <c:ptCount val="15"/>
                <c:pt idx="0">
                  <c:v>10</c:v>
                </c:pt>
                <c:pt idx="1">
                  <c:v>7.1444543828264759</c:v>
                </c:pt>
                <c:pt idx="2">
                  <c:v>6.7936210131332082</c:v>
                </c:pt>
                <c:pt idx="3">
                  <c:v>9.4910881801125715</c:v>
                </c:pt>
                <c:pt idx="4">
                  <c:v>2.5129778197262858</c:v>
                </c:pt>
                <c:pt idx="5">
                  <c:v>0</c:v>
                </c:pt>
                <c:pt idx="6">
                  <c:v>0</c:v>
                </c:pt>
                <c:pt idx="7">
                  <c:v>0.48763736263736263</c:v>
                </c:pt>
                <c:pt idx="8">
                  <c:v>0</c:v>
                </c:pt>
                <c:pt idx="9">
                  <c:v>0.48190045248868779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4"/>
          <c:order val="4"/>
          <c:tx>
            <c:strRef>
              <c:f>'Сводная 2 направление'!$F$1:$F$2</c:f>
              <c:strCache>
                <c:ptCount val="1"/>
                <c:pt idx="0">
                  <c:v>2.5 (с весом 15) Эффективность аспирантуры: доля аспирантов от общего количества, закончивших аспирантуру в отчетном году, защитивших диссертацию в отчетном году. </c:v>
                </c:pt>
              </c:strCache>
            </c:strRef>
          </c:tx>
          <c:invertIfNegative val="0"/>
          <c:cat>
            <c:strRef>
              <c:f>'Сводная 2 направление'!$A$3:$A$18</c:f>
              <c:strCache>
                <c:ptCount val="15"/>
                <c:pt idx="0">
                  <c:v>ИЕН</c:v>
                </c:pt>
                <c:pt idx="1">
                  <c:v>ИМКН</c:v>
                </c:pt>
                <c:pt idx="2">
                  <c:v>ФТИ</c:v>
                </c:pt>
                <c:pt idx="3">
                  <c:v>ХТИ</c:v>
                </c:pt>
                <c:pt idx="4">
                  <c:v>ИММт</c:v>
                </c:pt>
                <c:pt idx="5">
                  <c:v>ИРИТ-РтФ</c:v>
                </c:pt>
                <c:pt idx="6">
                  <c:v>ИГНИ</c:v>
                </c:pt>
                <c:pt idx="7">
                  <c:v>УралЭНИН</c:v>
                </c:pt>
                <c:pt idx="8">
                  <c:v>ВШЭМ</c:v>
                </c:pt>
                <c:pt idx="9">
                  <c:v>ИнФО</c:v>
                </c:pt>
                <c:pt idx="10">
                  <c:v>ИГУП</c:v>
                </c:pt>
                <c:pt idx="11">
                  <c:v>ИСПН</c:v>
                </c:pt>
                <c:pt idx="12">
                  <c:v>ММИ</c:v>
                </c:pt>
                <c:pt idx="13">
                  <c:v>ИФКСиМП</c:v>
                </c:pt>
                <c:pt idx="14">
                  <c:v>СтИ</c:v>
                </c:pt>
              </c:strCache>
            </c:strRef>
          </c:cat>
          <c:val>
            <c:numRef>
              <c:f>'Сводная 2 направление'!$F$3:$F$18</c:f>
              <c:numCache>
                <c:formatCode>General</c:formatCode>
                <c:ptCount val="15"/>
                <c:pt idx="0">
                  <c:v>3.28125</c:v>
                </c:pt>
                <c:pt idx="1">
                  <c:v>0</c:v>
                </c:pt>
                <c:pt idx="2">
                  <c:v>1.09375</c:v>
                </c:pt>
                <c:pt idx="3">
                  <c:v>2.6250000000000004</c:v>
                </c:pt>
                <c:pt idx="4">
                  <c:v>7.1590909090909083</c:v>
                </c:pt>
                <c:pt idx="5">
                  <c:v>0</c:v>
                </c:pt>
                <c:pt idx="6">
                  <c:v>15</c:v>
                </c:pt>
                <c:pt idx="7">
                  <c:v>3.75</c:v>
                </c:pt>
                <c:pt idx="8">
                  <c:v>4.375</c:v>
                </c:pt>
                <c:pt idx="9">
                  <c:v>2.6250000000000004</c:v>
                </c:pt>
                <c:pt idx="10">
                  <c:v>2.6250000000000004</c:v>
                </c:pt>
                <c:pt idx="11">
                  <c:v>4.6875</c:v>
                </c:pt>
                <c:pt idx="12">
                  <c:v>2.6250000000000004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5"/>
          <c:order val="5"/>
          <c:tx>
            <c:strRef>
              <c:f>'Сводная 2 направление'!$G$1:$G$2</c:f>
              <c:strCache>
                <c:ptCount val="1"/>
                <c:pt idx="0">
                  <c:v>2.6 (с весом 15) Количество кандидатских и докторских диссертаций, защищенных в течение отчетного года сотрудниками, внешними совместителями, аспирантами, докторантами и соискателями института, в расчете на число имеющих права руководить аспирантами и с</c:v>
                </c:pt>
              </c:strCache>
            </c:strRef>
          </c:tx>
          <c:invertIfNegative val="0"/>
          <c:cat>
            <c:strRef>
              <c:f>'Сводная 2 направление'!$A$3:$A$18</c:f>
              <c:strCache>
                <c:ptCount val="15"/>
                <c:pt idx="0">
                  <c:v>ИЕН</c:v>
                </c:pt>
                <c:pt idx="1">
                  <c:v>ИМКН</c:v>
                </c:pt>
                <c:pt idx="2">
                  <c:v>ФТИ</c:v>
                </c:pt>
                <c:pt idx="3">
                  <c:v>ХТИ</c:v>
                </c:pt>
                <c:pt idx="4">
                  <c:v>ИММт</c:v>
                </c:pt>
                <c:pt idx="5">
                  <c:v>ИРИТ-РтФ</c:v>
                </c:pt>
                <c:pt idx="6">
                  <c:v>ИГНИ</c:v>
                </c:pt>
                <c:pt idx="7">
                  <c:v>УралЭНИН</c:v>
                </c:pt>
                <c:pt idx="8">
                  <c:v>ВШЭМ</c:v>
                </c:pt>
                <c:pt idx="9">
                  <c:v>ИнФО</c:v>
                </c:pt>
                <c:pt idx="10">
                  <c:v>ИГУП</c:v>
                </c:pt>
                <c:pt idx="11">
                  <c:v>ИСПН</c:v>
                </c:pt>
                <c:pt idx="12">
                  <c:v>ММИ</c:v>
                </c:pt>
                <c:pt idx="13">
                  <c:v>ИФКСиМП</c:v>
                </c:pt>
                <c:pt idx="14">
                  <c:v>СтИ</c:v>
                </c:pt>
              </c:strCache>
            </c:strRef>
          </c:cat>
          <c:val>
            <c:numRef>
              <c:f>'Сводная 2 направление'!$G$3:$G$18</c:f>
              <c:numCache>
                <c:formatCode>General</c:formatCode>
                <c:ptCount val="15"/>
                <c:pt idx="0">
                  <c:v>8.4905660377358494</c:v>
                </c:pt>
                <c:pt idx="1">
                  <c:v>15</c:v>
                </c:pt>
                <c:pt idx="2">
                  <c:v>4.666666666666667</c:v>
                </c:pt>
                <c:pt idx="3">
                  <c:v>5.454545454545455</c:v>
                </c:pt>
                <c:pt idx="4">
                  <c:v>6.545454545454545</c:v>
                </c:pt>
                <c:pt idx="5">
                  <c:v>1.1111111111111112</c:v>
                </c:pt>
                <c:pt idx="6">
                  <c:v>6.9230769230769234</c:v>
                </c:pt>
                <c:pt idx="7">
                  <c:v>2.6086956521739131</c:v>
                </c:pt>
                <c:pt idx="8">
                  <c:v>3.9622641509433962</c:v>
                </c:pt>
                <c:pt idx="9">
                  <c:v>8</c:v>
                </c:pt>
                <c:pt idx="10">
                  <c:v>6.6666666666666661</c:v>
                </c:pt>
                <c:pt idx="11">
                  <c:v>4.3902439024390238</c:v>
                </c:pt>
                <c:pt idx="12">
                  <c:v>2.8571428571428568</c:v>
                </c:pt>
                <c:pt idx="13">
                  <c:v>5.454545454545455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0951424"/>
        <c:axId val="150952960"/>
      </c:barChart>
      <c:catAx>
        <c:axId val="150951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0952960"/>
        <c:crosses val="autoZero"/>
        <c:auto val="1"/>
        <c:lblAlgn val="ctr"/>
        <c:lblOffset val="100"/>
        <c:noMultiLvlLbl val="0"/>
      </c:catAx>
      <c:valAx>
        <c:axId val="15095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095142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>
                <a:solidFill>
                  <a:sysClr val="windowText" lastClr="000000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900">
                <a:solidFill>
                  <a:sysClr val="windowText" lastClr="00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48051501378410394"/>
          <c:y val="6.3588524680975196E-5"/>
          <c:w val="0.51776983025278822"/>
          <c:h val="0.5708477404570775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[рейтинг_институтов_2014_v25.xlsm]Сводная 3 направление!СводнаяТаблица5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  <c:pivotFmt>
        <c:idx val="68"/>
        <c:marker>
          <c:symbol val="none"/>
        </c:marker>
      </c:pivotFmt>
      <c:pivotFmt>
        <c:idx val="69"/>
        <c:marker>
          <c:symbol val="none"/>
        </c:marker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</c:pivotFmt>
      <c:pivotFmt>
        <c:idx val="72"/>
        <c:marker>
          <c:symbol val="none"/>
        </c:marker>
      </c:pivotFmt>
      <c:pivotFmt>
        <c:idx val="73"/>
        <c:marker>
          <c:symbol val="none"/>
        </c:marker>
      </c:pivotFmt>
      <c:pivotFmt>
        <c:idx val="74"/>
        <c:marker>
          <c:symbol val="none"/>
        </c:marker>
      </c:pivotFmt>
      <c:pivotFmt>
        <c:idx val="75"/>
        <c:marker>
          <c:symbol val="none"/>
        </c:marker>
      </c:pivotFmt>
      <c:pivotFmt>
        <c:idx val="76"/>
        <c:marker>
          <c:symbol val="none"/>
        </c:marker>
      </c:pivotFmt>
      <c:pivotFmt>
        <c:idx val="77"/>
        <c:marker>
          <c:symbol val="none"/>
        </c:marker>
      </c:pivotFmt>
      <c:pivotFmt>
        <c:idx val="78"/>
        <c:marker>
          <c:symbol val="none"/>
        </c:marker>
      </c:pivotFmt>
      <c:pivotFmt>
        <c:idx val="79"/>
        <c:marker>
          <c:symbol val="none"/>
        </c:marker>
      </c:pivotFmt>
      <c:pivotFmt>
        <c:idx val="80"/>
        <c:marker>
          <c:symbol val="none"/>
        </c:marker>
      </c:pivotFmt>
      <c:pivotFmt>
        <c:idx val="81"/>
        <c:marker>
          <c:symbol val="none"/>
        </c:marker>
      </c:pivotFmt>
      <c:pivotFmt>
        <c:idx val="82"/>
        <c:marker>
          <c:symbol val="none"/>
        </c:marker>
      </c:pivotFmt>
      <c:pivotFmt>
        <c:idx val="83"/>
        <c:marker>
          <c:symbol val="none"/>
        </c:marker>
      </c:pivotFmt>
      <c:pivotFmt>
        <c:idx val="84"/>
        <c:marker>
          <c:symbol val="none"/>
        </c:marker>
      </c:pivotFmt>
      <c:pivotFmt>
        <c:idx val="85"/>
        <c:marker>
          <c:symbol val="none"/>
        </c:marker>
      </c:pivotFmt>
      <c:pivotFmt>
        <c:idx val="86"/>
        <c:marker>
          <c:symbol val="none"/>
        </c:marker>
      </c:pivotFmt>
      <c:pivotFmt>
        <c:idx val="87"/>
        <c:marker>
          <c:symbol val="none"/>
        </c:marker>
      </c:pivotFmt>
      <c:pivotFmt>
        <c:idx val="88"/>
        <c:marker>
          <c:symbol val="none"/>
        </c:marker>
      </c:pivotFmt>
      <c:pivotFmt>
        <c:idx val="89"/>
        <c:marker>
          <c:symbol val="none"/>
        </c:marker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</c:pivotFmt>
      <c:pivotFmt>
        <c:idx val="93"/>
        <c:marker>
          <c:symbol val="none"/>
        </c:marker>
      </c:pivotFmt>
      <c:pivotFmt>
        <c:idx val="94"/>
        <c:marker>
          <c:symbol val="none"/>
        </c:marker>
      </c:pivotFmt>
      <c:pivotFmt>
        <c:idx val="95"/>
        <c:marker>
          <c:symbol val="none"/>
        </c:marker>
      </c:pivotFmt>
      <c:pivotFmt>
        <c:idx val="96"/>
        <c:marker>
          <c:symbol val="none"/>
        </c:marker>
      </c:pivotFmt>
      <c:pivotFmt>
        <c:idx val="97"/>
        <c:marker>
          <c:symbol val="none"/>
        </c:marker>
      </c:pivotFmt>
      <c:pivotFmt>
        <c:idx val="98"/>
        <c:marker>
          <c:symbol val="none"/>
        </c:marker>
      </c:pivotFmt>
      <c:pivotFmt>
        <c:idx val="99"/>
        <c:marker>
          <c:symbol val="none"/>
        </c:marker>
      </c:pivotFmt>
      <c:pivotFmt>
        <c:idx val="100"/>
        <c:marker>
          <c:symbol val="none"/>
        </c:marker>
      </c:pivotFmt>
      <c:pivotFmt>
        <c:idx val="101"/>
        <c:marker>
          <c:symbol val="none"/>
        </c:marker>
      </c:pivotFmt>
      <c:pivotFmt>
        <c:idx val="102"/>
        <c:marker>
          <c:symbol val="none"/>
        </c:marker>
      </c:pivotFmt>
      <c:pivotFmt>
        <c:idx val="103"/>
        <c:marker>
          <c:symbol val="none"/>
        </c:marker>
      </c:pivotFmt>
      <c:pivotFmt>
        <c:idx val="104"/>
        <c:marker>
          <c:symbol val="none"/>
        </c:marker>
      </c:pivotFmt>
      <c:pivotFmt>
        <c:idx val="105"/>
        <c:marker>
          <c:symbol val="none"/>
        </c:marker>
      </c:pivotFmt>
      <c:pivotFmt>
        <c:idx val="106"/>
        <c:marker>
          <c:symbol val="none"/>
        </c:marker>
      </c:pivotFmt>
      <c:pivotFmt>
        <c:idx val="107"/>
        <c:marker>
          <c:symbol val="none"/>
        </c:marker>
      </c:pivotFmt>
      <c:pivotFmt>
        <c:idx val="108"/>
        <c:marker>
          <c:symbol val="none"/>
        </c:marker>
      </c:pivotFmt>
      <c:pivotFmt>
        <c:idx val="109"/>
        <c:marker>
          <c:symbol val="none"/>
        </c:marker>
      </c:pivotFmt>
      <c:pivotFmt>
        <c:idx val="110"/>
        <c:marker>
          <c:symbol val="none"/>
        </c:marker>
      </c:pivotFmt>
      <c:pivotFmt>
        <c:idx val="111"/>
        <c:marker>
          <c:symbol val="none"/>
        </c:marker>
      </c:pivotFmt>
      <c:pivotFmt>
        <c:idx val="112"/>
        <c:marker>
          <c:symbol val="none"/>
        </c:marker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</c:pivotFmt>
      <c:pivotFmt>
        <c:idx val="115"/>
        <c:marker>
          <c:symbol val="none"/>
        </c:marker>
      </c:pivotFmt>
      <c:pivotFmt>
        <c:idx val="116"/>
        <c:marker>
          <c:symbol val="none"/>
        </c:marker>
      </c:pivotFmt>
      <c:pivotFmt>
        <c:idx val="117"/>
        <c:marker>
          <c:symbol val="none"/>
        </c:marker>
      </c:pivotFmt>
      <c:pivotFmt>
        <c:idx val="118"/>
        <c:marker>
          <c:symbol val="none"/>
        </c:marker>
      </c:pivotFmt>
      <c:pivotFmt>
        <c:idx val="119"/>
        <c:marker>
          <c:symbol val="none"/>
        </c:marker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</c:pivotFmt>
      <c:pivotFmt>
        <c:idx val="122"/>
        <c:marker>
          <c:symbol val="none"/>
        </c:marker>
      </c:pivotFmt>
      <c:pivotFmt>
        <c:idx val="123"/>
        <c:marker>
          <c:symbol val="none"/>
        </c:marker>
      </c:pivotFmt>
      <c:pivotFmt>
        <c:idx val="124"/>
        <c:marker>
          <c:symbol val="none"/>
        </c:marker>
      </c:pivotFmt>
      <c:pivotFmt>
        <c:idx val="125"/>
        <c:marker>
          <c:symbol val="none"/>
        </c:marker>
      </c:pivotFmt>
      <c:pivotFmt>
        <c:idx val="126"/>
        <c:marker>
          <c:symbol val="none"/>
        </c:marker>
      </c:pivotFmt>
      <c:pivotFmt>
        <c:idx val="127"/>
        <c:marker>
          <c:symbol val="none"/>
        </c:marker>
      </c:pivotFmt>
      <c:pivotFmt>
        <c:idx val="128"/>
        <c:marker>
          <c:symbol val="none"/>
        </c:marker>
      </c:pivotFmt>
      <c:pivotFmt>
        <c:idx val="129"/>
        <c:marker>
          <c:symbol val="none"/>
        </c:marker>
      </c:pivotFmt>
      <c:pivotFmt>
        <c:idx val="130"/>
        <c:marker>
          <c:symbol val="none"/>
        </c:marker>
      </c:pivotFmt>
      <c:pivotFmt>
        <c:idx val="131"/>
        <c:marker>
          <c:symbol val="none"/>
        </c:marker>
      </c:pivotFmt>
      <c:pivotFmt>
        <c:idx val="132"/>
        <c:marker>
          <c:symbol val="none"/>
        </c:marker>
      </c:pivotFmt>
      <c:pivotFmt>
        <c:idx val="133"/>
        <c:marker>
          <c:symbol val="none"/>
        </c:marker>
      </c:pivotFmt>
      <c:pivotFmt>
        <c:idx val="134"/>
        <c:marker>
          <c:symbol val="none"/>
        </c:marker>
      </c:pivotFmt>
      <c:pivotFmt>
        <c:idx val="135"/>
        <c:marker>
          <c:symbol val="none"/>
        </c:marker>
      </c:pivotFmt>
      <c:pivotFmt>
        <c:idx val="136"/>
        <c:marker>
          <c:symbol val="none"/>
        </c:marker>
      </c:pivotFmt>
      <c:pivotFmt>
        <c:idx val="137"/>
        <c:marker>
          <c:symbol val="none"/>
        </c:marker>
      </c:pivotFmt>
      <c:pivotFmt>
        <c:idx val="138"/>
        <c:marker>
          <c:symbol val="none"/>
        </c:marker>
      </c:pivotFmt>
      <c:pivotFmt>
        <c:idx val="139"/>
        <c:marker>
          <c:symbol val="none"/>
        </c:marker>
      </c:pivotFmt>
      <c:pivotFmt>
        <c:idx val="140"/>
        <c:marker>
          <c:symbol val="none"/>
        </c:marker>
      </c:pivotFmt>
      <c:pivotFmt>
        <c:idx val="141"/>
        <c:marker>
          <c:symbol val="none"/>
        </c:marker>
      </c:pivotFmt>
      <c:pivotFmt>
        <c:idx val="142"/>
        <c:marker>
          <c:symbol val="none"/>
        </c:marker>
      </c:pivotFmt>
      <c:pivotFmt>
        <c:idx val="143"/>
        <c:marker>
          <c:symbol val="none"/>
        </c:marker>
      </c:pivotFmt>
      <c:pivotFmt>
        <c:idx val="144"/>
        <c:marker>
          <c:symbol val="none"/>
        </c:marker>
      </c:pivotFmt>
      <c:pivotFmt>
        <c:idx val="145"/>
        <c:marker>
          <c:symbol val="none"/>
        </c:marker>
      </c:pivotFmt>
      <c:pivotFmt>
        <c:idx val="146"/>
        <c:marker>
          <c:symbol val="none"/>
        </c:marker>
      </c:pivotFmt>
      <c:pivotFmt>
        <c:idx val="147"/>
        <c:marker>
          <c:symbol val="none"/>
        </c:marker>
      </c:pivotFmt>
      <c:pivotFmt>
        <c:idx val="148"/>
        <c:marker>
          <c:symbol val="none"/>
        </c:marker>
      </c:pivotFmt>
      <c:pivotFmt>
        <c:idx val="149"/>
        <c:marker>
          <c:symbol val="none"/>
        </c:marker>
      </c:pivotFmt>
      <c:pivotFmt>
        <c:idx val="150"/>
        <c:marker>
          <c:symbol val="none"/>
        </c:marker>
      </c:pivotFmt>
      <c:pivotFmt>
        <c:idx val="151"/>
        <c:marker>
          <c:symbol val="none"/>
        </c:marker>
      </c:pivotFmt>
      <c:pivotFmt>
        <c:idx val="152"/>
        <c:marker>
          <c:symbol val="none"/>
        </c:marker>
      </c:pivotFmt>
      <c:pivotFmt>
        <c:idx val="153"/>
        <c:marker>
          <c:symbol val="none"/>
        </c:marker>
      </c:pivotFmt>
      <c:pivotFmt>
        <c:idx val="154"/>
        <c:marker>
          <c:symbol val="none"/>
        </c:marker>
      </c:pivotFmt>
      <c:pivotFmt>
        <c:idx val="155"/>
        <c:marker>
          <c:symbol val="none"/>
        </c:marker>
      </c:pivotFmt>
      <c:pivotFmt>
        <c:idx val="156"/>
        <c:marker>
          <c:symbol val="none"/>
        </c:marker>
      </c:pivotFmt>
      <c:pivotFmt>
        <c:idx val="157"/>
        <c:marker>
          <c:symbol val="none"/>
        </c:marker>
      </c:pivotFmt>
      <c:pivotFmt>
        <c:idx val="158"/>
        <c:marker>
          <c:symbol val="none"/>
        </c:marker>
      </c:pivotFmt>
      <c:pivotFmt>
        <c:idx val="159"/>
        <c:marker>
          <c:symbol val="none"/>
        </c:marker>
      </c:pivotFmt>
      <c:pivotFmt>
        <c:idx val="160"/>
        <c:marker>
          <c:symbol val="none"/>
        </c:marker>
      </c:pivotFmt>
      <c:pivotFmt>
        <c:idx val="161"/>
        <c:marker>
          <c:symbol val="none"/>
        </c:marker>
      </c:pivotFmt>
      <c:pivotFmt>
        <c:idx val="162"/>
        <c:marker>
          <c:symbol val="none"/>
        </c:marker>
      </c:pivotFmt>
      <c:pivotFmt>
        <c:idx val="163"/>
        <c:marker>
          <c:symbol val="none"/>
        </c:marker>
      </c:pivotFmt>
      <c:pivotFmt>
        <c:idx val="164"/>
        <c:marker>
          <c:symbol val="none"/>
        </c:marker>
      </c:pivotFmt>
      <c:pivotFmt>
        <c:idx val="165"/>
        <c:marker>
          <c:symbol val="none"/>
        </c:marker>
      </c:pivotFmt>
      <c:pivotFmt>
        <c:idx val="166"/>
        <c:marker>
          <c:symbol val="none"/>
        </c:marker>
      </c:pivotFmt>
      <c:pivotFmt>
        <c:idx val="167"/>
        <c:marker>
          <c:symbol val="none"/>
        </c:marker>
      </c:pivotFmt>
      <c:pivotFmt>
        <c:idx val="168"/>
        <c:marker>
          <c:symbol val="none"/>
        </c:marker>
      </c:pivotFmt>
      <c:pivotFmt>
        <c:idx val="169"/>
        <c:marker>
          <c:symbol val="none"/>
        </c:marker>
      </c:pivotFmt>
      <c:pivotFmt>
        <c:idx val="170"/>
        <c:marker>
          <c:symbol val="none"/>
        </c:marker>
      </c:pivotFmt>
      <c:pivotFmt>
        <c:idx val="171"/>
        <c:marker>
          <c:symbol val="none"/>
        </c:marker>
      </c:pivotFmt>
      <c:pivotFmt>
        <c:idx val="172"/>
        <c:marker>
          <c:symbol val="none"/>
        </c:marker>
      </c:pivotFmt>
      <c:pivotFmt>
        <c:idx val="173"/>
        <c:marker>
          <c:symbol val="none"/>
        </c:marker>
      </c:pivotFmt>
      <c:pivotFmt>
        <c:idx val="174"/>
        <c:marker>
          <c:symbol val="none"/>
        </c:marker>
      </c:pivotFmt>
      <c:pivotFmt>
        <c:idx val="175"/>
        <c:marker>
          <c:symbol val="none"/>
        </c:marker>
      </c:pivotFmt>
      <c:pivotFmt>
        <c:idx val="176"/>
        <c:marker>
          <c:symbol val="none"/>
        </c:marker>
      </c:pivotFmt>
      <c:pivotFmt>
        <c:idx val="177"/>
        <c:marker>
          <c:symbol val="none"/>
        </c:marker>
      </c:pivotFmt>
      <c:pivotFmt>
        <c:idx val="178"/>
        <c:marker>
          <c:symbol val="none"/>
        </c:marker>
      </c:pivotFmt>
      <c:pivotFmt>
        <c:idx val="179"/>
        <c:marker>
          <c:symbol val="none"/>
        </c:marker>
      </c:pivotFmt>
      <c:pivotFmt>
        <c:idx val="180"/>
        <c:marker>
          <c:symbol val="none"/>
        </c:marker>
      </c:pivotFmt>
      <c:pivotFmt>
        <c:idx val="181"/>
        <c:marker>
          <c:symbol val="none"/>
        </c:marker>
      </c:pivotFmt>
      <c:pivotFmt>
        <c:idx val="182"/>
        <c:marker>
          <c:symbol val="none"/>
        </c:marker>
      </c:pivotFmt>
      <c:pivotFmt>
        <c:idx val="183"/>
        <c:marker>
          <c:symbol val="none"/>
        </c:marker>
      </c:pivotFmt>
      <c:pivotFmt>
        <c:idx val="184"/>
        <c:marker>
          <c:symbol val="none"/>
        </c:marker>
      </c:pivotFmt>
      <c:pivotFmt>
        <c:idx val="185"/>
        <c:marker>
          <c:symbol val="none"/>
        </c:marker>
      </c:pivotFmt>
      <c:pivotFmt>
        <c:idx val="186"/>
        <c:marker>
          <c:symbol val="none"/>
        </c:marker>
      </c:pivotFmt>
      <c:pivotFmt>
        <c:idx val="187"/>
        <c:marker>
          <c:symbol val="none"/>
        </c:marker>
      </c:pivotFmt>
      <c:pivotFmt>
        <c:idx val="188"/>
        <c:marker>
          <c:symbol val="none"/>
        </c:marker>
      </c:pivotFmt>
      <c:pivotFmt>
        <c:idx val="189"/>
        <c:marker>
          <c:symbol val="none"/>
        </c:marker>
      </c:pivotFmt>
      <c:pivotFmt>
        <c:idx val="190"/>
        <c:marker>
          <c:symbol val="none"/>
        </c:marker>
      </c:pivotFmt>
      <c:pivotFmt>
        <c:idx val="191"/>
        <c:marker>
          <c:symbol val="none"/>
        </c:marker>
      </c:pivotFmt>
      <c:pivotFmt>
        <c:idx val="192"/>
        <c:marker>
          <c:symbol val="none"/>
        </c:marker>
      </c:pivotFmt>
      <c:pivotFmt>
        <c:idx val="193"/>
        <c:marker>
          <c:symbol val="none"/>
        </c:marker>
      </c:pivotFmt>
      <c:pivotFmt>
        <c:idx val="194"/>
        <c:marker>
          <c:symbol val="none"/>
        </c:marker>
      </c:pivotFmt>
      <c:pivotFmt>
        <c:idx val="195"/>
        <c:marker>
          <c:symbol val="none"/>
        </c:marker>
      </c:pivotFmt>
      <c:pivotFmt>
        <c:idx val="196"/>
        <c:marker>
          <c:symbol val="none"/>
        </c:marker>
      </c:pivotFmt>
      <c:pivotFmt>
        <c:idx val="197"/>
        <c:marker>
          <c:symbol val="none"/>
        </c:marker>
      </c:pivotFmt>
      <c:pivotFmt>
        <c:idx val="198"/>
        <c:marker>
          <c:symbol val="none"/>
        </c:marker>
      </c:pivotFmt>
      <c:pivotFmt>
        <c:idx val="199"/>
        <c:marker>
          <c:symbol val="none"/>
        </c:marker>
      </c:pivotFmt>
      <c:pivotFmt>
        <c:idx val="200"/>
        <c:marker>
          <c:symbol val="none"/>
        </c:marker>
      </c:pivotFmt>
      <c:pivotFmt>
        <c:idx val="201"/>
        <c:marker>
          <c:symbol val="none"/>
        </c:marker>
      </c:pivotFmt>
      <c:pivotFmt>
        <c:idx val="202"/>
        <c:marker>
          <c:symbol val="none"/>
        </c:marker>
      </c:pivotFmt>
      <c:pivotFmt>
        <c:idx val="203"/>
        <c:marker>
          <c:symbol val="none"/>
        </c:marker>
      </c:pivotFmt>
      <c:pivotFmt>
        <c:idx val="204"/>
        <c:marker>
          <c:symbol val="none"/>
        </c:marker>
      </c:pivotFmt>
      <c:pivotFmt>
        <c:idx val="205"/>
        <c:marker>
          <c:symbol val="none"/>
        </c:marker>
      </c:pivotFmt>
      <c:pivotFmt>
        <c:idx val="206"/>
        <c:marker>
          <c:symbol val="none"/>
        </c:marker>
      </c:pivotFmt>
      <c:pivotFmt>
        <c:idx val="207"/>
        <c:marker>
          <c:symbol val="none"/>
        </c:marker>
      </c:pivotFmt>
      <c:pivotFmt>
        <c:idx val="208"/>
        <c:marker>
          <c:symbol val="none"/>
        </c:marker>
      </c:pivotFmt>
      <c:pivotFmt>
        <c:idx val="209"/>
        <c:marker>
          <c:symbol val="none"/>
        </c:marker>
      </c:pivotFmt>
      <c:pivotFmt>
        <c:idx val="210"/>
        <c:marker>
          <c:symbol val="none"/>
        </c:marker>
      </c:pivotFmt>
      <c:pivotFmt>
        <c:idx val="211"/>
        <c:marker>
          <c:symbol val="none"/>
        </c:marker>
      </c:pivotFmt>
      <c:pivotFmt>
        <c:idx val="212"/>
        <c:marker>
          <c:symbol val="none"/>
        </c:marker>
      </c:pivotFmt>
      <c:pivotFmt>
        <c:idx val="213"/>
        <c:marker>
          <c:symbol val="none"/>
        </c:marker>
      </c:pivotFmt>
      <c:pivotFmt>
        <c:idx val="214"/>
        <c:marker>
          <c:symbol val="none"/>
        </c:marker>
      </c:pivotFmt>
      <c:pivotFmt>
        <c:idx val="215"/>
        <c:marker>
          <c:symbol val="none"/>
        </c:marker>
      </c:pivotFmt>
      <c:pivotFmt>
        <c:idx val="216"/>
        <c:marker>
          <c:symbol val="none"/>
        </c:marker>
      </c:pivotFmt>
      <c:pivotFmt>
        <c:idx val="217"/>
        <c:marker>
          <c:symbol val="none"/>
        </c:marker>
      </c:pivotFmt>
      <c:pivotFmt>
        <c:idx val="218"/>
        <c:marker>
          <c:symbol val="none"/>
        </c:marker>
      </c:pivotFmt>
      <c:pivotFmt>
        <c:idx val="219"/>
        <c:marker>
          <c:symbol val="none"/>
        </c:marker>
      </c:pivotFmt>
      <c:pivotFmt>
        <c:idx val="220"/>
        <c:marker>
          <c:symbol val="none"/>
        </c:marker>
      </c:pivotFmt>
      <c:pivotFmt>
        <c:idx val="221"/>
        <c:marker>
          <c:symbol val="none"/>
        </c:marker>
      </c:pivotFmt>
      <c:pivotFmt>
        <c:idx val="222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6490813648293961E-2"/>
          <c:y val="6.8076738397256101E-2"/>
          <c:w val="0.99083842435006186"/>
          <c:h val="0.774567501928439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'Сводная 3 направление'!$F$1:$F$2</c:f>
              <c:strCache>
                <c:ptCount val="1"/>
                <c:pt idx="0">
                  <c:v>3.1 (с весом 30) Остепененность, доля преподавателей (человек), имеющих ученые степени доктора и кандидата наук</c:v>
                </c:pt>
              </c:strCache>
            </c:strRef>
          </c:tx>
          <c:invertIfNegative val="0"/>
          <c:cat>
            <c:strRef>
              <c:f>'Сводная 3 направление'!$E$3:$E$18</c:f>
              <c:strCache>
                <c:ptCount val="15"/>
                <c:pt idx="0">
                  <c:v>ХТИ</c:v>
                </c:pt>
                <c:pt idx="1">
                  <c:v>ИМКН</c:v>
                </c:pt>
                <c:pt idx="2">
                  <c:v>ВШЭМ</c:v>
                </c:pt>
                <c:pt idx="3">
                  <c:v>ИГУП</c:v>
                </c:pt>
                <c:pt idx="4">
                  <c:v>ИГНИ</c:v>
                </c:pt>
                <c:pt idx="5">
                  <c:v>ИСПН</c:v>
                </c:pt>
                <c:pt idx="6">
                  <c:v>ИЕН</c:v>
                </c:pt>
                <c:pt idx="7">
                  <c:v>ИММт</c:v>
                </c:pt>
                <c:pt idx="8">
                  <c:v>ФТИ</c:v>
                </c:pt>
                <c:pt idx="9">
                  <c:v>ИРИТ-РтФ</c:v>
                </c:pt>
                <c:pt idx="10">
                  <c:v>УралЭНИН</c:v>
                </c:pt>
                <c:pt idx="11">
                  <c:v>ММИ</c:v>
                </c:pt>
                <c:pt idx="12">
                  <c:v>ИФКСиМП</c:v>
                </c:pt>
                <c:pt idx="13">
                  <c:v>ИнФО</c:v>
                </c:pt>
                <c:pt idx="14">
                  <c:v>СтИ</c:v>
                </c:pt>
              </c:strCache>
            </c:strRef>
          </c:cat>
          <c:val>
            <c:numRef>
              <c:f>'Сводная 3 направление'!$F$3:$F$18</c:f>
              <c:numCache>
                <c:formatCode>General</c:formatCode>
                <c:ptCount val="15"/>
                <c:pt idx="0">
                  <c:v>30</c:v>
                </c:pt>
                <c:pt idx="1">
                  <c:v>26.813655761024183</c:v>
                </c:pt>
                <c:pt idx="2">
                  <c:v>22.947801602772365</c:v>
                </c:pt>
                <c:pt idx="3">
                  <c:v>27.281812125249836</c:v>
                </c:pt>
                <c:pt idx="4">
                  <c:v>24.200779727095515</c:v>
                </c:pt>
                <c:pt idx="5">
                  <c:v>21.685360943341962</c:v>
                </c:pt>
                <c:pt idx="6">
                  <c:v>25.310226786478395</c:v>
                </c:pt>
                <c:pt idx="7">
                  <c:v>27.866852561868249</c:v>
                </c:pt>
                <c:pt idx="8">
                  <c:v>22.990945104697225</c:v>
                </c:pt>
                <c:pt idx="9">
                  <c:v>24.23245614035088</c:v>
                </c:pt>
                <c:pt idx="10">
                  <c:v>25.161290322580648</c:v>
                </c:pt>
                <c:pt idx="11">
                  <c:v>24.148606811145513</c:v>
                </c:pt>
                <c:pt idx="12">
                  <c:v>9.0492359932088284</c:v>
                </c:pt>
                <c:pt idx="13">
                  <c:v>17.708978328173373</c:v>
                </c:pt>
                <c:pt idx="14">
                  <c:v>19.548872180451127</c:v>
                </c:pt>
              </c:numCache>
            </c:numRef>
          </c:val>
        </c:ser>
        <c:ser>
          <c:idx val="1"/>
          <c:order val="1"/>
          <c:tx>
            <c:strRef>
              <c:f>'Сводная 3 направление'!$G$1:$G$2</c:f>
              <c:strCache>
                <c:ptCount val="1"/>
                <c:pt idx="0">
                  <c:v>3.2 (с весом 15) Доля НПР (человек), имеющих опыт работы и/или прошедших стажировки в зарубежных вузах или исследовательских организациях, от общего числа НПР института, включая совместителей.</c:v>
                </c:pt>
              </c:strCache>
            </c:strRef>
          </c:tx>
          <c:invertIfNegative val="0"/>
          <c:cat>
            <c:strRef>
              <c:f>'Сводная 3 направление'!$E$3:$E$18</c:f>
              <c:strCache>
                <c:ptCount val="15"/>
                <c:pt idx="0">
                  <c:v>ХТИ</c:v>
                </c:pt>
                <c:pt idx="1">
                  <c:v>ИМКН</c:v>
                </c:pt>
                <c:pt idx="2">
                  <c:v>ВШЭМ</c:v>
                </c:pt>
                <c:pt idx="3">
                  <c:v>ИГУП</c:v>
                </c:pt>
                <c:pt idx="4">
                  <c:v>ИГНИ</c:v>
                </c:pt>
                <c:pt idx="5">
                  <c:v>ИСПН</c:v>
                </c:pt>
                <c:pt idx="6">
                  <c:v>ИЕН</c:v>
                </c:pt>
                <c:pt idx="7">
                  <c:v>ИММт</c:v>
                </c:pt>
                <c:pt idx="8">
                  <c:v>ФТИ</c:v>
                </c:pt>
                <c:pt idx="9">
                  <c:v>ИРИТ-РтФ</c:v>
                </c:pt>
                <c:pt idx="10">
                  <c:v>УралЭНИН</c:v>
                </c:pt>
                <c:pt idx="11">
                  <c:v>ММИ</c:v>
                </c:pt>
                <c:pt idx="12">
                  <c:v>ИФКСиМП</c:v>
                </c:pt>
                <c:pt idx="13">
                  <c:v>ИнФО</c:v>
                </c:pt>
                <c:pt idx="14">
                  <c:v>СтИ</c:v>
                </c:pt>
              </c:strCache>
            </c:strRef>
          </c:cat>
          <c:val>
            <c:numRef>
              <c:f>'Сводная 3 направление'!$G$3:$G$18</c:f>
              <c:numCache>
                <c:formatCode>General</c:formatCode>
                <c:ptCount val="15"/>
                <c:pt idx="0">
                  <c:v>15</c:v>
                </c:pt>
                <c:pt idx="1">
                  <c:v>12.619699042407662</c:v>
                </c:pt>
                <c:pt idx="2">
                  <c:v>10.526759884281581</c:v>
                </c:pt>
                <c:pt idx="3">
                  <c:v>2.7132352941176472</c:v>
                </c:pt>
                <c:pt idx="4">
                  <c:v>5.1314142678347938</c:v>
                </c:pt>
                <c:pt idx="5">
                  <c:v>0.58664546899841019</c:v>
                </c:pt>
                <c:pt idx="6">
                  <c:v>6.9635459817729917</c:v>
                </c:pt>
                <c:pt idx="7">
                  <c:v>2.4413569108625048</c:v>
                </c:pt>
                <c:pt idx="8">
                  <c:v>1.9411764705882355</c:v>
                </c:pt>
                <c:pt idx="9">
                  <c:v>4.5220588235294121</c:v>
                </c:pt>
                <c:pt idx="10">
                  <c:v>0</c:v>
                </c:pt>
                <c:pt idx="11">
                  <c:v>0.69570135746606332</c:v>
                </c:pt>
                <c:pt idx="12">
                  <c:v>0</c:v>
                </c:pt>
                <c:pt idx="13">
                  <c:v>0</c:v>
                </c:pt>
                <c:pt idx="14">
                  <c:v>6.5775401069518722</c:v>
                </c:pt>
              </c:numCache>
            </c:numRef>
          </c:val>
        </c:ser>
        <c:ser>
          <c:idx val="2"/>
          <c:order val="2"/>
          <c:tx>
            <c:strRef>
              <c:f>'Сводная 3 направление'!$H$1:$H$2</c:f>
              <c:strCache>
                <c:ptCount val="1"/>
                <c:pt idx="0">
                  <c:v>3.3 (с весом 20) Средний возраст преподавателей – докторов наук (человек) в институте, при условии, что сотрудник трудоустроен в институте по основному месту работы, независимо от долей занимаемых ставок.</c:v>
                </c:pt>
              </c:strCache>
            </c:strRef>
          </c:tx>
          <c:invertIfNegative val="0"/>
          <c:cat>
            <c:strRef>
              <c:f>'Сводная 3 направление'!$E$3:$E$18</c:f>
              <c:strCache>
                <c:ptCount val="15"/>
                <c:pt idx="0">
                  <c:v>ХТИ</c:v>
                </c:pt>
                <c:pt idx="1">
                  <c:v>ИМКН</c:v>
                </c:pt>
                <c:pt idx="2">
                  <c:v>ВШЭМ</c:v>
                </c:pt>
                <c:pt idx="3">
                  <c:v>ИГУП</c:v>
                </c:pt>
                <c:pt idx="4">
                  <c:v>ИГНИ</c:v>
                </c:pt>
                <c:pt idx="5">
                  <c:v>ИСПН</c:v>
                </c:pt>
                <c:pt idx="6">
                  <c:v>ИЕН</c:v>
                </c:pt>
                <c:pt idx="7">
                  <c:v>ИММт</c:v>
                </c:pt>
                <c:pt idx="8">
                  <c:v>ФТИ</c:v>
                </c:pt>
                <c:pt idx="9">
                  <c:v>ИРИТ-РтФ</c:v>
                </c:pt>
                <c:pt idx="10">
                  <c:v>УралЭНИН</c:v>
                </c:pt>
                <c:pt idx="11">
                  <c:v>ММИ</c:v>
                </c:pt>
                <c:pt idx="12">
                  <c:v>ИФКСиМП</c:v>
                </c:pt>
                <c:pt idx="13">
                  <c:v>ИнФО</c:v>
                </c:pt>
                <c:pt idx="14">
                  <c:v>СтИ</c:v>
                </c:pt>
              </c:strCache>
            </c:strRef>
          </c:cat>
          <c:val>
            <c:numRef>
              <c:f>'Сводная 3 направление'!$H$3:$H$18</c:f>
              <c:numCache>
                <c:formatCode>General</c:formatCode>
                <c:ptCount val="15"/>
                <c:pt idx="0">
                  <c:v>18.161838161838162</c:v>
                </c:pt>
                <c:pt idx="1">
                  <c:v>17.412587412587417</c:v>
                </c:pt>
                <c:pt idx="2">
                  <c:v>19.627039627039629</c:v>
                </c:pt>
                <c:pt idx="3">
                  <c:v>20</c:v>
                </c:pt>
                <c:pt idx="4">
                  <c:v>15.887694395157082</c:v>
                </c:pt>
                <c:pt idx="5">
                  <c:v>14.638694638694641</c:v>
                </c:pt>
                <c:pt idx="6">
                  <c:v>9.6957096957096933</c:v>
                </c:pt>
                <c:pt idx="7">
                  <c:v>5.9740259740259756</c:v>
                </c:pt>
                <c:pt idx="8">
                  <c:v>7.6628634523371293</c:v>
                </c:pt>
                <c:pt idx="9">
                  <c:v>5.5308328035600791</c:v>
                </c:pt>
                <c:pt idx="10">
                  <c:v>6.1375833468856857</c:v>
                </c:pt>
                <c:pt idx="11">
                  <c:v>12.447552447552447</c:v>
                </c:pt>
                <c:pt idx="12">
                  <c:v>19.048951048951054</c:v>
                </c:pt>
                <c:pt idx="13">
                  <c:v>8.6013986013986035</c:v>
                </c:pt>
                <c:pt idx="14">
                  <c:v>0</c:v>
                </c:pt>
              </c:numCache>
            </c:numRef>
          </c:val>
        </c:ser>
        <c:ser>
          <c:idx val="3"/>
          <c:order val="3"/>
          <c:tx>
            <c:strRef>
              <c:f>'Сводная 3 направление'!$I$1:$I$2</c:f>
              <c:strCache>
                <c:ptCount val="1"/>
                <c:pt idx="0">
                  <c:v>3.4 (с весом 20) Средний возраст преподавателей – кандидатов наук (человек) в институте, при условии, что сотрудник трудоустроен в институте по основному месту работы, независимо от долей занимаемых ставок.</c:v>
                </c:pt>
              </c:strCache>
            </c:strRef>
          </c:tx>
          <c:invertIfNegative val="0"/>
          <c:cat>
            <c:strRef>
              <c:f>'Сводная 3 направление'!$E$3:$E$18</c:f>
              <c:strCache>
                <c:ptCount val="15"/>
                <c:pt idx="0">
                  <c:v>ХТИ</c:v>
                </c:pt>
                <c:pt idx="1">
                  <c:v>ИМКН</c:v>
                </c:pt>
                <c:pt idx="2">
                  <c:v>ВШЭМ</c:v>
                </c:pt>
                <c:pt idx="3">
                  <c:v>ИГУП</c:v>
                </c:pt>
                <c:pt idx="4">
                  <c:v>ИГНИ</c:v>
                </c:pt>
                <c:pt idx="5">
                  <c:v>ИСПН</c:v>
                </c:pt>
                <c:pt idx="6">
                  <c:v>ИЕН</c:v>
                </c:pt>
                <c:pt idx="7">
                  <c:v>ИММт</c:v>
                </c:pt>
                <c:pt idx="8">
                  <c:v>ФТИ</c:v>
                </c:pt>
                <c:pt idx="9">
                  <c:v>ИРИТ-РтФ</c:v>
                </c:pt>
                <c:pt idx="10">
                  <c:v>УралЭНИН</c:v>
                </c:pt>
                <c:pt idx="11">
                  <c:v>ММИ</c:v>
                </c:pt>
                <c:pt idx="12">
                  <c:v>ИФКСиМП</c:v>
                </c:pt>
                <c:pt idx="13">
                  <c:v>ИнФО</c:v>
                </c:pt>
                <c:pt idx="14">
                  <c:v>СтИ</c:v>
                </c:pt>
              </c:strCache>
            </c:strRef>
          </c:cat>
          <c:val>
            <c:numRef>
              <c:f>'Сводная 3 направление'!$I$3:$I$18</c:f>
              <c:numCache>
                <c:formatCode>General</c:formatCode>
                <c:ptCount val="15"/>
                <c:pt idx="0">
                  <c:v>13.908965604651527</c:v>
                </c:pt>
                <c:pt idx="1">
                  <c:v>15.873773354088311</c:v>
                </c:pt>
                <c:pt idx="2">
                  <c:v>15.565634295713032</c:v>
                </c:pt>
                <c:pt idx="3">
                  <c:v>20</c:v>
                </c:pt>
                <c:pt idx="4">
                  <c:v>17.615462773035716</c:v>
                </c:pt>
                <c:pt idx="5">
                  <c:v>19.574198085052448</c:v>
                </c:pt>
                <c:pt idx="6">
                  <c:v>14.584710244552761</c:v>
                </c:pt>
                <c:pt idx="7">
                  <c:v>12.356684228030812</c:v>
                </c:pt>
                <c:pt idx="8">
                  <c:v>13.702787151606051</c:v>
                </c:pt>
                <c:pt idx="9">
                  <c:v>2.022586257177621</c:v>
                </c:pt>
                <c:pt idx="10">
                  <c:v>8.6979127609048845</c:v>
                </c:pt>
                <c:pt idx="11">
                  <c:v>1.261448379558616</c:v>
                </c:pt>
                <c:pt idx="12">
                  <c:v>8.5146356705411801</c:v>
                </c:pt>
                <c:pt idx="13">
                  <c:v>5.3544614615480697</c:v>
                </c:pt>
                <c:pt idx="14">
                  <c:v>0</c:v>
                </c:pt>
              </c:numCache>
            </c:numRef>
          </c:val>
        </c:ser>
        <c:ser>
          <c:idx val="4"/>
          <c:order val="4"/>
          <c:tx>
            <c:strRef>
              <c:f>'Сводная 3 направление'!$J$1:$J$2</c:f>
              <c:strCache>
                <c:ptCount val="1"/>
                <c:pt idx="0">
                  <c:v>3.5 (с весом 15) Количество аспирантов и соискателей в институте в расчете на одну ставку ППС института.</c:v>
                </c:pt>
              </c:strCache>
            </c:strRef>
          </c:tx>
          <c:invertIfNegative val="0"/>
          <c:cat>
            <c:strRef>
              <c:f>'Сводная 3 направление'!$E$3:$E$18</c:f>
              <c:strCache>
                <c:ptCount val="15"/>
                <c:pt idx="0">
                  <c:v>ХТИ</c:v>
                </c:pt>
                <c:pt idx="1">
                  <c:v>ИМКН</c:v>
                </c:pt>
                <c:pt idx="2">
                  <c:v>ВШЭМ</c:v>
                </c:pt>
                <c:pt idx="3">
                  <c:v>ИГУП</c:v>
                </c:pt>
                <c:pt idx="4">
                  <c:v>ИГНИ</c:v>
                </c:pt>
                <c:pt idx="5">
                  <c:v>ИСПН</c:v>
                </c:pt>
                <c:pt idx="6">
                  <c:v>ИЕН</c:v>
                </c:pt>
                <c:pt idx="7">
                  <c:v>ИММт</c:v>
                </c:pt>
                <c:pt idx="8">
                  <c:v>ФТИ</c:v>
                </c:pt>
                <c:pt idx="9">
                  <c:v>ИРИТ-РтФ</c:v>
                </c:pt>
                <c:pt idx="10">
                  <c:v>УралЭНИН</c:v>
                </c:pt>
                <c:pt idx="11">
                  <c:v>ММИ</c:v>
                </c:pt>
                <c:pt idx="12">
                  <c:v>ИФКСиМП</c:v>
                </c:pt>
                <c:pt idx="13">
                  <c:v>ИнФО</c:v>
                </c:pt>
                <c:pt idx="14">
                  <c:v>СтИ</c:v>
                </c:pt>
              </c:strCache>
            </c:strRef>
          </c:cat>
          <c:val>
            <c:numRef>
              <c:f>'Сводная 3 направление'!$J$3:$J$18</c:f>
              <c:numCache>
                <c:formatCode>General</c:formatCode>
                <c:ptCount val="15"/>
                <c:pt idx="0">
                  <c:v>15</c:v>
                </c:pt>
                <c:pt idx="1">
                  <c:v>12.816369676834793</c:v>
                </c:pt>
                <c:pt idx="2">
                  <c:v>9.5582286565893124</c:v>
                </c:pt>
                <c:pt idx="3">
                  <c:v>5.5909090909090908</c:v>
                </c:pt>
                <c:pt idx="4">
                  <c:v>9.9696048632218854</c:v>
                </c:pt>
                <c:pt idx="5">
                  <c:v>7.7711477711477714</c:v>
                </c:pt>
                <c:pt idx="6">
                  <c:v>7.4245472837022133</c:v>
                </c:pt>
                <c:pt idx="7">
                  <c:v>9.8000159349852609</c:v>
                </c:pt>
                <c:pt idx="8">
                  <c:v>8.805194805194807</c:v>
                </c:pt>
                <c:pt idx="9">
                  <c:v>12.854099025974028</c:v>
                </c:pt>
                <c:pt idx="10">
                  <c:v>8.2722634508348811</c:v>
                </c:pt>
                <c:pt idx="11">
                  <c:v>6.7582417582417582</c:v>
                </c:pt>
                <c:pt idx="12">
                  <c:v>1.1336405529953919</c:v>
                </c:pt>
                <c:pt idx="13">
                  <c:v>1.8792971734148205</c:v>
                </c:pt>
                <c:pt idx="14">
                  <c:v>3.5267330072524881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792064"/>
        <c:axId val="157618944"/>
      </c:barChart>
      <c:catAx>
        <c:axId val="152792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157618944"/>
        <c:crosses val="autoZero"/>
        <c:auto val="1"/>
        <c:lblAlgn val="ctr"/>
        <c:lblOffset val="100"/>
        <c:noMultiLvlLbl val="0"/>
      </c:catAx>
      <c:valAx>
        <c:axId val="15761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2792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012036418639148"/>
          <c:y val="2.0176999258072249E-2"/>
          <c:w val="0.37310043450354713"/>
          <c:h val="0.43160415904902366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 b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[рейтинг_институтов_2014_v25.xlsm]Сводная 4 направление!СводнаяТаблица4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3.2629306605796091E-2"/>
          <c:y val="2.1674025739461922E-2"/>
          <c:w val="0.95352114979961777"/>
          <c:h val="0.792806672400732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'Сводная 4 направление'!$F$3:$F$4</c:f>
              <c:strCache>
                <c:ptCount val="1"/>
                <c:pt idx="0">
                  <c:v>4.1 (с весом 35) Объем реализованной инновационной продукции, созданной на базе научных разработок и результатов интеллектуальной деятельности подразделения</c:v>
                </c:pt>
              </c:strCache>
            </c:strRef>
          </c:tx>
          <c:invertIfNegative val="0"/>
          <c:cat>
            <c:strRef>
              <c:f>'Сводная 4 направление'!$E$5:$E$20</c:f>
              <c:strCache>
                <c:ptCount val="15"/>
                <c:pt idx="0">
                  <c:v>ФТИ</c:v>
                </c:pt>
                <c:pt idx="1">
                  <c:v>СтИ</c:v>
                </c:pt>
                <c:pt idx="2">
                  <c:v>ХТИ</c:v>
                </c:pt>
                <c:pt idx="3">
                  <c:v>ММИ</c:v>
                </c:pt>
                <c:pt idx="4">
                  <c:v>ИММт</c:v>
                </c:pt>
                <c:pt idx="5">
                  <c:v>ИЕН</c:v>
                </c:pt>
                <c:pt idx="6">
                  <c:v>УралЭНИН</c:v>
                </c:pt>
                <c:pt idx="7">
                  <c:v>ИРИТ-РтФ</c:v>
                </c:pt>
                <c:pt idx="8">
                  <c:v>ИФКСиМП</c:v>
                </c:pt>
                <c:pt idx="9">
                  <c:v>ИМКН</c:v>
                </c:pt>
                <c:pt idx="10">
                  <c:v>ВШЭМ</c:v>
                </c:pt>
                <c:pt idx="11">
                  <c:v>ИнФО</c:v>
                </c:pt>
                <c:pt idx="12">
                  <c:v>ИГНИ</c:v>
                </c:pt>
                <c:pt idx="13">
                  <c:v>ИГУП</c:v>
                </c:pt>
                <c:pt idx="14">
                  <c:v>ИСПН</c:v>
                </c:pt>
              </c:strCache>
            </c:strRef>
          </c:cat>
          <c:val>
            <c:numRef>
              <c:f>'Сводная 4 направление'!$F$5:$F$20</c:f>
              <c:numCache>
                <c:formatCode>General</c:formatCode>
                <c:ptCount val="15"/>
                <c:pt idx="0">
                  <c:v>11.848019008359099</c:v>
                </c:pt>
                <c:pt idx="1">
                  <c:v>35</c:v>
                </c:pt>
                <c:pt idx="2">
                  <c:v>0.18001641284018474</c:v>
                </c:pt>
                <c:pt idx="3">
                  <c:v>1.7095686431623931</c:v>
                </c:pt>
                <c:pt idx="4">
                  <c:v>4.6204287757903939E-3</c:v>
                </c:pt>
                <c:pt idx="5">
                  <c:v>10.700455340283748</c:v>
                </c:pt>
                <c:pt idx="6">
                  <c:v>0.321873369848722</c:v>
                </c:pt>
                <c:pt idx="7">
                  <c:v>4.278013130868545</c:v>
                </c:pt>
                <c:pt idx="8">
                  <c:v>10.891426782018277</c:v>
                </c:pt>
                <c:pt idx="9">
                  <c:v>0</c:v>
                </c:pt>
                <c:pt idx="10">
                  <c:v>0.26236082249416354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'Сводная 4 направление'!$G$3:$G$4</c:f>
              <c:strCache>
                <c:ptCount val="1"/>
                <c:pt idx="0">
                  <c:v>4.2 (с весом 20) Количество хозяйственных обществ, созданных с участием университета с использованием научных разработок и результатов интеллектуальной деятельности подразделения</c:v>
                </c:pt>
              </c:strCache>
            </c:strRef>
          </c:tx>
          <c:invertIfNegative val="0"/>
          <c:cat>
            <c:strRef>
              <c:f>'Сводная 4 направление'!$E$5:$E$20</c:f>
              <c:strCache>
                <c:ptCount val="15"/>
                <c:pt idx="0">
                  <c:v>ФТИ</c:v>
                </c:pt>
                <c:pt idx="1">
                  <c:v>СтИ</c:v>
                </c:pt>
                <c:pt idx="2">
                  <c:v>ХТИ</c:v>
                </c:pt>
                <c:pt idx="3">
                  <c:v>ММИ</c:v>
                </c:pt>
                <c:pt idx="4">
                  <c:v>ИММт</c:v>
                </c:pt>
                <c:pt idx="5">
                  <c:v>ИЕН</c:v>
                </c:pt>
                <c:pt idx="6">
                  <c:v>УралЭНИН</c:v>
                </c:pt>
                <c:pt idx="7">
                  <c:v>ИРИТ-РтФ</c:v>
                </c:pt>
                <c:pt idx="8">
                  <c:v>ИФКСиМП</c:v>
                </c:pt>
                <c:pt idx="9">
                  <c:v>ИМКН</c:v>
                </c:pt>
                <c:pt idx="10">
                  <c:v>ВШЭМ</c:v>
                </c:pt>
                <c:pt idx="11">
                  <c:v>ИнФО</c:v>
                </c:pt>
                <c:pt idx="12">
                  <c:v>ИГНИ</c:v>
                </c:pt>
                <c:pt idx="13">
                  <c:v>ИГУП</c:v>
                </c:pt>
                <c:pt idx="14">
                  <c:v>ИСПН</c:v>
                </c:pt>
              </c:strCache>
            </c:strRef>
          </c:cat>
          <c:val>
            <c:numRef>
              <c:f>'Сводная 4 направление'!$G$5:$G$20</c:f>
              <c:numCache>
                <c:formatCode>General</c:formatCode>
                <c:ptCount val="15"/>
                <c:pt idx="0">
                  <c:v>20</c:v>
                </c:pt>
                <c:pt idx="1">
                  <c:v>1.1764705882352942</c:v>
                </c:pt>
                <c:pt idx="2">
                  <c:v>10.588235294117647</c:v>
                </c:pt>
                <c:pt idx="3">
                  <c:v>7.0588235294117654</c:v>
                </c:pt>
                <c:pt idx="4">
                  <c:v>4.7058823529411766</c:v>
                </c:pt>
                <c:pt idx="5">
                  <c:v>9.4117647058823533</c:v>
                </c:pt>
                <c:pt idx="6">
                  <c:v>14.117647058823531</c:v>
                </c:pt>
                <c:pt idx="7">
                  <c:v>14.117647058823531</c:v>
                </c:pt>
                <c:pt idx="8">
                  <c:v>1.1764705882352942</c:v>
                </c:pt>
                <c:pt idx="9">
                  <c:v>1.1764705882352942</c:v>
                </c:pt>
                <c:pt idx="10">
                  <c:v>1.1764705882352942</c:v>
                </c:pt>
                <c:pt idx="11">
                  <c:v>2.3529411764705883</c:v>
                </c:pt>
                <c:pt idx="12">
                  <c:v>1.1764705882352942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2"/>
          <c:order val="2"/>
          <c:tx>
            <c:strRef>
              <c:f>'Сводная 4 направление'!$H$3:$H$4</c:f>
              <c:strCache>
                <c:ptCount val="1"/>
                <c:pt idx="0">
                  <c:v>4.3 (с весом 20) Доля сотрудников и студентов Института, участвующих в инновационной деятельности</c:v>
                </c:pt>
              </c:strCache>
            </c:strRef>
          </c:tx>
          <c:invertIfNegative val="0"/>
          <c:cat>
            <c:strRef>
              <c:f>'Сводная 4 направление'!$E$5:$E$20</c:f>
              <c:strCache>
                <c:ptCount val="15"/>
                <c:pt idx="0">
                  <c:v>ФТИ</c:v>
                </c:pt>
                <c:pt idx="1">
                  <c:v>СтИ</c:v>
                </c:pt>
                <c:pt idx="2">
                  <c:v>ХТИ</c:v>
                </c:pt>
                <c:pt idx="3">
                  <c:v>ММИ</c:v>
                </c:pt>
                <c:pt idx="4">
                  <c:v>ИММт</c:v>
                </c:pt>
                <c:pt idx="5">
                  <c:v>ИЕН</c:v>
                </c:pt>
                <c:pt idx="6">
                  <c:v>УралЭНИН</c:v>
                </c:pt>
                <c:pt idx="7">
                  <c:v>ИРИТ-РтФ</c:v>
                </c:pt>
                <c:pt idx="8">
                  <c:v>ИФКСиМП</c:v>
                </c:pt>
                <c:pt idx="9">
                  <c:v>ИМКН</c:v>
                </c:pt>
                <c:pt idx="10">
                  <c:v>ВШЭМ</c:v>
                </c:pt>
                <c:pt idx="11">
                  <c:v>ИнФО</c:v>
                </c:pt>
                <c:pt idx="12">
                  <c:v>ИГНИ</c:v>
                </c:pt>
                <c:pt idx="13">
                  <c:v>ИГУП</c:v>
                </c:pt>
                <c:pt idx="14">
                  <c:v>ИСПН</c:v>
                </c:pt>
              </c:strCache>
            </c:strRef>
          </c:cat>
          <c:val>
            <c:numRef>
              <c:f>'Сводная 4 направление'!$H$5:$H$20</c:f>
              <c:numCache>
                <c:formatCode>General</c:formatCode>
                <c:ptCount val="15"/>
                <c:pt idx="0">
                  <c:v>20</c:v>
                </c:pt>
                <c:pt idx="1">
                  <c:v>3.7249405843701937</c:v>
                </c:pt>
                <c:pt idx="2">
                  <c:v>6.8589708310401765</c:v>
                </c:pt>
                <c:pt idx="3">
                  <c:v>4.6175037481259364</c:v>
                </c:pt>
                <c:pt idx="4">
                  <c:v>3.4127456819535436</c:v>
                </c:pt>
                <c:pt idx="5">
                  <c:v>7.3062290969899655</c:v>
                </c:pt>
                <c:pt idx="6">
                  <c:v>3.3510751417769375</c:v>
                </c:pt>
                <c:pt idx="7">
                  <c:v>2.8587488691394816</c:v>
                </c:pt>
                <c:pt idx="8">
                  <c:v>1.9206090787205516</c:v>
                </c:pt>
                <c:pt idx="9">
                  <c:v>1.0948114809782608</c:v>
                </c:pt>
                <c:pt idx="10">
                  <c:v>5.2344701583434823</c:v>
                </c:pt>
                <c:pt idx="11">
                  <c:v>3.5070499161263995</c:v>
                </c:pt>
                <c:pt idx="12">
                  <c:v>3.4975674600303841</c:v>
                </c:pt>
                <c:pt idx="13">
                  <c:v>3.404971773794196</c:v>
                </c:pt>
                <c:pt idx="14">
                  <c:v>1.9686211635364179</c:v>
                </c:pt>
              </c:numCache>
            </c:numRef>
          </c:val>
        </c:ser>
        <c:ser>
          <c:idx val="3"/>
          <c:order val="3"/>
          <c:tx>
            <c:strRef>
              <c:f>'Сводная 4 направление'!$I$3:$I$4</c:f>
              <c:strCache>
                <c:ptCount val="1"/>
                <c:pt idx="0">
                  <c:v>4.4 (с весом 25) Количество поставленных на учет объектов интеллектуальной собственности</c:v>
                </c:pt>
              </c:strCache>
            </c:strRef>
          </c:tx>
          <c:invertIfNegative val="0"/>
          <c:cat>
            <c:strRef>
              <c:f>'Сводная 4 направление'!$E$5:$E$20</c:f>
              <c:strCache>
                <c:ptCount val="15"/>
                <c:pt idx="0">
                  <c:v>ФТИ</c:v>
                </c:pt>
                <c:pt idx="1">
                  <c:v>СтИ</c:v>
                </c:pt>
                <c:pt idx="2">
                  <c:v>ХТИ</c:v>
                </c:pt>
                <c:pt idx="3">
                  <c:v>ММИ</c:v>
                </c:pt>
                <c:pt idx="4">
                  <c:v>ИММт</c:v>
                </c:pt>
                <c:pt idx="5">
                  <c:v>ИЕН</c:v>
                </c:pt>
                <c:pt idx="6">
                  <c:v>УралЭНИН</c:v>
                </c:pt>
                <c:pt idx="7">
                  <c:v>ИРИТ-РтФ</c:v>
                </c:pt>
                <c:pt idx="8">
                  <c:v>ИФКСиМП</c:v>
                </c:pt>
                <c:pt idx="9">
                  <c:v>ИМКН</c:v>
                </c:pt>
                <c:pt idx="10">
                  <c:v>ВШЭМ</c:v>
                </c:pt>
                <c:pt idx="11">
                  <c:v>ИнФО</c:v>
                </c:pt>
                <c:pt idx="12">
                  <c:v>ИГНИ</c:v>
                </c:pt>
                <c:pt idx="13">
                  <c:v>ИГУП</c:v>
                </c:pt>
                <c:pt idx="14">
                  <c:v>ИСПН</c:v>
                </c:pt>
              </c:strCache>
            </c:strRef>
          </c:cat>
          <c:val>
            <c:numRef>
              <c:f>'Сводная 4 направление'!$I$5:$I$20</c:f>
              <c:numCache>
                <c:formatCode>General</c:formatCode>
                <c:ptCount val="15"/>
                <c:pt idx="0">
                  <c:v>10.126553152323977</c:v>
                </c:pt>
                <c:pt idx="1">
                  <c:v>10.983827493261455</c:v>
                </c:pt>
                <c:pt idx="2">
                  <c:v>17.815232397606994</c:v>
                </c:pt>
                <c:pt idx="3">
                  <c:v>20.700290275761972</c:v>
                </c:pt>
                <c:pt idx="4">
                  <c:v>25</c:v>
                </c:pt>
                <c:pt idx="5">
                  <c:v>3.9706794224466297</c:v>
                </c:pt>
                <c:pt idx="6">
                  <c:v>13.272124887690925</c:v>
                </c:pt>
                <c:pt idx="7">
                  <c:v>1.8020341981132073</c:v>
                </c:pt>
                <c:pt idx="8">
                  <c:v>0</c:v>
                </c:pt>
                <c:pt idx="9">
                  <c:v>4.4701623519087317</c:v>
                </c:pt>
                <c:pt idx="10">
                  <c:v>0</c:v>
                </c:pt>
                <c:pt idx="11">
                  <c:v>0</c:v>
                </c:pt>
                <c:pt idx="12">
                  <c:v>0.27264820018734109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7789184"/>
        <c:axId val="157807360"/>
      </c:barChart>
      <c:catAx>
        <c:axId val="157789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7807360"/>
        <c:crosses val="autoZero"/>
        <c:auto val="1"/>
        <c:lblAlgn val="ctr"/>
        <c:lblOffset val="100"/>
        <c:noMultiLvlLbl val="0"/>
      </c:catAx>
      <c:valAx>
        <c:axId val="157807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7789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68674675725466"/>
          <c:y val="2.4329836633122004E-3"/>
          <c:w val="0.53175760643394454"/>
          <c:h val="0.4363054497483808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050"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[рейтинг_институтов_2014_v25.xlsm]Сводная 5 направление!СводнаяТаблица3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3.5935537434075251E-2"/>
          <c:y val="2.3417248934115092E-2"/>
          <c:w val="0.94881158581004243"/>
          <c:h val="0.801416906150312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'Сводная 5 направление'!$F$3:$F$4</c:f>
              <c:strCache>
                <c:ptCount val="1"/>
                <c:pt idx="0">
                  <c:v>5.1 (с весом 15) Доля иностранных НПР в общей численности НПР Института в год. </c:v>
                </c:pt>
              </c:strCache>
            </c:strRef>
          </c:tx>
          <c:invertIfNegative val="0"/>
          <c:cat>
            <c:strRef>
              <c:f>'Сводная 5 направление'!$E$5:$E$20</c:f>
              <c:strCache>
                <c:ptCount val="15"/>
                <c:pt idx="0">
                  <c:v>ИММт</c:v>
                </c:pt>
                <c:pt idx="1">
                  <c:v>ИГНИ</c:v>
                </c:pt>
                <c:pt idx="2">
                  <c:v>ФТИ</c:v>
                </c:pt>
                <c:pt idx="3">
                  <c:v>ХТИ</c:v>
                </c:pt>
                <c:pt idx="4">
                  <c:v>ИЕН</c:v>
                </c:pt>
                <c:pt idx="5">
                  <c:v>ИСПН</c:v>
                </c:pt>
                <c:pt idx="6">
                  <c:v>ИРИТ-РтФ</c:v>
                </c:pt>
                <c:pt idx="7">
                  <c:v>ВШЭМ</c:v>
                </c:pt>
                <c:pt idx="8">
                  <c:v>ИМКН</c:v>
                </c:pt>
                <c:pt idx="9">
                  <c:v>СтИ</c:v>
                </c:pt>
                <c:pt idx="10">
                  <c:v>УралЭНИН</c:v>
                </c:pt>
                <c:pt idx="11">
                  <c:v>ИнФО</c:v>
                </c:pt>
                <c:pt idx="12">
                  <c:v>ММИ</c:v>
                </c:pt>
                <c:pt idx="13">
                  <c:v>ИГУП</c:v>
                </c:pt>
                <c:pt idx="14">
                  <c:v>ИФКСиМП</c:v>
                </c:pt>
              </c:strCache>
            </c:strRef>
          </c:cat>
          <c:val>
            <c:numRef>
              <c:f>'Сводная 5 направление'!$F$5:$F$20</c:f>
              <c:numCache>
                <c:formatCode>General</c:formatCode>
                <c:ptCount val="15"/>
                <c:pt idx="0">
                  <c:v>3.7730061349693251</c:v>
                </c:pt>
                <c:pt idx="1">
                  <c:v>11.146572104018913</c:v>
                </c:pt>
                <c:pt idx="2">
                  <c:v>7.333333333333333</c:v>
                </c:pt>
                <c:pt idx="3">
                  <c:v>15</c:v>
                </c:pt>
                <c:pt idx="4">
                  <c:v>8.3411580594679187</c:v>
                </c:pt>
                <c:pt idx="5">
                  <c:v>13.858738738738738</c:v>
                </c:pt>
                <c:pt idx="6">
                  <c:v>13.026041666666666</c:v>
                </c:pt>
                <c:pt idx="7">
                  <c:v>2.8005464480874314</c:v>
                </c:pt>
                <c:pt idx="8">
                  <c:v>7.1511627906976747</c:v>
                </c:pt>
                <c:pt idx="9">
                  <c:v>0</c:v>
                </c:pt>
                <c:pt idx="10">
                  <c:v>1.626984126984127</c:v>
                </c:pt>
                <c:pt idx="11">
                  <c:v>2.143790849673203</c:v>
                </c:pt>
                <c:pt idx="12">
                  <c:v>5.2564102564102573</c:v>
                </c:pt>
                <c:pt idx="13">
                  <c:v>5.125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'Сводная 5 направление'!$G$3:$G$4</c:f>
              <c:strCache>
                <c:ptCount val="1"/>
                <c:pt idx="0">
                  <c:v>5.2 (с весом 10) Программы магистратуры, читаемых на иностранном языке. </c:v>
                </c:pt>
              </c:strCache>
            </c:strRef>
          </c:tx>
          <c:invertIfNegative val="0"/>
          <c:cat>
            <c:strRef>
              <c:f>'Сводная 5 направление'!$E$5:$E$20</c:f>
              <c:strCache>
                <c:ptCount val="15"/>
                <c:pt idx="0">
                  <c:v>ИММт</c:v>
                </c:pt>
                <c:pt idx="1">
                  <c:v>ИГНИ</c:v>
                </c:pt>
                <c:pt idx="2">
                  <c:v>ФТИ</c:v>
                </c:pt>
                <c:pt idx="3">
                  <c:v>ХТИ</c:v>
                </c:pt>
                <c:pt idx="4">
                  <c:v>ИЕН</c:v>
                </c:pt>
                <c:pt idx="5">
                  <c:v>ИСПН</c:v>
                </c:pt>
                <c:pt idx="6">
                  <c:v>ИРИТ-РтФ</c:v>
                </c:pt>
                <c:pt idx="7">
                  <c:v>ВШЭМ</c:v>
                </c:pt>
                <c:pt idx="8">
                  <c:v>ИМКН</c:v>
                </c:pt>
                <c:pt idx="9">
                  <c:v>СтИ</c:v>
                </c:pt>
                <c:pt idx="10">
                  <c:v>УралЭНИН</c:v>
                </c:pt>
                <c:pt idx="11">
                  <c:v>ИнФО</c:v>
                </c:pt>
                <c:pt idx="12">
                  <c:v>ММИ</c:v>
                </c:pt>
                <c:pt idx="13">
                  <c:v>ИГУП</c:v>
                </c:pt>
                <c:pt idx="14">
                  <c:v>ИФКСиМП</c:v>
                </c:pt>
              </c:strCache>
            </c:strRef>
          </c:cat>
          <c:val>
            <c:numRef>
              <c:f>'Сводная 5 направление'!$G$5:$G$20</c:f>
              <c:numCache>
                <c:formatCode>General</c:formatCode>
                <c:ptCount val="15"/>
                <c:pt idx="0">
                  <c:v>0</c:v>
                </c:pt>
                <c:pt idx="1">
                  <c:v>10</c:v>
                </c:pt>
                <c:pt idx="2">
                  <c:v>3.75</c:v>
                </c:pt>
                <c:pt idx="3">
                  <c:v>1.25</c:v>
                </c:pt>
                <c:pt idx="4">
                  <c:v>1.25</c:v>
                </c:pt>
                <c:pt idx="5">
                  <c:v>3.75</c:v>
                </c:pt>
                <c:pt idx="6">
                  <c:v>1.25</c:v>
                </c:pt>
                <c:pt idx="7">
                  <c:v>2.5</c:v>
                </c:pt>
                <c:pt idx="8">
                  <c:v>0</c:v>
                </c:pt>
                <c:pt idx="9">
                  <c:v>1.25</c:v>
                </c:pt>
                <c:pt idx="10">
                  <c:v>0</c:v>
                </c:pt>
                <c:pt idx="11">
                  <c:v>2.5</c:v>
                </c:pt>
                <c:pt idx="12">
                  <c:v>1.25</c:v>
                </c:pt>
                <c:pt idx="13">
                  <c:v>1.25</c:v>
                </c:pt>
                <c:pt idx="14">
                  <c:v>1.25</c:v>
                </c:pt>
              </c:numCache>
            </c:numRef>
          </c:val>
        </c:ser>
        <c:ser>
          <c:idx val="2"/>
          <c:order val="2"/>
          <c:tx>
            <c:strRef>
              <c:f>'Сводная 5 направление'!$H$3:$H$4</c:f>
              <c:strCache>
                <c:ptCount val="1"/>
                <c:pt idx="0">
                  <c:v>5.3 (с весом 25) Доля иностранных студентов в общей численности студентов института в год.</c:v>
                </c:pt>
              </c:strCache>
            </c:strRef>
          </c:tx>
          <c:invertIfNegative val="0"/>
          <c:cat>
            <c:strRef>
              <c:f>'Сводная 5 направление'!$E$5:$E$20</c:f>
              <c:strCache>
                <c:ptCount val="15"/>
                <c:pt idx="0">
                  <c:v>ИММт</c:v>
                </c:pt>
                <c:pt idx="1">
                  <c:v>ИГНИ</c:v>
                </c:pt>
                <c:pt idx="2">
                  <c:v>ФТИ</c:v>
                </c:pt>
                <c:pt idx="3">
                  <c:v>ХТИ</c:v>
                </c:pt>
                <c:pt idx="4">
                  <c:v>ИЕН</c:v>
                </c:pt>
                <c:pt idx="5">
                  <c:v>ИСПН</c:v>
                </c:pt>
                <c:pt idx="6">
                  <c:v>ИРИТ-РтФ</c:v>
                </c:pt>
                <c:pt idx="7">
                  <c:v>ВШЭМ</c:v>
                </c:pt>
                <c:pt idx="8">
                  <c:v>ИМКН</c:v>
                </c:pt>
                <c:pt idx="9">
                  <c:v>СтИ</c:v>
                </c:pt>
                <c:pt idx="10">
                  <c:v>УралЭНИН</c:v>
                </c:pt>
                <c:pt idx="11">
                  <c:v>ИнФО</c:v>
                </c:pt>
                <c:pt idx="12">
                  <c:v>ММИ</c:v>
                </c:pt>
                <c:pt idx="13">
                  <c:v>ИГУП</c:v>
                </c:pt>
                <c:pt idx="14">
                  <c:v>ИФКСиМП</c:v>
                </c:pt>
              </c:strCache>
            </c:strRef>
          </c:cat>
          <c:val>
            <c:numRef>
              <c:f>'Сводная 5 направление'!$H$5:$H$20</c:f>
              <c:numCache>
                <c:formatCode>General</c:formatCode>
                <c:ptCount val="15"/>
                <c:pt idx="0">
                  <c:v>23.671377531832206</c:v>
                </c:pt>
                <c:pt idx="1">
                  <c:v>25</c:v>
                </c:pt>
                <c:pt idx="2">
                  <c:v>14.975433545864494</c:v>
                </c:pt>
                <c:pt idx="3">
                  <c:v>14.795198768205728</c:v>
                </c:pt>
                <c:pt idx="4">
                  <c:v>12.248313810116926</c:v>
                </c:pt>
                <c:pt idx="5">
                  <c:v>15.099798516383364</c:v>
                </c:pt>
                <c:pt idx="6">
                  <c:v>11.643910485143742</c:v>
                </c:pt>
                <c:pt idx="7">
                  <c:v>10.26490804881613</c:v>
                </c:pt>
                <c:pt idx="8">
                  <c:v>3.4266712553449032</c:v>
                </c:pt>
                <c:pt idx="9">
                  <c:v>6.3119450297607864</c:v>
                </c:pt>
                <c:pt idx="10">
                  <c:v>11.67997595403698</c:v>
                </c:pt>
                <c:pt idx="11">
                  <c:v>7.2708142952104193</c:v>
                </c:pt>
                <c:pt idx="12">
                  <c:v>7.4741340840968657</c:v>
                </c:pt>
                <c:pt idx="13">
                  <c:v>2.8823043149171848</c:v>
                </c:pt>
                <c:pt idx="14">
                  <c:v>6.0528527084199784</c:v>
                </c:pt>
              </c:numCache>
            </c:numRef>
          </c:val>
        </c:ser>
        <c:ser>
          <c:idx val="3"/>
          <c:order val="3"/>
          <c:tx>
            <c:strRef>
              <c:f>'Сводная 5 направление'!$I$3:$I$4</c:f>
              <c:strCache>
                <c:ptCount val="1"/>
                <c:pt idx="0">
                  <c:v>5.4 (с весом 15) Доля привлеченного международного финансирования в общем бюджете Института.  </c:v>
                </c:pt>
              </c:strCache>
            </c:strRef>
          </c:tx>
          <c:invertIfNegative val="0"/>
          <c:cat>
            <c:strRef>
              <c:f>'Сводная 5 направление'!$E$5:$E$20</c:f>
              <c:strCache>
                <c:ptCount val="15"/>
                <c:pt idx="0">
                  <c:v>ИММт</c:v>
                </c:pt>
                <c:pt idx="1">
                  <c:v>ИГНИ</c:v>
                </c:pt>
                <c:pt idx="2">
                  <c:v>ФТИ</c:v>
                </c:pt>
                <c:pt idx="3">
                  <c:v>ХТИ</c:v>
                </c:pt>
                <c:pt idx="4">
                  <c:v>ИЕН</c:v>
                </c:pt>
                <c:pt idx="5">
                  <c:v>ИСПН</c:v>
                </c:pt>
                <c:pt idx="6">
                  <c:v>ИРИТ-РтФ</c:v>
                </c:pt>
                <c:pt idx="7">
                  <c:v>ВШЭМ</c:v>
                </c:pt>
                <c:pt idx="8">
                  <c:v>ИМКН</c:v>
                </c:pt>
                <c:pt idx="9">
                  <c:v>СтИ</c:v>
                </c:pt>
                <c:pt idx="10">
                  <c:v>УралЭНИН</c:v>
                </c:pt>
                <c:pt idx="11">
                  <c:v>ИнФО</c:v>
                </c:pt>
                <c:pt idx="12">
                  <c:v>ММИ</c:v>
                </c:pt>
                <c:pt idx="13">
                  <c:v>ИГУП</c:v>
                </c:pt>
                <c:pt idx="14">
                  <c:v>ИФКСиМП</c:v>
                </c:pt>
              </c:strCache>
            </c:strRef>
          </c:cat>
          <c:val>
            <c:numRef>
              <c:f>'Сводная 5 направление'!$I$5:$I$20</c:f>
              <c:numCache>
                <c:formatCode>General</c:formatCode>
                <c:ptCount val="15"/>
                <c:pt idx="0">
                  <c:v>15</c:v>
                </c:pt>
                <c:pt idx="1">
                  <c:v>0</c:v>
                </c:pt>
                <c:pt idx="2">
                  <c:v>9.4556583813767137E-2</c:v>
                </c:pt>
                <c:pt idx="3">
                  <c:v>0</c:v>
                </c:pt>
                <c:pt idx="4">
                  <c:v>0.13297572919779183</c:v>
                </c:pt>
                <c:pt idx="5">
                  <c:v>3.7756712026747548</c:v>
                </c:pt>
                <c:pt idx="6">
                  <c:v>0.27205097413850121</c:v>
                </c:pt>
                <c:pt idx="7">
                  <c:v>0.35153690780730801</c:v>
                </c:pt>
                <c:pt idx="8">
                  <c:v>0</c:v>
                </c:pt>
                <c:pt idx="9">
                  <c:v>5.7296908438646756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4"/>
          <c:order val="4"/>
          <c:tx>
            <c:strRef>
              <c:f>'Сводная 5 направление'!$J$3:$J$4</c:f>
              <c:strCache>
                <c:ptCount val="1"/>
                <c:pt idx="0">
                  <c:v>5.5 (с весом 15) Количество научно-исследовательских проектов, выполняемых с международным участием.</c:v>
                </c:pt>
              </c:strCache>
            </c:strRef>
          </c:tx>
          <c:invertIfNegative val="0"/>
          <c:cat>
            <c:strRef>
              <c:f>'Сводная 5 направление'!$E$5:$E$20</c:f>
              <c:strCache>
                <c:ptCount val="15"/>
                <c:pt idx="0">
                  <c:v>ИММт</c:v>
                </c:pt>
                <c:pt idx="1">
                  <c:v>ИГНИ</c:v>
                </c:pt>
                <c:pt idx="2">
                  <c:v>ФТИ</c:v>
                </c:pt>
                <c:pt idx="3">
                  <c:v>ХТИ</c:v>
                </c:pt>
                <c:pt idx="4">
                  <c:v>ИЕН</c:v>
                </c:pt>
                <c:pt idx="5">
                  <c:v>ИСПН</c:v>
                </c:pt>
                <c:pt idx="6">
                  <c:v>ИРИТ-РтФ</c:v>
                </c:pt>
                <c:pt idx="7">
                  <c:v>ВШЭМ</c:v>
                </c:pt>
                <c:pt idx="8">
                  <c:v>ИМКН</c:v>
                </c:pt>
                <c:pt idx="9">
                  <c:v>СтИ</c:v>
                </c:pt>
                <c:pt idx="10">
                  <c:v>УралЭНИН</c:v>
                </c:pt>
                <c:pt idx="11">
                  <c:v>ИнФО</c:v>
                </c:pt>
                <c:pt idx="12">
                  <c:v>ММИ</c:v>
                </c:pt>
                <c:pt idx="13">
                  <c:v>ИГУП</c:v>
                </c:pt>
                <c:pt idx="14">
                  <c:v>ИФКСиМП</c:v>
                </c:pt>
              </c:strCache>
            </c:strRef>
          </c:cat>
          <c:val>
            <c:numRef>
              <c:f>'Сводная 5 направление'!$J$5:$J$20</c:f>
              <c:numCache>
                <c:formatCode>General</c:formatCode>
                <c:ptCount val="15"/>
                <c:pt idx="0">
                  <c:v>15</c:v>
                </c:pt>
                <c:pt idx="1">
                  <c:v>5.1923076923076925</c:v>
                </c:pt>
                <c:pt idx="2">
                  <c:v>2.3076923076923079</c:v>
                </c:pt>
                <c:pt idx="3">
                  <c:v>4.0384615384615383</c:v>
                </c:pt>
                <c:pt idx="4">
                  <c:v>5.7692307692307692</c:v>
                </c:pt>
                <c:pt idx="5">
                  <c:v>3.4615384615384617</c:v>
                </c:pt>
                <c:pt idx="6">
                  <c:v>0.57692307692307698</c:v>
                </c:pt>
                <c:pt idx="7">
                  <c:v>1.7307692307692308</c:v>
                </c:pt>
                <c:pt idx="8">
                  <c:v>3.4615384615384617</c:v>
                </c:pt>
                <c:pt idx="9">
                  <c:v>8.6538461538461533</c:v>
                </c:pt>
                <c:pt idx="10">
                  <c:v>4.6153846153846159</c:v>
                </c:pt>
                <c:pt idx="11">
                  <c:v>0</c:v>
                </c:pt>
                <c:pt idx="12">
                  <c:v>0</c:v>
                </c:pt>
                <c:pt idx="13">
                  <c:v>1.7307692307692308</c:v>
                </c:pt>
                <c:pt idx="14">
                  <c:v>0</c:v>
                </c:pt>
              </c:numCache>
            </c:numRef>
          </c:val>
        </c:ser>
        <c:ser>
          <c:idx val="5"/>
          <c:order val="5"/>
          <c:tx>
            <c:strRef>
              <c:f>'Сводная 5 направление'!$K$3:$K$4</c:f>
              <c:strCache>
                <c:ptCount val="1"/>
                <c:pt idx="0">
                  <c:v>5.6 (с весом 20) Доля статей с иностранным участием</c:v>
                </c:pt>
              </c:strCache>
            </c:strRef>
          </c:tx>
          <c:invertIfNegative val="0"/>
          <c:cat>
            <c:strRef>
              <c:f>'Сводная 5 направление'!$E$5:$E$20</c:f>
              <c:strCache>
                <c:ptCount val="15"/>
                <c:pt idx="0">
                  <c:v>ИММт</c:v>
                </c:pt>
                <c:pt idx="1">
                  <c:v>ИГНИ</c:v>
                </c:pt>
                <c:pt idx="2">
                  <c:v>ФТИ</c:v>
                </c:pt>
                <c:pt idx="3">
                  <c:v>ХТИ</c:v>
                </c:pt>
                <c:pt idx="4">
                  <c:v>ИЕН</c:v>
                </c:pt>
                <c:pt idx="5">
                  <c:v>ИСПН</c:v>
                </c:pt>
                <c:pt idx="6">
                  <c:v>ИРИТ-РтФ</c:v>
                </c:pt>
                <c:pt idx="7">
                  <c:v>ВШЭМ</c:v>
                </c:pt>
                <c:pt idx="8">
                  <c:v>ИМКН</c:v>
                </c:pt>
                <c:pt idx="9">
                  <c:v>СтИ</c:v>
                </c:pt>
                <c:pt idx="10">
                  <c:v>УралЭНИН</c:v>
                </c:pt>
                <c:pt idx="11">
                  <c:v>ИнФО</c:v>
                </c:pt>
                <c:pt idx="12">
                  <c:v>ММИ</c:v>
                </c:pt>
                <c:pt idx="13">
                  <c:v>ИГУП</c:v>
                </c:pt>
                <c:pt idx="14">
                  <c:v>ИФКСиМП</c:v>
                </c:pt>
              </c:strCache>
            </c:strRef>
          </c:cat>
          <c:val>
            <c:numRef>
              <c:f>'Сводная 5 направление'!$K$5:$K$20</c:f>
              <c:numCache>
                <c:formatCode>General</c:formatCode>
                <c:ptCount val="15"/>
                <c:pt idx="0">
                  <c:v>3.6516424751718866</c:v>
                </c:pt>
                <c:pt idx="1">
                  <c:v>0</c:v>
                </c:pt>
                <c:pt idx="2">
                  <c:v>20</c:v>
                </c:pt>
                <c:pt idx="3">
                  <c:v>11.59697445411731</c:v>
                </c:pt>
                <c:pt idx="4">
                  <c:v>17.116134893912673</c:v>
                </c:pt>
                <c:pt idx="5">
                  <c:v>4.4341372912801482</c:v>
                </c:pt>
                <c:pt idx="6">
                  <c:v>7.5245966155057067</c:v>
                </c:pt>
                <c:pt idx="7">
                  <c:v>9.801777170198223</c:v>
                </c:pt>
                <c:pt idx="8">
                  <c:v>10.872404431726466</c:v>
                </c:pt>
                <c:pt idx="9">
                  <c:v>0</c:v>
                </c:pt>
                <c:pt idx="10">
                  <c:v>0.70543093270365997</c:v>
                </c:pt>
                <c:pt idx="11">
                  <c:v>5.283227410886985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069120"/>
        <c:axId val="160070656"/>
      </c:barChart>
      <c:catAx>
        <c:axId val="160069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0070656"/>
        <c:crosses val="autoZero"/>
        <c:auto val="1"/>
        <c:lblAlgn val="ctr"/>
        <c:lblOffset val="100"/>
        <c:noMultiLvlLbl val="0"/>
      </c:catAx>
      <c:valAx>
        <c:axId val="16007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0069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9593584263280666"/>
          <c:y val="6.5799875375501136E-3"/>
          <c:w val="0.50131854109107388"/>
          <c:h val="0.4956527573502546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[рейтинг_институтов_2014_v25.xlsm]Сводная 6 направление!СводнаяТаблица1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4.779090113735783E-2"/>
          <c:y val="2.4766073700330894E-2"/>
          <c:w val="0.93525426509186349"/>
          <c:h val="0.801187309382273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'Сводная 6 направление'!$F$3:$F$4</c:f>
              <c:strCache>
                <c:ptCount val="1"/>
                <c:pt idx="0">
                  <c:v>6.1 (с весом 5) Степень диверсификации доходов института </c:v>
                </c:pt>
              </c:strCache>
            </c:strRef>
          </c:tx>
          <c:invertIfNegative val="0"/>
          <c:cat>
            <c:strRef>
              <c:f>'Сводная 6 направление'!$E$5:$E$20</c:f>
              <c:strCache>
                <c:ptCount val="15"/>
                <c:pt idx="0">
                  <c:v>ФТИ</c:v>
                </c:pt>
                <c:pt idx="1">
                  <c:v>УралЭНИН</c:v>
                </c:pt>
                <c:pt idx="2">
                  <c:v>ИЕН</c:v>
                </c:pt>
                <c:pt idx="3">
                  <c:v>ИМКН</c:v>
                </c:pt>
                <c:pt idx="4">
                  <c:v>ИРИТ-РтФ</c:v>
                </c:pt>
                <c:pt idx="5">
                  <c:v>ИСПН</c:v>
                </c:pt>
                <c:pt idx="6">
                  <c:v>ИММт</c:v>
                </c:pt>
                <c:pt idx="7">
                  <c:v>СтИ</c:v>
                </c:pt>
                <c:pt idx="8">
                  <c:v>ХТИ</c:v>
                </c:pt>
                <c:pt idx="9">
                  <c:v>ИГУП</c:v>
                </c:pt>
                <c:pt idx="10">
                  <c:v>ВШЭМ</c:v>
                </c:pt>
                <c:pt idx="11">
                  <c:v>ИГНИ</c:v>
                </c:pt>
                <c:pt idx="12">
                  <c:v>ИФКСиМП</c:v>
                </c:pt>
                <c:pt idx="13">
                  <c:v>ММИ</c:v>
                </c:pt>
                <c:pt idx="14">
                  <c:v>ИнФО</c:v>
                </c:pt>
              </c:strCache>
            </c:strRef>
          </c:cat>
          <c:val>
            <c:numRef>
              <c:f>'Сводная 6 направление'!$F$5:$F$20</c:f>
              <c:numCache>
                <c:formatCode>0.00</c:formatCode>
                <c:ptCount val="15"/>
                <c:pt idx="0">
                  <c:v>4.6217328193521796</c:v>
                </c:pt>
                <c:pt idx="1">
                  <c:v>3.5464446928233375</c:v>
                </c:pt>
                <c:pt idx="2">
                  <c:v>4.7775436789036902</c:v>
                </c:pt>
                <c:pt idx="3">
                  <c:v>3.1395331679184304</c:v>
                </c:pt>
                <c:pt idx="4">
                  <c:v>4.9682185807326658</c:v>
                </c:pt>
                <c:pt idx="5">
                  <c:v>5</c:v>
                </c:pt>
                <c:pt idx="6">
                  <c:v>3.4729289011161897</c:v>
                </c:pt>
                <c:pt idx="7">
                  <c:v>3.6403649488020067</c:v>
                </c:pt>
                <c:pt idx="8">
                  <c:v>2.5292967052431417</c:v>
                </c:pt>
                <c:pt idx="9">
                  <c:v>4.3749035655780935</c:v>
                </c:pt>
                <c:pt idx="10">
                  <c:v>4.9551792602430043</c:v>
                </c:pt>
                <c:pt idx="11">
                  <c:v>4.5991673527677071</c:v>
                </c:pt>
                <c:pt idx="12">
                  <c:v>4.7525849733112686</c:v>
                </c:pt>
                <c:pt idx="13">
                  <c:v>1.5751712538481506</c:v>
                </c:pt>
                <c:pt idx="14">
                  <c:v>2.5850831820531406</c:v>
                </c:pt>
              </c:numCache>
            </c:numRef>
          </c:val>
        </c:ser>
        <c:ser>
          <c:idx val="1"/>
          <c:order val="1"/>
          <c:tx>
            <c:strRef>
              <c:f>'Сводная 6 направление'!$G$3:$G$4</c:f>
              <c:strCache>
                <c:ptCount val="1"/>
                <c:pt idx="0">
                  <c:v>6.2 (с весом 35)  Экономическая производительность научно-педагогических работников института</c:v>
                </c:pt>
              </c:strCache>
            </c:strRef>
          </c:tx>
          <c:invertIfNegative val="0"/>
          <c:cat>
            <c:strRef>
              <c:f>'Сводная 6 направление'!$E$5:$E$20</c:f>
              <c:strCache>
                <c:ptCount val="15"/>
                <c:pt idx="0">
                  <c:v>ФТИ</c:v>
                </c:pt>
                <c:pt idx="1">
                  <c:v>УралЭНИН</c:v>
                </c:pt>
                <c:pt idx="2">
                  <c:v>ИЕН</c:v>
                </c:pt>
                <c:pt idx="3">
                  <c:v>ИМКН</c:v>
                </c:pt>
                <c:pt idx="4">
                  <c:v>ИРИТ-РтФ</c:v>
                </c:pt>
                <c:pt idx="5">
                  <c:v>ИСПН</c:v>
                </c:pt>
                <c:pt idx="6">
                  <c:v>ИММт</c:v>
                </c:pt>
                <c:pt idx="7">
                  <c:v>СтИ</c:v>
                </c:pt>
                <c:pt idx="8">
                  <c:v>ХТИ</c:v>
                </c:pt>
                <c:pt idx="9">
                  <c:v>ИГУП</c:v>
                </c:pt>
                <c:pt idx="10">
                  <c:v>ВШЭМ</c:v>
                </c:pt>
                <c:pt idx="11">
                  <c:v>ИГНИ</c:v>
                </c:pt>
                <c:pt idx="12">
                  <c:v>ИФКСиМП</c:v>
                </c:pt>
                <c:pt idx="13">
                  <c:v>ММИ</c:v>
                </c:pt>
                <c:pt idx="14">
                  <c:v>ИнФО</c:v>
                </c:pt>
              </c:strCache>
            </c:strRef>
          </c:cat>
          <c:val>
            <c:numRef>
              <c:f>'Сводная 6 направление'!$G$5:$G$20</c:f>
              <c:numCache>
                <c:formatCode>0.00</c:formatCode>
                <c:ptCount val="15"/>
                <c:pt idx="0">
                  <c:v>29.241849664883659</c:v>
                </c:pt>
                <c:pt idx="1">
                  <c:v>25.007095400400065</c:v>
                </c:pt>
                <c:pt idx="2">
                  <c:v>34.525866772296553</c:v>
                </c:pt>
                <c:pt idx="3">
                  <c:v>29.282087101550044</c:v>
                </c:pt>
                <c:pt idx="4">
                  <c:v>35</c:v>
                </c:pt>
                <c:pt idx="5">
                  <c:v>23.396366994488478</c:v>
                </c:pt>
                <c:pt idx="6">
                  <c:v>28.065174108515485</c:v>
                </c:pt>
                <c:pt idx="7">
                  <c:v>25.419053908886436</c:v>
                </c:pt>
                <c:pt idx="8">
                  <c:v>23.74935509580714</c:v>
                </c:pt>
                <c:pt idx="9">
                  <c:v>32.849366921971935</c:v>
                </c:pt>
                <c:pt idx="10">
                  <c:v>29.93549383707305</c:v>
                </c:pt>
                <c:pt idx="11">
                  <c:v>18.435679939125627</c:v>
                </c:pt>
                <c:pt idx="12">
                  <c:v>15.851154071661608</c:v>
                </c:pt>
                <c:pt idx="13">
                  <c:v>19.288803005122549</c:v>
                </c:pt>
                <c:pt idx="14">
                  <c:v>10.779290409969608</c:v>
                </c:pt>
              </c:numCache>
            </c:numRef>
          </c:val>
        </c:ser>
        <c:ser>
          <c:idx val="2"/>
          <c:order val="2"/>
          <c:tx>
            <c:strRef>
              <c:f>'Сводная 6 направление'!$H$3:$H$4</c:f>
              <c:strCache>
                <c:ptCount val="1"/>
                <c:pt idx="0">
                  <c:v>6.3 (с весом 25) Среднемесячный уровень доходов профессорско-преподавательского состава института</c:v>
                </c:pt>
              </c:strCache>
            </c:strRef>
          </c:tx>
          <c:invertIfNegative val="0"/>
          <c:cat>
            <c:strRef>
              <c:f>'Сводная 6 направление'!$E$5:$E$20</c:f>
              <c:strCache>
                <c:ptCount val="15"/>
                <c:pt idx="0">
                  <c:v>ФТИ</c:v>
                </c:pt>
                <c:pt idx="1">
                  <c:v>УралЭНИН</c:v>
                </c:pt>
                <c:pt idx="2">
                  <c:v>ИЕН</c:v>
                </c:pt>
                <c:pt idx="3">
                  <c:v>ИМКН</c:v>
                </c:pt>
                <c:pt idx="4">
                  <c:v>ИРИТ-РтФ</c:v>
                </c:pt>
                <c:pt idx="5">
                  <c:v>ИСПН</c:v>
                </c:pt>
                <c:pt idx="6">
                  <c:v>ИММт</c:v>
                </c:pt>
                <c:pt idx="7">
                  <c:v>СтИ</c:v>
                </c:pt>
                <c:pt idx="8">
                  <c:v>ХТИ</c:v>
                </c:pt>
                <c:pt idx="9">
                  <c:v>ИГУП</c:v>
                </c:pt>
                <c:pt idx="10">
                  <c:v>ВШЭМ</c:v>
                </c:pt>
                <c:pt idx="11">
                  <c:v>ИГНИ</c:v>
                </c:pt>
                <c:pt idx="12">
                  <c:v>ИФКСиМП</c:v>
                </c:pt>
                <c:pt idx="13">
                  <c:v>ММИ</c:v>
                </c:pt>
                <c:pt idx="14">
                  <c:v>ИнФО</c:v>
                </c:pt>
              </c:strCache>
            </c:strRef>
          </c:cat>
          <c:val>
            <c:numRef>
              <c:f>'Сводная 6 направление'!$H$5:$H$20</c:f>
              <c:numCache>
                <c:formatCode>0.00</c:formatCode>
                <c:ptCount val="15"/>
                <c:pt idx="0">
                  <c:v>20.99495411614409</c:v>
                </c:pt>
                <c:pt idx="1">
                  <c:v>21.480106223190091</c:v>
                </c:pt>
                <c:pt idx="2">
                  <c:v>23.076965818596243</c:v>
                </c:pt>
                <c:pt idx="3">
                  <c:v>25</c:v>
                </c:pt>
                <c:pt idx="4">
                  <c:v>19.865973708474208</c:v>
                </c:pt>
                <c:pt idx="5">
                  <c:v>15.602414683656745</c:v>
                </c:pt>
                <c:pt idx="6">
                  <c:v>22.939193179495955</c:v>
                </c:pt>
                <c:pt idx="7">
                  <c:v>17.070595076560934</c:v>
                </c:pt>
                <c:pt idx="8">
                  <c:v>24.011870885630263</c:v>
                </c:pt>
                <c:pt idx="9">
                  <c:v>16.515866675234893</c:v>
                </c:pt>
                <c:pt idx="10">
                  <c:v>16.716873461306896</c:v>
                </c:pt>
                <c:pt idx="11">
                  <c:v>14.662897406056279</c:v>
                </c:pt>
                <c:pt idx="12">
                  <c:v>10.656993378492787</c:v>
                </c:pt>
                <c:pt idx="13">
                  <c:v>16.052590160382579</c:v>
                </c:pt>
                <c:pt idx="14">
                  <c:v>11.254167403636135</c:v>
                </c:pt>
              </c:numCache>
            </c:numRef>
          </c:val>
        </c:ser>
        <c:ser>
          <c:idx val="3"/>
          <c:order val="3"/>
          <c:tx>
            <c:strRef>
              <c:f>'Сводная 6 направление'!$I$3:$I$4</c:f>
              <c:strCache>
                <c:ptCount val="1"/>
                <c:pt idx="0">
                  <c:v>6.4 (с весом 15) Уровень внутренних инвестиций в развитие</c:v>
                </c:pt>
              </c:strCache>
            </c:strRef>
          </c:tx>
          <c:invertIfNegative val="0"/>
          <c:cat>
            <c:strRef>
              <c:f>'Сводная 6 направление'!$E$5:$E$20</c:f>
              <c:strCache>
                <c:ptCount val="15"/>
                <c:pt idx="0">
                  <c:v>ФТИ</c:v>
                </c:pt>
                <c:pt idx="1">
                  <c:v>УралЭНИН</c:v>
                </c:pt>
                <c:pt idx="2">
                  <c:v>ИЕН</c:v>
                </c:pt>
                <c:pt idx="3">
                  <c:v>ИМКН</c:v>
                </c:pt>
                <c:pt idx="4">
                  <c:v>ИРИТ-РтФ</c:v>
                </c:pt>
                <c:pt idx="5">
                  <c:v>ИСПН</c:v>
                </c:pt>
                <c:pt idx="6">
                  <c:v>ИММт</c:v>
                </c:pt>
                <c:pt idx="7">
                  <c:v>СтИ</c:v>
                </c:pt>
                <c:pt idx="8">
                  <c:v>ХТИ</c:v>
                </c:pt>
                <c:pt idx="9">
                  <c:v>ИГУП</c:v>
                </c:pt>
                <c:pt idx="10">
                  <c:v>ВШЭМ</c:v>
                </c:pt>
                <c:pt idx="11">
                  <c:v>ИГНИ</c:v>
                </c:pt>
                <c:pt idx="12">
                  <c:v>ИФКСиМП</c:v>
                </c:pt>
                <c:pt idx="13">
                  <c:v>ММИ</c:v>
                </c:pt>
                <c:pt idx="14">
                  <c:v>ИнФО</c:v>
                </c:pt>
              </c:strCache>
            </c:strRef>
          </c:cat>
          <c:val>
            <c:numRef>
              <c:f>'Сводная 6 направление'!$I$5:$I$20</c:f>
              <c:numCache>
                <c:formatCode>0.00</c:formatCode>
                <c:ptCount val="15"/>
                <c:pt idx="0">
                  <c:v>15</c:v>
                </c:pt>
                <c:pt idx="1">
                  <c:v>2.927377175894216</c:v>
                </c:pt>
                <c:pt idx="2">
                  <c:v>10.155612174886535</c:v>
                </c:pt>
                <c:pt idx="3">
                  <c:v>7.1412574327525142</c:v>
                </c:pt>
                <c:pt idx="4">
                  <c:v>2.9780690237379699</c:v>
                </c:pt>
                <c:pt idx="5">
                  <c:v>2.6743864428794275</c:v>
                </c:pt>
                <c:pt idx="6">
                  <c:v>2.7819515182073649</c:v>
                </c:pt>
                <c:pt idx="7">
                  <c:v>1.1308054215570458</c:v>
                </c:pt>
                <c:pt idx="8">
                  <c:v>5.4757683353958324</c:v>
                </c:pt>
                <c:pt idx="9">
                  <c:v>2.0582305681234798</c:v>
                </c:pt>
                <c:pt idx="10">
                  <c:v>1.7849236744384664</c:v>
                </c:pt>
                <c:pt idx="11">
                  <c:v>2.3607177237012547</c:v>
                </c:pt>
                <c:pt idx="12">
                  <c:v>5.3908161587225196</c:v>
                </c:pt>
                <c:pt idx="13">
                  <c:v>1.7899853763210494</c:v>
                </c:pt>
                <c:pt idx="14">
                  <c:v>1.4177323349948998</c:v>
                </c:pt>
              </c:numCache>
            </c:numRef>
          </c:val>
        </c:ser>
        <c:ser>
          <c:idx val="4"/>
          <c:order val="4"/>
          <c:tx>
            <c:strRef>
              <c:f>'Сводная 6 направление'!$J$3:$J$4</c:f>
              <c:strCache>
                <c:ptCount val="1"/>
                <c:pt idx="0">
                  <c:v>6.5 (с весом 20) Эффективность деятельности по привлечению внешних ресурсов</c:v>
                </c:pt>
              </c:strCache>
            </c:strRef>
          </c:tx>
          <c:invertIfNegative val="0"/>
          <c:cat>
            <c:strRef>
              <c:f>'Сводная 6 направление'!$E$5:$E$20</c:f>
              <c:strCache>
                <c:ptCount val="15"/>
                <c:pt idx="0">
                  <c:v>ФТИ</c:v>
                </c:pt>
                <c:pt idx="1">
                  <c:v>УралЭНИН</c:v>
                </c:pt>
                <c:pt idx="2">
                  <c:v>ИЕН</c:v>
                </c:pt>
                <c:pt idx="3">
                  <c:v>ИМКН</c:v>
                </c:pt>
                <c:pt idx="4">
                  <c:v>ИРИТ-РтФ</c:v>
                </c:pt>
                <c:pt idx="5">
                  <c:v>ИСПН</c:v>
                </c:pt>
                <c:pt idx="6">
                  <c:v>ИММт</c:v>
                </c:pt>
                <c:pt idx="7">
                  <c:v>СтИ</c:v>
                </c:pt>
                <c:pt idx="8">
                  <c:v>ХТИ</c:v>
                </c:pt>
                <c:pt idx="9">
                  <c:v>ИГУП</c:v>
                </c:pt>
                <c:pt idx="10">
                  <c:v>ВШЭМ</c:v>
                </c:pt>
                <c:pt idx="11">
                  <c:v>ИГНИ</c:v>
                </c:pt>
                <c:pt idx="12">
                  <c:v>ИФКСиМП</c:v>
                </c:pt>
                <c:pt idx="13">
                  <c:v>ММИ</c:v>
                </c:pt>
                <c:pt idx="14">
                  <c:v>ИнФО</c:v>
                </c:pt>
              </c:strCache>
            </c:strRef>
          </c:cat>
          <c:val>
            <c:numRef>
              <c:f>'Сводная 6 направление'!$J$5:$J$20</c:f>
              <c:numCache>
                <c:formatCode>0.00</c:formatCode>
                <c:ptCount val="15"/>
                <c:pt idx="0">
                  <c:v>11.908537710160388</c:v>
                </c:pt>
                <c:pt idx="1">
                  <c:v>20</c:v>
                </c:pt>
                <c:pt idx="2">
                  <c:v>0.10134726338112665</c:v>
                </c:pt>
                <c:pt idx="3">
                  <c:v>1.434055858360189</c:v>
                </c:pt>
                <c:pt idx="4">
                  <c:v>5.7849122689640514E-2</c:v>
                </c:pt>
                <c:pt idx="5">
                  <c:v>14.30450808772374</c:v>
                </c:pt>
                <c:pt idx="6">
                  <c:v>1.6223610860581261</c:v>
                </c:pt>
                <c:pt idx="7">
                  <c:v>11.209893175741952</c:v>
                </c:pt>
                <c:pt idx="8">
                  <c:v>0.58818075853749474</c:v>
                </c:pt>
                <c:pt idx="9">
                  <c:v>0</c:v>
                </c:pt>
                <c:pt idx="10">
                  <c:v>0.48369765162529932</c:v>
                </c:pt>
                <c:pt idx="11">
                  <c:v>1.2766612635219443</c:v>
                </c:pt>
                <c:pt idx="12">
                  <c:v>3.4044300360585176</c:v>
                </c:pt>
                <c:pt idx="13">
                  <c:v>0</c:v>
                </c:pt>
                <c:pt idx="14">
                  <c:v>5.3565382765570428E-2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920192"/>
        <c:axId val="170938368"/>
      </c:barChart>
      <c:catAx>
        <c:axId val="170920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0938368"/>
        <c:crosses val="autoZero"/>
        <c:auto val="1"/>
        <c:lblAlgn val="ctr"/>
        <c:lblOffset val="100"/>
        <c:noMultiLvlLbl val="0"/>
      </c:catAx>
      <c:valAx>
        <c:axId val="1709383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0920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9933880139982501"/>
          <c:y val="1.2172105340775799E-3"/>
          <c:w val="0.49883016185476814"/>
          <c:h val="0.2727403254281528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[рейтинг_институтов_2014_v25.xlsm]Сводная 7 направление!СводнаяТаблица2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3.6422414174697805E-2"/>
          <c:y val="2.3842178515187676E-2"/>
          <c:w val="0.94811805372347868"/>
          <c:h val="0.803721626730456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'Сводная 7 направление'!$F$3:$F$4</c:f>
              <c:strCache>
                <c:ptCount val="1"/>
                <c:pt idx="0">
                  <c:v>7.1 (с весом 20) Отношение доли поступивших в институт абитуриентов не из Свердловской области набравших высокие баллы по каждому предмету ЕГЭ к общему числу абитуриентов</c:v>
                </c:pt>
              </c:strCache>
            </c:strRef>
          </c:tx>
          <c:invertIfNegative val="0"/>
          <c:cat>
            <c:strRef>
              <c:f>'Сводная 7 направление'!$E$5:$E$20</c:f>
              <c:strCache>
                <c:ptCount val="15"/>
                <c:pt idx="0">
                  <c:v>ИГНИ</c:v>
                </c:pt>
                <c:pt idx="1">
                  <c:v>ВШЭМ</c:v>
                </c:pt>
                <c:pt idx="2">
                  <c:v>ИММт</c:v>
                </c:pt>
                <c:pt idx="3">
                  <c:v>ИФКСиМП</c:v>
                </c:pt>
                <c:pt idx="4">
                  <c:v>СтИ</c:v>
                </c:pt>
                <c:pt idx="5">
                  <c:v>ИЕН</c:v>
                </c:pt>
                <c:pt idx="6">
                  <c:v>ИМКН</c:v>
                </c:pt>
                <c:pt idx="7">
                  <c:v>ХТИ</c:v>
                </c:pt>
                <c:pt idx="8">
                  <c:v>ИСПН</c:v>
                </c:pt>
                <c:pt idx="9">
                  <c:v>ФТИ</c:v>
                </c:pt>
                <c:pt idx="10">
                  <c:v>ИГУП</c:v>
                </c:pt>
                <c:pt idx="11">
                  <c:v>ИнФО</c:v>
                </c:pt>
                <c:pt idx="12">
                  <c:v>ИРИТ-РтФ</c:v>
                </c:pt>
                <c:pt idx="13">
                  <c:v>УралЭНИН</c:v>
                </c:pt>
                <c:pt idx="14">
                  <c:v>ММИ</c:v>
                </c:pt>
              </c:strCache>
            </c:strRef>
          </c:cat>
          <c:val>
            <c:numRef>
              <c:f>'Сводная 7 направление'!$F$5:$F$20</c:f>
              <c:numCache>
                <c:formatCode>General</c:formatCode>
                <c:ptCount val="15"/>
                <c:pt idx="0">
                  <c:v>17.254130605822187</c:v>
                </c:pt>
                <c:pt idx="1">
                  <c:v>11.183467741935482</c:v>
                </c:pt>
                <c:pt idx="2">
                  <c:v>0.37154377880184331</c:v>
                </c:pt>
                <c:pt idx="3">
                  <c:v>5.6424275560415529</c:v>
                </c:pt>
                <c:pt idx="4">
                  <c:v>9.9780258416102647</c:v>
                </c:pt>
                <c:pt idx="5">
                  <c:v>9.1067751740366703</c:v>
                </c:pt>
                <c:pt idx="6">
                  <c:v>20</c:v>
                </c:pt>
                <c:pt idx="7">
                  <c:v>14.961942732874229</c:v>
                </c:pt>
                <c:pt idx="8">
                  <c:v>8.4197313919919665</c:v>
                </c:pt>
                <c:pt idx="9">
                  <c:v>12.189638318670577</c:v>
                </c:pt>
                <c:pt idx="10">
                  <c:v>4.3234185169669042</c:v>
                </c:pt>
                <c:pt idx="11">
                  <c:v>16.495204882301657</c:v>
                </c:pt>
                <c:pt idx="12">
                  <c:v>7.6823821339950369</c:v>
                </c:pt>
                <c:pt idx="13">
                  <c:v>4.2188196818789949</c:v>
                </c:pt>
                <c:pt idx="14">
                  <c:v>3.2009925558312657</c:v>
                </c:pt>
              </c:numCache>
            </c:numRef>
          </c:val>
        </c:ser>
        <c:ser>
          <c:idx val="1"/>
          <c:order val="1"/>
          <c:tx>
            <c:strRef>
              <c:f>'Сводная 7 направление'!$G$3:$G$4</c:f>
              <c:strCache>
                <c:ptCount val="1"/>
                <c:pt idx="0">
                  <c:v>7.2 (с весом 20) Число обученных, по программам ДПО внешних по отношению к УрФУ, за календарный год.</c:v>
                </c:pt>
              </c:strCache>
            </c:strRef>
          </c:tx>
          <c:invertIfNegative val="0"/>
          <c:cat>
            <c:strRef>
              <c:f>'Сводная 7 направление'!$E$5:$E$20</c:f>
              <c:strCache>
                <c:ptCount val="15"/>
                <c:pt idx="0">
                  <c:v>ИГНИ</c:v>
                </c:pt>
                <c:pt idx="1">
                  <c:v>ВШЭМ</c:v>
                </c:pt>
                <c:pt idx="2">
                  <c:v>ИММт</c:v>
                </c:pt>
                <c:pt idx="3">
                  <c:v>ИФКСиМП</c:v>
                </c:pt>
                <c:pt idx="4">
                  <c:v>СтИ</c:v>
                </c:pt>
                <c:pt idx="5">
                  <c:v>ИЕН</c:v>
                </c:pt>
                <c:pt idx="6">
                  <c:v>ИМКН</c:v>
                </c:pt>
                <c:pt idx="7">
                  <c:v>ХТИ</c:v>
                </c:pt>
                <c:pt idx="8">
                  <c:v>ИСПН</c:v>
                </c:pt>
                <c:pt idx="9">
                  <c:v>ФТИ</c:v>
                </c:pt>
                <c:pt idx="10">
                  <c:v>ИГУП</c:v>
                </c:pt>
                <c:pt idx="11">
                  <c:v>ИнФО</c:v>
                </c:pt>
                <c:pt idx="12">
                  <c:v>ИРИТ-РтФ</c:v>
                </c:pt>
                <c:pt idx="13">
                  <c:v>УралЭНИН</c:v>
                </c:pt>
                <c:pt idx="14">
                  <c:v>ММИ</c:v>
                </c:pt>
              </c:strCache>
            </c:strRef>
          </c:cat>
          <c:val>
            <c:numRef>
              <c:f>'Сводная 7 направление'!$G$5:$G$20</c:f>
              <c:numCache>
                <c:formatCode>General</c:formatCode>
                <c:ptCount val="15"/>
                <c:pt idx="0">
                  <c:v>0.23417819307944998</c:v>
                </c:pt>
                <c:pt idx="1">
                  <c:v>20</c:v>
                </c:pt>
                <c:pt idx="2">
                  <c:v>9.4316174149038368E-2</c:v>
                </c:pt>
                <c:pt idx="3">
                  <c:v>9.9152901028476251E-2</c:v>
                </c:pt>
                <c:pt idx="4">
                  <c:v>1.1994410893383762</c:v>
                </c:pt>
                <c:pt idx="5">
                  <c:v>1.1328017412216767</c:v>
                </c:pt>
                <c:pt idx="6">
                  <c:v>0</c:v>
                </c:pt>
                <c:pt idx="7">
                  <c:v>0</c:v>
                </c:pt>
                <c:pt idx="8">
                  <c:v>6.0825199347041856</c:v>
                </c:pt>
                <c:pt idx="9">
                  <c:v>0.51759695286206608</c:v>
                </c:pt>
                <c:pt idx="10">
                  <c:v>6.354787351959212</c:v>
                </c:pt>
                <c:pt idx="11">
                  <c:v>0.24620283351583022</c:v>
                </c:pt>
                <c:pt idx="12">
                  <c:v>1.0190043060304579</c:v>
                </c:pt>
                <c:pt idx="13">
                  <c:v>1.2171085778007673</c:v>
                </c:pt>
                <c:pt idx="14">
                  <c:v>0.41212943618543474</c:v>
                </c:pt>
              </c:numCache>
            </c:numRef>
          </c:val>
        </c:ser>
        <c:ser>
          <c:idx val="2"/>
          <c:order val="2"/>
          <c:tx>
            <c:strRef>
              <c:f>'Сводная 7 направление'!$H$3:$H$4</c:f>
              <c:strCache>
                <c:ptCount val="1"/>
                <c:pt idx="0">
                  <c:v>7.3 (с весом 20) Количество сотрудников УрФУ входящие в комиссии, рабочие группы, советы созданные при региональных и муниципальных и федеральных органах власти, Российские и региональные организации и отраслевые союзы</c:v>
                </c:pt>
              </c:strCache>
            </c:strRef>
          </c:tx>
          <c:invertIfNegative val="0"/>
          <c:cat>
            <c:strRef>
              <c:f>'Сводная 7 направление'!$E$5:$E$20</c:f>
              <c:strCache>
                <c:ptCount val="15"/>
                <c:pt idx="0">
                  <c:v>ИГНИ</c:v>
                </c:pt>
                <c:pt idx="1">
                  <c:v>ВШЭМ</c:v>
                </c:pt>
                <c:pt idx="2">
                  <c:v>ИММт</c:v>
                </c:pt>
                <c:pt idx="3">
                  <c:v>ИФКСиМП</c:v>
                </c:pt>
                <c:pt idx="4">
                  <c:v>СтИ</c:v>
                </c:pt>
                <c:pt idx="5">
                  <c:v>ИЕН</c:v>
                </c:pt>
                <c:pt idx="6">
                  <c:v>ИМКН</c:v>
                </c:pt>
                <c:pt idx="7">
                  <c:v>ХТИ</c:v>
                </c:pt>
                <c:pt idx="8">
                  <c:v>ИСПН</c:v>
                </c:pt>
                <c:pt idx="9">
                  <c:v>ФТИ</c:v>
                </c:pt>
                <c:pt idx="10">
                  <c:v>ИГУП</c:v>
                </c:pt>
                <c:pt idx="11">
                  <c:v>ИнФО</c:v>
                </c:pt>
                <c:pt idx="12">
                  <c:v>ИРИТ-РтФ</c:v>
                </c:pt>
                <c:pt idx="13">
                  <c:v>УралЭНИН</c:v>
                </c:pt>
                <c:pt idx="14">
                  <c:v>ММИ</c:v>
                </c:pt>
              </c:strCache>
            </c:strRef>
          </c:cat>
          <c:val>
            <c:numRef>
              <c:f>'Сводная 7 направление'!$H$5:$H$20</c:f>
              <c:numCache>
                <c:formatCode>General</c:formatCode>
                <c:ptCount val="15"/>
                <c:pt idx="0">
                  <c:v>20</c:v>
                </c:pt>
                <c:pt idx="1">
                  <c:v>6.76056338028169</c:v>
                </c:pt>
                <c:pt idx="2">
                  <c:v>6.47887323943662</c:v>
                </c:pt>
                <c:pt idx="3">
                  <c:v>7.0422535211267601</c:v>
                </c:pt>
                <c:pt idx="4">
                  <c:v>9.8591549295774641</c:v>
                </c:pt>
                <c:pt idx="5">
                  <c:v>12.112676056338028</c:v>
                </c:pt>
                <c:pt idx="6">
                  <c:v>0.28169014084507044</c:v>
                </c:pt>
                <c:pt idx="7">
                  <c:v>3.6619718309859155</c:v>
                </c:pt>
                <c:pt idx="8">
                  <c:v>2.8169014084507045</c:v>
                </c:pt>
                <c:pt idx="9">
                  <c:v>3.0985915492957745</c:v>
                </c:pt>
                <c:pt idx="10">
                  <c:v>6.47887323943662</c:v>
                </c:pt>
                <c:pt idx="11">
                  <c:v>0.28169014084507044</c:v>
                </c:pt>
                <c:pt idx="12">
                  <c:v>5.915492957746479</c:v>
                </c:pt>
                <c:pt idx="13">
                  <c:v>5.070422535211268</c:v>
                </c:pt>
                <c:pt idx="14">
                  <c:v>1.4084507042253522</c:v>
                </c:pt>
              </c:numCache>
            </c:numRef>
          </c:val>
        </c:ser>
        <c:ser>
          <c:idx val="3"/>
          <c:order val="3"/>
          <c:tx>
            <c:strRef>
              <c:f>'Сводная 7 направление'!$I$3:$I$4</c:f>
              <c:strCache>
                <c:ptCount val="1"/>
                <c:pt idx="0">
                  <c:v>7.4 (с весом 20) Проведенные УрФУ конференции, турниры, олимпиады, конкурсы, фестивали, спортивные мероприятия регионального, российского и  международного уровня</c:v>
                </c:pt>
              </c:strCache>
            </c:strRef>
          </c:tx>
          <c:invertIfNegative val="0"/>
          <c:cat>
            <c:strRef>
              <c:f>'Сводная 7 направление'!$E$5:$E$20</c:f>
              <c:strCache>
                <c:ptCount val="15"/>
                <c:pt idx="0">
                  <c:v>ИГНИ</c:v>
                </c:pt>
                <c:pt idx="1">
                  <c:v>ВШЭМ</c:v>
                </c:pt>
                <c:pt idx="2">
                  <c:v>ИММт</c:v>
                </c:pt>
                <c:pt idx="3">
                  <c:v>ИФКСиМП</c:v>
                </c:pt>
                <c:pt idx="4">
                  <c:v>СтИ</c:v>
                </c:pt>
                <c:pt idx="5">
                  <c:v>ИЕН</c:v>
                </c:pt>
                <c:pt idx="6">
                  <c:v>ИМКН</c:v>
                </c:pt>
                <c:pt idx="7">
                  <c:v>ХТИ</c:v>
                </c:pt>
                <c:pt idx="8">
                  <c:v>ИСПН</c:v>
                </c:pt>
                <c:pt idx="9">
                  <c:v>ФТИ</c:v>
                </c:pt>
                <c:pt idx="10">
                  <c:v>ИГУП</c:v>
                </c:pt>
                <c:pt idx="11">
                  <c:v>ИнФО</c:v>
                </c:pt>
                <c:pt idx="12">
                  <c:v>ИРИТ-РтФ</c:v>
                </c:pt>
                <c:pt idx="13">
                  <c:v>УралЭНИН</c:v>
                </c:pt>
                <c:pt idx="14">
                  <c:v>ММИ</c:v>
                </c:pt>
              </c:strCache>
            </c:strRef>
          </c:cat>
          <c:val>
            <c:numRef>
              <c:f>'Сводная 7 направление'!$I$5:$I$20</c:f>
              <c:numCache>
                <c:formatCode>General</c:formatCode>
                <c:ptCount val="15"/>
                <c:pt idx="0">
                  <c:v>10</c:v>
                </c:pt>
                <c:pt idx="1">
                  <c:v>7.0588235294117654</c:v>
                </c:pt>
                <c:pt idx="2">
                  <c:v>7.9411764705882346</c:v>
                </c:pt>
                <c:pt idx="3">
                  <c:v>20</c:v>
                </c:pt>
                <c:pt idx="4">
                  <c:v>2.9411764705882355</c:v>
                </c:pt>
                <c:pt idx="5">
                  <c:v>1.7647058823529413</c:v>
                </c:pt>
                <c:pt idx="6">
                  <c:v>2.6470588235294117</c:v>
                </c:pt>
                <c:pt idx="7">
                  <c:v>2.3529411764705883</c:v>
                </c:pt>
                <c:pt idx="8">
                  <c:v>4.4117647058823533</c:v>
                </c:pt>
                <c:pt idx="9">
                  <c:v>3.2352941176470589</c:v>
                </c:pt>
                <c:pt idx="10">
                  <c:v>2.3529411764705883</c:v>
                </c:pt>
                <c:pt idx="11">
                  <c:v>3.5294117647058827</c:v>
                </c:pt>
                <c:pt idx="12">
                  <c:v>0.58823529411764708</c:v>
                </c:pt>
                <c:pt idx="13">
                  <c:v>1.7647058823529413</c:v>
                </c:pt>
                <c:pt idx="14">
                  <c:v>1.7647058823529413</c:v>
                </c:pt>
              </c:numCache>
            </c:numRef>
          </c:val>
        </c:ser>
        <c:ser>
          <c:idx val="4"/>
          <c:order val="4"/>
          <c:tx>
            <c:strRef>
              <c:f>'Сводная 7 направление'!$J$3:$J$4</c:f>
              <c:strCache>
                <c:ptCount val="1"/>
                <c:pt idx="0">
                  <c:v>7.5 (с весом 20) Лауреаты премий регионального, российского и  международного уровня</c:v>
                </c:pt>
              </c:strCache>
            </c:strRef>
          </c:tx>
          <c:invertIfNegative val="0"/>
          <c:cat>
            <c:strRef>
              <c:f>'Сводная 7 направление'!$E$5:$E$20</c:f>
              <c:strCache>
                <c:ptCount val="15"/>
                <c:pt idx="0">
                  <c:v>ИГНИ</c:v>
                </c:pt>
                <c:pt idx="1">
                  <c:v>ВШЭМ</c:v>
                </c:pt>
                <c:pt idx="2">
                  <c:v>ИММт</c:v>
                </c:pt>
                <c:pt idx="3">
                  <c:v>ИФКСиМП</c:v>
                </c:pt>
                <c:pt idx="4">
                  <c:v>СтИ</c:v>
                </c:pt>
                <c:pt idx="5">
                  <c:v>ИЕН</c:v>
                </c:pt>
                <c:pt idx="6">
                  <c:v>ИМКН</c:v>
                </c:pt>
                <c:pt idx="7">
                  <c:v>ХТИ</c:v>
                </c:pt>
                <c:pt idx="8">
                  <c:v>ИСПН</c:v>
                </c:pt>
                <c:pt idx="9">
                  <c:v>ФТИ</c:v>
                </c:pt>
                <c:pt idx="10">
                  <c:v>ИГУП</c:v>
                </c:pt>
                <c:pt idx="11">
                  <c:v>ИнФО</c:v>
                </c:pt>
                <c:pt idx="12">
                  <c:v>ИРИТ-РтФ</c:v>
                </c:pt>
                <c:pt idx="13">
                  <c:v>УралЭНИН</c:v>
                </c:pt>
                <c:pt idx="14">
                  <c:v>ММИ</c:v>
                </c:pt>
              </c:strCache>
            </c:strRef>
          </c:cat>
          <c:val>
            <c:numRef>
              <c:f>'Сводная 7 направление'!$J$5:$J$20</c:f>
              <c:numCache>
                <c:formatCode>General</c:formatCode>
                <c:ptCount val="15"/>
                <c:pt idx="0">
                  <c:v>2.1686746987951806</c:v>
                </c:pt>
                <c:pt idx="1">
                  <c:v>0.24096385542168675</c:v>
                </c:pt>
                <c:pt idx="2">
                  <c:v>20</c:v>
                </c:pt>
                <c:pt idx="3">
                  <c:v>0.24096385542168675</c:v>
                </c:pt>
                <c:pt idx="4">
                  <c:v>6.024096385542169</c:v>
                </c:pt>
                <c:pt idx="5">
                  <c:v>3.6144578313253013</c:v>
                </c:pt>
                <c:pt idx="6">
                  <c:v>1.6867469879518071</c:v>
                </c:pt>
                <c:pt idx="7">
                  <c:v>2.4096385542168672</c:v>
                </c:pt>
                <c:pt idx="8">
                  <c:v>0.24096385542168675</c:v>
                </c:pt>
                <c:pt idx="9">
                  <c:v>2.8915662650602409</c:v>
                </c:pt>
                <c:pt idx="10">
                  <c:v>1.2048192771084336</c:v>
                </c:pt>
                <c:pt idx="11">
                  <c:v>0</c:v>
                </c:pt>
                <c:pt idx="12">
                  <c:v>2.6506024096385543</c:v>
                </c:pt>
                <c:pt idx="13">
                  <c:v>3.1325301204819276</c:v>
                </c:pt>
                <c:pt idx="14">
                  <c:v>2.8915662650602409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798720"/>
        <c:axId val="172800256"/>
      </c:barChart>
      <c:catAx>
        <c:axId val="172798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2800256"/>
        <c:crosses val="autoZero"/>
        <c:auto val="1"/>
        <c:lblAlgn val="ctr"/>
        <c:lblOffset val="100"/>
        <c:noMultiLvlLbl val="0"/>
      </c:catAx>
      <c:valAx>
        <c:axId val="172800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798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2854845506488357"/>
          <c:y val="0"/>
          <c:w val="0.46854234207595513"/>
          <c:h val="0.5047348034899719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[рейтинг_институтов_2014_v25.xlsm]Сводная итог!СводнаяТаблица1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3.1417198374859595E-2"/>
          <c:y val="1.7514323035057462E-2"/>
          <c:w val="0.95524773864727475"/>
          <c:h val="0.80872010813195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'Сводная итог'!$F$3:$F$4</c:f>
              <c:strCache>
                <c:ptCount val="1"/>
                <c:pt idx="0">
                  <c:v>1. (с весом 25) Совершенствование учебного процесса</c:v>
                </c:pt>
              </c:strCache>
            </c:strRef>
          </c:tx>
          <c:invertIfNegative val="0"/>
          <c:cat>
            <c:strRef>
              <c:f>'Сводная итог'!$E$5:$E$20</c:f>
              <c:strCache>
                <c:ptCount val="15"/>
                <c:pt idx="0">
                  <c:v>ИЕН</c:v>
                </c:pt>
                <c:pt idx="1">
                  <c:v>ХТИ</c:v>
                </c:pt>
                <c:pt idx="2">
                  <c:v>ФТИ</c:v>
                </c:pt>
                <c:pt idx="3">
                  <c:v>ИММт</c:v>
                </c:pt>
                <c:pt idx="4">
                  <c:v>ИМКН</c:v>
                </c:pt>
                <c:pt idx="5">
                  <c:v>ИРИТ-РтФ</c:v>
                </c:pt>
                <c:pt idx="6">
                  <c:v>ИГНИ</c:v>
                </c:pt>
                <c:pt idx="7">
                  <c:v>ИСПН</c:v>
                </c:pt>
                <c:pt idx="8">
                  <c:v>ВШЭМ</c:v>
                </c:pt>
                <c:pt idx="9">
                  <c:v>УралЭНИН</c:v>
                </c:pt>
                <c:pt idx="10">
                  <c:v>СтИ</c:v>
                </c:pt>
                <c:pt idx="11">
                  <c:v>ИГУП</c:v>
                </c:pt>
                <c:pt idx="12">
                  <c:v>ММИ</c:v>
                </c:pt>
                <c:pt idx="13">
                  <c:v>ИнФО</c:v>
                </c:pt>
                <c:pt idx="14">
                  <c:v>ИФКСиМП</c:v>
                </c:pt>
              </c:strCache>
            </c:strRef>
          </c:cat>
          <c:val>
            <c:numRef>
              <c:f>'Сводная итог'!$F$5:$F$20</c:f>
              <c:numCache>
                <c:formatCode>General</c:formatCode>
                <c:ptCount val="15"/>
                <c:pt idx="0">
                  <c:v>16.286279547658982</c:v>
                </c:pt>
                <c:pt idx="1">
                  <c:v>18.605139646063478</c:v>
                </c:pt>
                <c:pt idx="2">
                  <c:v>15.210536663043039</c:v>
                </c:pt>
                <c:pt idx="3">
                  <c:v>16.373449331337785</c:v>
                </c:pt>
                <c:pt idx="4">
                  <c:v>13.25134751756546</c:v>
                </c:pt>
                <c:pt idx="5">
                  <c:v>18.911359653472111</c:v>
                </c:pt>
                <c:pt idx="6">
                  <c:v>13.958400364770977</c:v>
                </c:pt>
                <c:pt idx="7">
                  <c:v>15.228242380562628</c:v>
                </c:pt>
                <c:pt idx="8">
                  <c:v>12.183401248201424</c:v>
                </c:pt>
                <c:pt idx="9">
                  <c:v>14.212061801498848</c:v>
                </c:pt>
                <c:pt idx="10">
                  <c:v>13.049885541158122</c:v>
                </c:pt>
                <c:pt idx="11">
                  <c:v>10.983763886302922</c:v>
                </c:pt>
                <c:pt idx="12">
                  <c:v>13.804426919345239</c:v>
                </c:pt>
                <c:pt idx="13">
                  <c:v>15.436242350749911</c:v>
                </c:pt>
                <c:pt idx="14">
                  <c:v>12.243213565030072</c:v>
                </c:pt>
              </c:numCache>
            </c:numRef>
          </c:val>
        </c:ser>
        <c:ser>
          <c:idx val="1"/>
          <c:order val="1"/>
          <c:tx>
            <c:strRef>
              <c:f>'Сводная итог'!$G$3:$G$4</c:f>
              <c:strCache>
                <c:ptCount val="1"/>
                <c:pt idx="0">
                  <c:v>2. (с весом 22) Эффективность научных исследований</c:v>
                </c:pt>
              </c:strCache>
            </c:strRef>
          </c:tx>
          <c:invertIfNegative val="0"/>
          <c:cat>
            <c:strRef>
              <c:f>'Сводная итог'!$E$5:$E$20</c:f>
              <c:strCache>
                <c:ptCount val="15"/>
                <c:pt idx="0">
                  <c:v>ИЕН</c:v>
                </c:pt>
                <c:pt idx="1">
                  <c:v>ХТИ</c:v>
                </c:pt>
                <c:pt idx="2">
                  <c:v>ФТИ</c:v>
                </c:pt>
                <c:pt idx="3">
                  <c:v>ИММт</c:v>
                </c:pt>
                <c:pt idx="4">
                  <c:v>ИМКН</c:v>
                </c:pt>
                <c:pt idx="5">
                  <c:v>ИРИТ-РтФ</c:v>
                </c:pt>
                <c:pt idx="6">
                  <c:v>ИГНИ</c:v>
                </c:pt>
                <c:pt idx="7">
                  <c:v>ИСПН</c:v>
                </c:pt>
                <c:pt idx="8">
                  <c:v>ВШЭМ</c:v>
                </c:pt>
                <c:pt idx="9">
                  <c:v>УралЭНИН</c:v>
                </c:pt>
                <c:pt idx="10">
                  <c:v>СтИ</c:v>
                </c:pt>
                <c:pt idx="11">
                  <c:v>ИГУП</c:v>
                </c:pt>
                <c:pt idx="12">
                  <c:v>ММИ</c:v>
                </c:pt>
                <c:pt idx="13">
                  <c:v>ИнФО</c:v>
                </c:pt>
                <c:pt idx="14">
                  <c:v>ИФКСиМП</c:v>
                </c:pt>
              </c:strCache>
            </c:strRef>
          </c:cat>
          <c:val>
            <c:numRef>
              <c:f>'Сводная итог'!$G$5:$G$20</c:f>
              <c:numCache>
                <c:formatCode>General</c:formatCode>
                <c:ptCount val="15"/>
                <c:pt idx="0">
                  <c:v>16.02875870710351</c:v>
                </c:pt>
                <c:pt idx="1">
                  <c:v>9.2294423712659679</c:v>
                </c:pt>
                <c:pt idx="2">
                  <c:v>12.027986194453581</c:v>
                </c:pt>
                <c:pt idx="3">
                  <c:v>10.285203978358378</c:v>
                </c:pt>
                <c:pt idx="4">
                  <c:v>13.313614386314189</c:v>
                </c:pt>
                <c:pt idx="5">
                  <c:v>7.7300272735500588</c:v>
                </c:pt>
                <c:pt idx="6">
                  <c:v>5.4719135510005286</c:v>
                </c:pt>
                <c:pt idx="7">
                  <c:v>2.5554154654864889</c:v>
                </c:pt>
                <c:pt idx="8">
                  <c:v>3.1703201801542611</c:v>
                </c:pt>
                <c:pt idx="9">
                  <c:v>4.0462121819389294</c:v>
                </c:pt>
                <c:pt idx="10">
                  <c:v>1.1661480090166705</c:v>
                </c:pt>
                <c:pt idx="11">
                  <c:v>2.701975198990628</c:v>
                </c:pt>
                <c:pt idx="12">
                  <c:v>1.7452670362402518</c:v>
                </c:pt>
                <c:pt idx="13">
                  <c:v>3.0130975703730671</c:v>
                </c:pt>
                <c:pt idx="14">
                  <c:v>1.2578717327425588</c:v>
                </c:pt>
              </c:numCache>
            </c:numRef>
          </c:val>
        </c:ser>
        <c:ser>
          <c:idx val="2"/>
          <c:order val="2"/>
          <c:tx>
            <c:strRef>
              <c:f>'Сводная итог'!$H$3:$H$4</c:f>
              <c:strCache>
                <c:ptCount val="1"/>
                <c:pt idx="0">
                  <c:v>3.(с весом 15) Квалификация кадрового профессорско-преподавательского состава</c:v>
                </c:pt>
              </c:strCache>
            </c:strRef>
          </c:tx>
          <c:invertIfNegative val="0"/>
          <c:cat>
            <c:strRef>
              <c:f>'Сводная итог'!$E$5:$E$20</c:f>
              <c:strCache>
                <c:ptCount val="15"/>
                <c:pt idx="0">
                  <c:v>ИЕН</c:v>
                </c:pt>
                <c:pt idx="1">
                  <c:v>ХТИ</c:v>
                </c:pt>
                <c:pt idx="2">
                  <c:v>ФТИ</c:v>
                </c:pt>
                <c:pt idx="3">
                  <c:v>ИММт</c:v>
                </c:pt>
                <c:pt idx="4">
                  <c:v>ИМКН</c:v>
                </c:pt>
                <c:pt idx="5">
                  <c:v>ИРИТ-РтФ</c:v>
                </c:pt>
                <c:pt idx="6">
                  <c:v>ИГНИ</c:v>
                </c:pt>
                <c:pt idx="7">
                  <c:v>ИСПН</c:v>
                </c:pt>
                <c:pt idx="8">
                  <c:v>ВШЭМ</c:v>
                </c:pt>
                <c:pt idx="9">
                  <c:v>УралЭНИН</c:v>
                </c:pt>
                <c:pt idx="10">
                  <c:v>СтИ</c:v>
                </c:pt>
                <c:pt idx="11">
                  <c:v>ИГУП</c:v>
                </c:pt>
                <c:pt idx="12">
                  <c:v>ММИ</c:v>
                </c:pt>
                <c:pt idx="13">
                  <c:v>ИнФО</c:v>
                </c:pt>
                <c:pt idx="14">
                  <c:v>ИФКСиМП</c:v>
                </c:pt>
              </c:strCache>
            </c:strRef>
          </c:cat>
          <c:val>
            <c:numRef>
              <c:f>'Сводная итог'!$H$5:$H$20</c:f>
              <c:numCache>
                <c:formatCode>General</c:formatCode>
                <c:ptCount val="15"/>
                <c:pt idx="0">
                  <c:v>9.5968109988324084</c:v>
                </c:pt>
                <c:pt idx="1">
                  <c:v>13.810620564973453</c:v>
                </c:pt>
                <c:pt idx="2">
                  <c:v>8.2654450476635173</c:v>
                </c:pt>
                <c:pt idx="3">
                  <c:v>8.7658403414659212</c:v>
                </c:pt>
                <c:pt idx="4">
                  <c:v>12.830412787041356</c:v>
                </c:pt>
                <c:pt idx="5">
                  <c:v>7.3743049575888033</c:v>
                </c:pt>
                <c:pt idx="6">
                  <c:v>10.920743403951748</c:v>
                </c:pt>
                <c:pt idx="7">
                  <c:v>9.6384070360852849</c:v>
                </c:pt>
                <c:pt idx="8">
                  <c:v>11.733819609959387</c:v>
                </c:pt>
                <c:pt idx="9">
                  <c:v>7.2403574821809151</c:v>
                </c:pt>
                <c:pt idx="10">
                  <c:v>4.447971794198323</c:v>
                </c:pt>
                <c:pt idx="11">
                  <c:v>11.337893476541486</c:v>
                </c:pt>
                <c:pt idx="12">
                  <c:v>6.796732613094659</c:v>
                </c:pt>
                <c:pt idx="13">
                  <c:v>5.0316203346802304</c:v>
                </c:pt>
                <c:pt idx="14">
                  <c:v>5.6619694898544681</c:v>
                </c:pt>
              </c:numCache>
            </c:numRef>
          </c:val>
        </c:ser>
        <c:ser>
          <c:idx val="3"/>
          <c:order val="3"/>
          <c:tx>
            <c:strRef>
              <c:f>'Сводная итог'!$I$3:$I$4</c:f>
              <c:strCache>
                <c:ptCount val="1"/>
                <c:pt idx="0">
                  <c:v>4. (с весом 10) Инновационная деятельность</c:v>
                </c:pt>
              </c:strCache>
            </c:strRef>
          </c:tx>
          <c:invertIfNegative val="0"/>
          <c:cat>
            <c:strRef>
              <c:f>'Сводная итог'!$E$5:$E$20</c:f>
              <c:strCache>
                <c:ptCount val="15"/>
                <c:pt idx="0">
                  <c:v>ИЕН</c:v>
                </c:pt>
                <c:pt idx="1">
                  <c:v>ХТИ</c:v>
                </c:pt>
                <c:pt idx="2">
                  <c:v>ФТИ</c:v>
                </c:pt>
                <c:pt idx="3">
                  <c:v>ИММт</c:v>
                </c:pt>
                <c:pt idx="4">
                  <c:v>ИМКН</c:v>
                </c:pt>
                <c:pt idx="5">
                  <c:v>ИРИТ-РтФ</c:v>
                </c:pt>
                <c:pt idx="6">
                  <c:v>ИГНИ</c:v>
                </c:pt>
                <c:pt idx="7">
                  <c:v>ИСПН</c:v>
                </c:pt>
                <c:pt idx="8">
                  <c:v>ВШЭМ</c:v>
                </c:pt>
                <c:pt idx="9">
                  <c:v>УралЭНИН</c:v>
                </c:pt>
                <c:pt idx="10">
                  <c:v>СтИ</c:v>
                </c:pt>
                <c:pt idx="11">
                  <c:v>ИГУП</c:v>
                </c:pt>
                <c:pt idx="12">
                  <c:v>ММИ</c:v>
                </c:pt>
                <c:pt idx="13">
                  <c:v>ИнФО</c:v>
                </c:pt>
                <c:pt idx="14">
                  <c:v>ИФКСиМП</c:v>
                </c:pt>
              </c:strCache>
            </c:strRef>
          </c:cat>
          <c:val>
            <c:numRef>
              <c:f>'Сводная итог'!$I$5:$I$20</c:f>
              <c:numCache>
                <c:formatCode>General</c:formatCode>
                <c:ptCount val="15"/>
                <c:pt idx="0">
                  <c:v>3.1389128565602697</c:v>
                </c:pt>
                <c:pt idx="1">
                  <c:v>3.5442454935605001</c:v>
                </c:pt>
                <c:pt idx="2">
                  <c:v>6.1974572160683081</c:v>
                </c:pt>
                <c:pt idx="3">
                  <c:v>3.3123248463670509</c:v>
                </c:pt>
                <c:pt idx="4">
                  <c:v>0.67414444211222868</c:v>
                </c:pt>
                <c:pt idx="5">
                  <c:v>2.3056443256944767</c:v>
                </c:pt>
                <c:pt idx="6">
                  <c:v>0.49466862484530189</c:v>
                </c:pt>
                <c:pt idx="7">
                  <c:v>0.19686211635364181</c:v>
                </c:pt>
                <c:pt idx="8">
                  <c:v>0.66733015690729403</c:v>
                </c:pt>
                <c:pt idx="9">
                  <c:v>3.1062720458140118</c:v>
                </c:pt>
                <c:pt idx="10">
                  <c:v>5.0885238665866952</c:v>
                </c:pt>
                <c:pt idx="11">
                  <c:v>0.34049717737941965</c:v>
                </c:pt>
                <c:pt idx="12">
                  <c:v>3.4086186196462069</c:v>
                </c:pt>
                <c:pt idx="13">
                  <c:v>0.58599910925969878</c:v>
                </c:pt>
                <c:pt idx="14">
                  <c:v>1.3988506448974123</c:v>
                </c:pt>
              </c:numCache>
            </c:numRef>
          </c:val>
        </c:ser>
        <c:ser>
          <c:idx val="4"/>
          <c:order val="4"/>
          <c:tx>
            <c:strRef>
              <c:f>'Сводная итог'!$J$3:$J$4</c:f>
              <c:strCache>
                <c:ptCount val="1"/>
                <c:pt idx="0">
                  <c:v>5. (с весом 10) Интернационализация </c:v>
                </c:pt>
              </c:strCache>
            </c:strRef>
          </c:tx>
          <c:invertIfNegative val="0"/>
          <c:cat>
            <c:strRef>
              <c:f>'Сводная итог'!$E$5:$E$20</c:f>
              <c:strCache>
                <c:ptCount val="15"/>
                <c:pt idx="0">
                  <c:v>ИЕН</c:v>
                </c:pt>
                <c:pt idx="1">
                  <c:v>ХТИ</c:v>
                </c:pt>
                <c:pt idx="2">
                  <c:v>ФТИ</c:v>
                </c:pt>
                <c:pt idx="3">
                  <c:v>ИММт</c:v>
                </c:pt>
                <c:pt idx="4">
                  <c:v>ИМКН</c:v>
                </c:pt>
                <c:pt idx="5">
                  <c:v>ИРИТ-РтФ</c:v>
                </c:pt>
                <c:pt idx="6">
                  <c:v>ИГНИ</c:v>
                </c:pt>
                <c:pt idx="7">
                  <c:v>ИСПН</c:v>
                </c:pt>
                <c:pt idx="8">
                  <c:v>ВШЭМ</c:v>
                </c:pt>
                <c:pt idx="9">
                  <c:v>УралЭНИН</c:v>
                </c:pt>
                <c:pt idx="10">
                  <c:v>СтИ</c:v>
                </c:pt>
                <c:pt idx="11">
                  <c:v>ИГУП</c:v>
                </c:pt>
                <c:pt idx="12">
                  <c:v>ММИ</c:v>
                </c:pt>
                <c:pt idx="13">
                  <c:v>ИнФО</c:v>
                </c:pt>
                <c:pt idx="14">
                  <c:v>ИФКСиМП</c:v>
                </c:pt>
              </c:strCache>
            </c:strRef>
          </c:cat>
          <c:val>
            <c:numRef>
              <c:f>'Сводная итог'!$J$5:$J$20</c:f>
              <c:numCache>
                <c:formatCode>General</c:formatCode>
                <c:ptCount val="15"/>
                <c:pt idx="0">
                  <c:v>4.4857813261926083</c:v>
                </c:pt>
                <c:pt idx="1">
                  <c:v>4.6680634760784576</c:v>
                </c:pt>
                <c:pt idx="2">
                  <c:v>4.8461015770703897</c:v>
                </c:pt>
                <c:pt idx="3">
                  <c:v>6.1096026141973416</c:v>
                </c:pt>
                <c:pt idx="4">
                  <c:v>2.4911776939307511</c:v>
                </c:pt>
                <c:pt idx="5">
                  <c:v>3.4293522818377689</c:v>
                </c:pt>
                <c:pt idx="6">
                  <c:v>5.1338879796326609</c:v>
                </c:pt>
                <c:pt idx="7">
                  <c:v>4.4379884210615472</c:v>
                </c:pt>
                <c:pt idx="8">
                  <c:v>2.7449537805678328</c:v>
                </c:pt>
                <c:pt idx="9">
                  <c:v>1.8627775629109384</c:v>
                </c:pt>
                <c:pt idx="10">
                  <c:v>2.1945482027471619</c:v>
                </c:pt>
                <c:pt idx="11">
                  <c:v>1.0988073545686416</c:v>
                </c:pt>
                <c:pt idx="12">
                  <c:v>1.3980544340507124</c:v>
                </c:pt>
                <c:pt idx="13">
                  <c:v>1.7197832555770611</c:v>
                </c:pt>
                <c:pt idx="14">
                  <c:v>0.7302852708419979</c:v>
                </c:pt>
              </c:numCache>
            </c:numRef>
          </c:val>
        </c:ser>
        <c:ser>
          <c:idx val="5"/>
          <c:order val="5"/>
          <c:tx>
            <c:strRef>
              <c:f>'Сводная итог'!$K$3:$K$4</c:f>
              <c:strCache>
                <c:ptCount val="1"/>
                <c:pt idx="0">
                  <c:v>6. (с весом 10) Финансово-экономическое положение</c:v>
                </c:pt>
              </c:strCache>
            </c:strRef>
          </c:tx>
          <c:invertIfNegative val="0"/>
          <c:cat>
            <c:strRef>
              <c:f>'Сводная итог'!$E$5:$E$20</c:f>
              <c:strCache>
                <c:ptCount val="15"/>
                <c:pt idx="0">
                  <c:v>ИЕН</c:v>
                </c:pt>
                <c:pt idx="1">
                  <c:v>ХТИ</c:v>
                </c:pt>
                <c:pt idx="2">
                  <c:v>ФТИ</c:v>
                </c:pt>
                <c:pt idx="3">
                  <c:v>ИММт</c:v>
                </c:pt>
                <c:pt idx="4">
                  <c:v>ИМКН</c:v>
                </c:pt>
                <c:pt idx="5">
                  <c:v>ИРИТ-РтФ</c:v>
                </c:pt>
                <c:pt idx="6">
                  <c:v>ИГНИ</c:v>
                </c:pt>
                <c:pt idx="7">
                  <c:v>ИСПН</c:v>
                </c:pt>
                <c:pt idx="8">
                  <c:v>ВШЭМ</c:v>
                </c:pt>
                <c:pt idx="9">
                  <c:v>УралЭНИН</c:v>
                </c:pt>
                <c:pt idx="10">
                  <c:v>СтИ</c:v>
                </c:pt>
                <c:pt idx="11">
                  <c:v>ИГУП</c:v>
                </c:pt>
                <c:pt idx="12">
                  <c:v>ММИ</c:v>
                </c:pt>
                <c:pt idx="13">
                  <c:v>ИнФО</c:v>
                </c:pt>
                <c:pt idx="14">
                  <c:v>ИФКСиМП</c:v>
                </c:pt>
              </c:strCache>
            </c:strRef>
          </c:cat>
          <c:val>
            <c:numRef>
              <c:f>'Сводная итог'!$K$5:$K$20</c:f>
              <c:numCache>
                <c:formatCode>General</c:formatCode>
                <c:ptCount val="15"/>
                <c:pt idx="0">
                  <c:v>7.2637335708064157</c:v>
                </c:pt>
                <c:pt idx="1">
                  <c:v>5.635447178061388</c:v>
                </c:pt>
                <c:pt idx="2">
                  <c:v>8.176707431054032</c:v>
                </c:pt>
                <c:pt idx="3">
                  <c:v>5.8881608793393125</c:v>
                </c:pt>
                <c:pt idx="4">
                  <c:v>6.5996933560581175</c:v>
                </c:pt>
                <c:pt idx="5">
                  <c:v>6.2870110435634494</c:v>
                </c:pt>
                <c:pt idx="6">
                  <c:v>4.1335123685172821</c:v>
                </c:pt>
                <c:pt idx="7">
                  <c:v>6.0977676208748388</c:v>
                </c:pt>
                <c:pt idx="8">
                  <c:v>5.3876167884686721</c:v>
                </c:pt>
                <c:pt idx="9">
                  <c:v>7.2961023492307708</c:v>
                </c:pt>
                <c:pt idx="10">
                  <c:v>5.8470712531548372</c:v>
                </c:pt>
                <c:pt idx="11">
                  <c:v>5.5798367730908396</c:v>
                </c:pt>
                <c:pt idx="12">
                  <c:v>3.870654979567433</c:v>
                </c:pt>
                <c:pt idx="13">
                  <c:v>2.6089838713419353</c:v>
                </c:pt>
                <c:pt idx="14">
                  <c:v>4.0055978618246701</c:v>
                </c:pt>
              </c:numCache>
            </c:numRef>
          </c:val>
        </c:ser>
        <c:ser>
          <c:idx val="6"/>
          <c:order val="6"/>
          <c:tx>
            <c:strRef>
              <c:f>'Сводная итог'!$L$3:$L$4</c:f>
              <c:strCache>
                <c:ptCount val="1"/>
                <c:pt idx="0">
                  <c:v>7. (с весом 8) Взаимодействие с регионом (как часть реализации социальной роли федерального университета)</c:v>
                </c:pt>
              </c:strCache>
            </c:strRef>
          </c:tx>
          <c:invertIfNegative val="0"/>
          <c:cat>
            <c:strRef>
              <c:f>'Сводная итог'!$E$5:$E$20</c:f>
              <c:strCache>
                <c:ptCount val="15"/>
                <c:pt idx="0">
                  <c:v>ИЕН</c:v>
                </c:pt>
                <c:pt idx="1">
                  <c:v>ХТИ</c:v>
                </c:pt>
                <c:pt idx="2">
                  <c:v>ФТИ</c:v>
                </c:pt>
                <c:pt idx="3">
                  <c:v>ИММт</c:v>
                </c:pt>
                <c:pt idx="4">
                  <c:v>ИМКН</c:v>
                </c:pt>
                <c:pt idx="5">
                  <c:v>ИРИТ-РтФ</c:v>
                </c:pt>
                <c:pt idx="6">
                  <c:v>ИГНИ</c:v>
                </c:pt>
                <c:pt idx="7">
                  <c:v>ИСПН</c:v>
                </c:pt>
                <c:pt idx="8">
                  <c:v>ВШЭМ</c:v>
                </c:pt>
                <c:pt idx="9">
                  <c:v>УралЭНИН</c:v>
                </c:pt>
                <c:pt idx="10">
                  <c:v>СтИ</c:v>
                </c:pt>
                <c:pt idx="11">
                  <c:v>ИГУП</c:v>
                </c:pt>
                <c:pt idx="12">
                  <c:v>ММИ</c:v>
                </c:pt>
                <c:pt idx="13">
                  <c:v>ИнФО</c:v>
                </c:pt>
                <c:pt idx="14">
                  <c:v>ИФКСиМП</c:v>
                </c:pt>
              </c:strCache>
            </c:strRef>
          </c:cat>
          <c:val>
            <c:numRef>
              <c:f>'Сводная итог'!$L$5:$L$20</c:f>
              <c:numCache>
                <c:formatCode>General</c:formatCode>
                <c:ptCount val="15"/>
                <c:pt idx="0">
                  <c:v>2.2185133348219694</c:v>
                </c:pt>
                <c:pt idx="1">
                  <c:v>1.8709195435638077</c:v>
                </c:pt>
                <c:pt idx="2">
                  <c:v>1.7546149762828573</c:v>
                </c:pt>
                <c:pt idx="3">
                  <c:v>2.7908727730380587</c:v>
                </c:pt>
                <c:pt idx="4">
                  <c:v>1.9692396761861033</c:v>
                </c:pt>
                <c:pt idx="5">
                  <c:v>1.4284573681222541</c:v>
                </c:pt>
                <c:pt idx="6">
                  <c:v>3.9725586798157457</c:v>
                </c:pt>
                <c:pt idx="7">
                  <c:v>1.7577505037160719</c:v>
                </c:pt>
                <c:pt idx="8">
                  <c:v>3.6195054805640501</c:v>
                </c:pt>
                <c:pt idx="9">
                  <c:v>1.2322869438180721</c:v>
                </c:pt>
                <c:pt idx="10">
                  <c:v>2.4001515773325206</c:v>
                </c:pt>
                <c:pt idx="11">
                  <c:v>1.6571871649553407</c:v>
                </c:pt>
                <c:pt idx="12">
                  <c:v>0.77422758749241882</c:v>
                </c:pt>
                <c:pt idx="13">
                  <c:v>1.6442007697094756</c:v>
                </c:pt>
                <c:pt idx="14">
                  <c:v>2.6419838266894784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125824"/>
        <c:axId val="174127360"/>
      </c:barChart>
      <c:catAx>
        <c:axId val="174125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4127360"/>
        <c:crosses val="autoZero"/>
        <c:auto val="1"/>
        <c:lblAlgn val="ctr"/>
        <c:lblOffset val="100"/>
        <c:noMultiLvlLbl val="0"/>
      </c:catAx>
      <c:valAx>
        <c:axId val="174127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4125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FEC8FE-E1C5-4D3D-946D-52EA1C30C77C}" type="datetimeFigureOut">
              <a:rPr lang="ru-RU"/>
              <a:pPr>
                <a:defRPr/>
              </a:pPr>
              <a:t>30.04.2015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5858FB-9255-4A4E-8BCD-B94F16D01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086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5858FB-9255-4A4E-8BCD-B94F16D012A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401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7524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B4E1E2-B7EA-49D7-A9C3-24557516AD25}" type="slidenum">
              <a:rPr lang="ru-RU" sz="1200"/>
              <a:pPr algn="r"/>
              <a:t>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72572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5858FB-9255-4A4E-8BCD-B94F16D012A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62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Лист «2013 сводка»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5858FB-9255-4A4E-8BCD-B94F16D012A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1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47BB-2666-4680-832B-83D66BE68ABE}" type="datetime1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9FCB2-08AB-4FF2-BE82-1D394D198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59D7-B882-4B82-A9CF-729D3918C558}" type="datetime1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BF2A4-74A0-4352-B880-797AF81E8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70495-E285-434C-A49B-9A02098DB192}" type="datetime1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533F2-AFB6-40AE-A2FF-1C13B1AE2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BC5C2-224D-4B35-B872-A631146976A2}" type="datetime1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1941-0DE2-4820-ABBE-40327692F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FD804-D185-4EA1-8738-26AE032AB39E}" type="datetime1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D5D99-F550-4D45-B23E-1491F2210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0F836-3D0B-4CA9-BA0D-DE2E0BC0FF56}" type="datetime1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4ABD-3311-4C81-86BA-4922FC620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F249D-CA8C-409E-A50C-EEDCBBE93581}" type="datetime1">
              <a:rPr lang="ru-RU" smtClean="0"/>
              <a:t>30.04.2015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1312-295F-4049-AEAE-CF30E784D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35275-75F4-4184-A021-A118E4C6FDAB}" type="datetime1">
              <a:rPr lang="ru-RU" smtClean="0"/>
              <a:t>30.04.2015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98FF-B8EC-4B59-97C7-8F84F3CF5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921A-A8D4-4548-B9FF-91297E59FFD1}" type="datetime1">
              <a:rPr lang="ru-RU" smtClean="0"/>
              <a:t>30.04.2015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05D0-785B-4573-9999-2A2054260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F445B-A1EB-42BB-B0A3-63D2C06B6856}" type="datetime1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E06E-1630-4EE8-AA4C-4B1AC0AB1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D56D-4B7B-47CA-A13D-0F66BBFED770}" type="datetime1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5904-2A15-490B-9DC7-40B5ABCD2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57CC34-A96D-43C7-B9BF-83C10692E462}" type="datetime1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88424" y="26064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A21035-6E12-41BE-9C1D-C53437CED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_________Microsoft_Word1.docx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430213" y="2852936"/>
            <a:ext cx="81740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</a:rPr>
              <a:t>Рейтинг Институтов </a:t>
            </a:r>
            <a:r>
              <a:rPr lang="ru-RU" sz="4800" b="1" dirty="0" err="1" smtClean="0">
                <a:solidFill>
                  <a:srgbClr val="C00000"/>
                </a:solidFill>
              </a:rPr>
              <a:t>УрФУ</a:t>
            </a:r>
            <a:r>
              <a:rPr lang="en-US" sz="4800" b="1" dirty="0" smtClean="0">
                <a:solidFill>
                  <a:srgbClr val="C00000"/>
                </a:solidFill>
              </a:rPr>
              <a:t/>
            </a:r>
            <a:br>
              <a:rPr lang="en-US" sz="4800" b="1" dirty="0" smtClean="0">
                <a:solidFill>
                  <a:srgbClr val="C00000"/>
                </a:solidFill>
              </a:rPr>
            </a:br>
            <a:r>
              <a:rPr lang="en-US" sz="4800" b="1" dirty="0" smtClean="0">
                <a:solidFill>
                  <a:srgbClr val="C00000"/>
                </a:solidFill>
              </a:rPr>
              <a:t>2014</a:t>
            </a:r>
            <a:endParaRPr lang="ru-RU" sz="4400" b="1" dirty="0">
              <a:solidFill>
                <a:srgbClr val="C00000"/>
              </a:solidFill>
            </a:endParaRP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C00000"/>
                </a:solidFill>
              </a:rPr>
              <a:t>УрФУ</a:t>
            </a:r>
            <a:endParaRPr lang="ru-RU" sz="2800" b="1" dirty="0">
              <a:solidFill>
                <a:srgbClr val="C00000"/>
              </a:solidFill>
            </a:endParaRPr>
          </a:p>
          <a:p>
            <a:pPr algn="r"/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7 апреля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201</a:t>
            </a:r>
            <a:r>
              <a:rPr lang="en-US" sz="2800" b="1" dirty="0">
                <a:solidFill>
                  <a:srgbClr val="C00000"/>
                </a:solidFill>
              </a:rPr>
              <a:t>5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г.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40448" y="5991045"/>
            <a:ext cx="61638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Проректор по экономике и стратегическому развитию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Д.Г. </a:t>
            </a:r>
            <a:r>
              <a:rPr lang="ru-RU" altLang="ru-RU" sz="2000" dirty="0" err="1" smtClean="0">
                <a:solidFill>
                  <a:srgbClr val="C00000"/>
                </a:solidFill>
                <a:latin typeface="+mn-lt"/>
                <a:cs typeface="Arial" pitchFamily="34" charset="0"/>
              </a:rPr>
              <a:t>Сандлер</a:t>
            </a:r>
            <a:endParaRPr lang="ru-RU" altLang="ru-RU" sz="2000" dirty="0" smtClean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1582738" y="26406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Рейтинг 2014: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19015" y="116632"/>
            <a:ext cx="287135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/>
              <a:t>Институт </a:t>
            </a:r>
            <a:r>
              <a:rPr lang="ru-RU" b="1" dirty="0" smtClean="0"/>
              <a:t>естественных наук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46735" y="179929"/>
            <a:ext cx="2799347" cy="584775"/>
          </a:xfrm>
          <a:prstGeom prst="roundRect">
            <a:avLst/>
          </a:prstGeom>
          <a:noFill/>
          <a:ln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228394980"/>
              </p:ext>
            </p:extLst>
          </p:nvPr>
        </p:nvGraphicFramePr>
        <p:xfrm>
          <a:off x="1" y="764704"/>
          <a:ext cx="9143999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4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Итоги рейтинга </a:t>
            </a:r>
            <a:r>
              <a:rPr lang="ru-RU" sz="2400" b="1" dirty="0">
                <a:solidFill>
                  <a:srgbClr val="C00000"/>
                </a:solidFill>
              </a:rPr>
              <a:t>институтов УрФУ за </a:t>
            </a:r>
            <a:r>
              <a:rPr lang="ru-RU" sz="2400" b="1" dirty="0" smtClean="0">
                <a:solidFill>
                  <a:srgbClr val="C00000"/>
                </a:solidFill>
              </a:rPr>
              <a:t>2014 год в сравнении с 2013 годом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62313" y="951281"/>
            <a:ext cx="1752403" cy="367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РЕЙТИНГ 2014</a:t>
            </a:r>
            <a:endParaRPr lang="ru-RU" sz="1700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62313" y="1279309"/>
            <a:ext cx="3377720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Тройка лидеров: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 ФТИ, -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ИММт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62313" y="1630687"/>
            <a:ext cx="3682290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изменения позиций: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62313" y="2351415"/>
            <a:ext cx="411125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абсолютные изменения: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09918" y="1999605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98663" y="1999605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74735" y="2053041"/>
            <a:ext cx="1965282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ФТИ (+3),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СтИ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(+3)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17961" y="2028932"/>
            <a:ext cx="1098378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ИГУП (-3)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62313" y="3993341"/>
            <a:ext cx="2541273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Тройка лидеров: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ИММт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62313" y="4344537"/>
            <a:ext cx="3682290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изменения позиций: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62313" y="5078341"/>
            <a:ext cx="4111254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абсолютные изменения: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141" y="4744429"/>
            <a:ext cx="2202847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ИГНИ (+3), ММИ (+3)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80200" y="4745331"/>
            <a:ext cx="2178803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ИГУП (-6), ИМКН (-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5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-62313" y="3606068"/>
            <a:ext cx="4560672" cy="367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Совершенствование учебного процесса</a:t>
            </a:r>
            <a:endParaRPr lang="ru-RU" sz="1700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920842" y="2673268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99267" y="2673268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07722" y="2702595"/>
            <a:ext cx="2555187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ФТИ (+8,26), ХТИ (+6,99)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65711" y="2702595"/>
            <a:ext cx="1383712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ИГУП (-3,06)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113965" y="4673527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416859" y="4692696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06616" y="5981414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106616" y="5472536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79867" y="5501187"/>
            <a:ext cx="2535951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ФТИ (+7,66),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СтИ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(+6,69)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5815" y="5969832"/>
            <a:ext cx="4540025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ИГУП (-8,45), ИМКН (-5,16), ИРИТ-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РтФ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(-5,16)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-62313" y="3105376"/>
            <a:ext cx="158248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Общий балл: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448787" y="6330724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463406" y="6395145"/>
            <a:ext cx="590226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+8,5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-62313" y="6386228"/>
            <a:ext cx="158248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Общий балл: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192503" y="3582698"/>
            <a:ext cx="652743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-44,3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6173012" y="3541789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410680" y="4181084"/>
            <a:ext cx="510162" cy="0"/>
          </a:xfrm>
          <a:prstGeom prst="straightConnector1">
            <a:avLst/>
          </a:prstGeom>
          <a:ln w="349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2936781" y="3993341"/>
            <a:ext cx="593432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ХТИ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4632960" y="830997"/>
            <a:ext cx="0" cy="6027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4609534" y="925697"/>
            <a:ext cx="4583392" cy="39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Эффективность научных исследований</a:t>
            </a:r>
            <a:endParaRPr lang="ru-RU" sz="1700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-4233" y="3529955"/>
            <a:ext cx="4637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4609534" y="1279309"/>
            <a:ext cx="3377720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Тройка лидеров: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 ФТИ, -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ИММт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609534" y="1630687"/>
            <a:ext cx="3682290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изменения позиций: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609534" y="2351415"/>
            <a:ext cx="411125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абсолютные изменения: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6173703" y="2014268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4748937" y="1999605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4866935" y="2053041"/>
            <a:ext cx="1306768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ИнФО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(+5), 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295690" y="2053041"/>
            <a:ext cx="1098378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ИГУП (-4)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4740414" y="3090136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4740414" y="2645173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4803143" y="2645173"/>
            <a:ext cx="3038057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ФТИ (+10,06), </a:t>
            </a:r>
            <a:r>
              <a:rPr lang="ru-RU" sz="1600" dirty="0" err="1" smtClean="0">
                <a:latin typeface="Arial" pitchFamily="34" charset="0"/>
                <a:ea typeface="Times New Roman"/>
                <a:cs typeface="Arial" pitchFamily="34" charset="0"/>
              </a:rPr>
              <a:t>ИнФО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 (+8,69)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740414" y="3066603"/>
            <a:ext cx="3431986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ИРИТ-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РтФ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(-15,71), ИГУП (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-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14,57)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644483" y="3555167"/>
            <a:ext cx="158248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Общий балл: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4632960" y="4001131"/>
            <a:ext cx="4493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4644483" y="4005701"/>
            <a:ext cx="4583392" cy="39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Квалификация кадрового ППС</a:t>
            </a:r>
            <a:endParaRPr lang="ru-RU" sz="1700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603921" y="4345557"/>
            <a:ext cx="3369640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Тройка лидеров: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без изменений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603921" y="4696935"/>
            <a:ext cx="3682290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изменения позиций: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603921" y="5417663"/>
            <a:ext cx="411125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абсолютные изменения: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7668344" y="5078341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V="1">
            <a:off x="4743324" y="5065853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4803143" y="5119289"/>
            <a:ext cx="2650982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ИЕН (+2),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ИФКСиМП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(+2) 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726317" y="5121158"/>
            <a:ext cx="979435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ФТИ (-2)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>
            <a:off x="7798691" y="5752761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V="1">
            <a:off x="4734801" y="5711421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4797530" y="5711421"/>
            <a:ext cx="3038057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ИМКН (+17,12), ХТИ (+16,71)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649971" y="6144206"/>
            <a:ext cx="158248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Общий балл: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97" name="Прямая со стрелкой 96"/>
          <p:cNvCxnSpPr/>
          <p:nvPr/>
        </p:nvCxnSpPr>
        <p:spPr>
          <a:xfrm flipV="1">
            <a:off x="6174159" y="6155960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6226967" y="6178377"/>
            <a:ext cx="704039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+99,4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892414" y="5723475"/>
            <a:ext cx="1237839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СтИ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(-0,21)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100" name="Прямая со стрелкой 99"/>
          <p:cNvCxnSpPr/>
          <p:nvPr/>
        </p:nvCxnSpPr>
        <p:spPr>
          <a:xfrm flipV="1">
            <a:off x="1446042" y="3051940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1463406" y="3105376"/>
            <a:ext cx="704039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+25,8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Итоги рейтинга </a:t>
            </a:r>
            <a:r>
              <a:rPr lang="ru-RU" sz="2400" b="1" dirty="0">
                <a:solidFill>
                  <a:srgbClr val="C00000"/>
                </a:solidFill>
              </a:rPr>
              <a:t>институтов УрФУ за </a:t>
            </a:r>
            <a:r>
              <a:rPr lang="ru-RU" sz="2400" b="1" dirty="0" smtClean="0">
                <a:solidFill>
                  <a:srgbClr val="C00000"/>
                </a:solidFill>
              </a:rPr>
              <a:t>2014 год в сравнении с 2013 годом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62313" y="961868"/>
            <a:ext cx="3479479" cy="367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Инновационная деятельность</a:t>
            </a:r>
            <a:endParaRPr lang="ru-RU" sz="1700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62313" y="1279309"/>
            <a:ext cx="4573881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Тройка лидеров: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СтИ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, + ХТИ, -ИЕН, -ММИ 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62313" y="1630687"/>
            <a:ext cx="3682290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изменения позиций: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62313" y="2351415"/>
            <a:ext cx="411125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абсолютные изменения: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416859" y="2028931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98663" y="1999605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0104" y="2028931"/>
            <a:ext cx="2247346" cy="318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СтИ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(+8), </a:t>
            </a:r>
            <a:r>
              <a:rPr lang="ru-RU" sz="14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ИФКСиМП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(+5)</a:t>
            </a:r>
            <a:endParaRPr lang="ru-RU" sz="14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4277" y="2044626"/>
            <a:ext cx="2241528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ИЕН (-4), ИРИТ-</a:t>
            </a:r>
            <a:r>
              <a:rPr lang="ru-RU" sz="14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РтФ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(-4)</a:t>
            </a:r>
            <a:endParaRPr lang="ru-RU" sz="14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62313" y="3993341"/>
            <a:ext cx="3222549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Тройка лидеров: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+ИГНИ, -ХТИ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54491" y="4348610"/>
            <a:ext cx="3682290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изменения позиций: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46605" y="5085935"/>
            <a:ext cx="4111254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абсолютные изменения: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9500" y="5532324"/>
            <a:ext cx="366959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ИММт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(+26,98), ИРИТ-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РтФ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(+16,92),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80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ИГНИ (+12,59)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44324" y="5962761"/>
            <a:ext cx="1264770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ФТИ (-0,87)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-62313" y="3606068"/>
            <a:ext cx="2640788" cy="393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Интернационализация</a:t>
            </a:r>
            <a:endParaRPr lang="ru-RU" sz="1700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647635" y="2645173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99267" y="2673268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17223" y="2687931"/>
            <a:ext cx="1402948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СтИ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(+43,48)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741824" y="2688373"/>
            <a:ext cx="2929007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ИЕН (-18,70), ВШЭМ (-12,27)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99324" y="5461422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462499" y="5948098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647635" y="4722453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91314" y="4716344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06673" y="4751780"/>
            <a:ext cx="1167307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ИГНИ (+3)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647635" y="4743062"/>
            <a:ext cx="1136141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latin typeface="Arial" pitchFamily="34" charset="0"/>
                <a:ea typeface="Times New Roman"/>
                <a:cs typeface="Arial" pitchFamily="34" charset="0"/>
              </a:rPr>
              <a:t>СтИ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 (-3)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-62313" y="3105376"/>
            <a:ext cx="1582484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Общий балл: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448787" y="6330724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463406" y="6395145"/>
            <a:ext cx="802592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+112,9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-62313" y="6386228"/>
            <a:ext cx="1582484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Общий балл: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72830" y="3654874"/>
            <a:ext cx="802592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+114,3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4632962" y="830997"/>
            <a:ext cx="11521" cy="2698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4609534" y="925697"/>
            <a:ext cx="4583392" cy="39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Финансово-экономическое положение</a:t>
            </a:r>
            <a:endParaRPr lang="ru-RU" sz="1700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-4233" y="3529955"/>
            <a:ext cx="4637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4603921" y="1279309"/>
            <a:ext cx="3902287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Тройка лидеров: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+ФТИ, +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УралЭНИН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625236" y="1891978"/>
            <a:ext cx="3682290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изменения позиций: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609534" y="2725698"/>
            <a:ext cx="411125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абсолютные изменения: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7668344" y="2240359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4770710" y="2204269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4896056" y="2180476"/>
            <a:ext cx="277228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ФТИ (+8),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УралЭНИН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(+4),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СтИ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(+4) 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726317" y="2188938"/>
            <a:ext cx="1213794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ИГУП (-7),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ВШЭМ (-4)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 flipV="1">
            <a:off x="4762187" y="3004841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4838095" y="3004841"/>
            <a:ext cx="428885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ФТИ (+38,61), </a:t>
            </a:r>
            <a:r>
              <a:rPr lang="ru-RU" sz="1600" dirty="0" err="1" smtClean="0">
                <a:latin typeface="Arial" pitchFamily="34" charset="0"/>
                <a:ea typeface="Times New Roman"/>
                <a:cs typeface="Arial" pitchFamily="34" charset="0"/>
              </a:rPr>
              <a:t>УралЭНИН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 (+25,26)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839071" y="3309463"/>
            <a:ext cx="3431986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ИМКН (-5,35), ИГУП (-5,35)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658411" y="3606068"/>
            <a:ext cx="158248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Общий балл: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4093589" y="4099238"/>
            <a:ext cx="50331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4093589" y="4140115"/>
            <a:ext cx="5078978" cy="39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Взаимодействие с регионом</a:t>
            </a:r>
            <a:endParaRPr lang="ru-RU" sz="1700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073519" y="4497137"/>
            <a:ext cx="4963090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Тройка лидеров: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+ИГНИ, +ИММТ, -ИЕН, -ИСПН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083120" y="4843363"/>
            <a:ext cx="3682290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изменения позиций: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083120" y="5690547"/>
            <a:ext cx="411125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Наибольшие абсолютные изменения: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7147543" y="5224769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V="1">
            <a:off x="4222523" y="5155737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4276729" y="5179177"/>
            <a:ext cx="2806474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ИМКН (+7),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ИФКСиМП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(+5) 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205516" y="5139821"/>
            <a:ext cx="183109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УралЭНИН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(-7), ИСПН (-6)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>
            <a:off x="7563212" y="6041925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V="1">
            <a:off x="4226114" y="6041925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4259981" y="6086357"/>
            <a:ext cx="338365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ИФКСиМП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(+6,39), ИГНИ (+6,21)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129170" y="6410210"/>
            <a:ext cx="1582484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Общий балл: 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731815" y="6444381"/>
            <a:ext cx="652743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-68,4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634611" y="6075396"/>
            <a:ext cx="165080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ИЕН (-25,25), ИСПН (-22,58)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100" name="Прямая со стрелкой 99"/>
          <p:cNvCxnSpPr/>
          <p:nvPr/>
        </p:nvCxnSpPr>
        <p:spPr>
          <a:xfrm flipV="1">
            <a:off x="1446042" y="3051940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1463406" y="3105376"/>
            <a:ext cx="704039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+33,0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4093589" y="3531483"/>
            <a:ext cx="0" cy="3326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396640" y="1572074"/>
            <a:ext cx="1617751" cy="351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-ИМКН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, -ИГУП 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 flipV="1">
            <a:off x="6223292" y="3626971"/>
            <a:ext cx="7349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5703096" y="6395145"/>
            <a:ext cx="0" cy="404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1582738" y="26406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Рейтинг 2014: распределение по квартилям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74503"/>
              </p:ext>
            </p:extLst>
          </p:nvPr>
        </p:nvGraphicFramePr>
        <p:xfrm>
          <a:off x="-76200" y="1341438"/>
          <a:ext cx="9220201" cy="507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Документ" r:id="rId5" imgW="10545624" imgH="5767480" progId="Word.Document.12">
                  <p:embed/>
                </p:oleObj>
              </mc:Choice>
              <mc:Fallback>
                <p:oleObj name="Документ" r:id="rId5" imgW="10545624" imgH="5767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76200" y="1341438"/>
                        <a:ext cx="9220201" cy="507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4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551837"/>
            <a:ext cx="76683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Приказ </a:t>
            </a:r>
            <a:r>
              <a:rPr lang="ru-RU" sz="2400" dirty="0">
                <a:latin typeface="+mn-lt"/>
              </a:rPr>
              <a:t>ректора </a:t>
            </a:r>
            <a:r>
              <a:rPr lang="ru-RU" sz="2400" dirty="0" smtClean="0">
                <a:latin typeface="+mn-lt"/>
              </a:rPr>
              <a:t>130/03 </a:t>
            </a:r>
            <a:r>
              <a:rPr lang="ru-RU" sz="2400" dirty="0">
                <a:latin typeface="+mn-lt"/>
              </a:rPr>
              <a:t>от </a:t>
            </a:r>
            <a:r>
              <a:rPr lang="ru-RU" sz="2400" dirty="0" smtClean="0">
                <a:latin typeface="+mn-lt"/>
              </a:rPr>
              <a:t>17 февраля 2015 </a:t>
            </a:r>
            <a:r>
              <a:rPr lang="ru-RU" sz="2400" dirty="0">
                <a:latin typeface="+mn-lt"/>
              </a:rPr>
              <a:t>г. </a:t>
            </a:r>
            <a:endParaRPr lang="en-US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«О расчете рейтинга институтов по итогам </a:t>
            </a:r>
            <a:r>
              <a:rPr lang="ru-RU" sz="2400" dirty="0" smtClean="0">
                <a:latin typeface="+mn-lt"/>
              </a:rPr>
              <a:t>2014 </a:t>
            </a:r>
            <a:r>
              <a:rPr lang="ru-RU" sz="2400" dirty="0">
                <a:latin typeface="+mn-lt"/>
              </a:rPr>
              <a:t>года</a:t>
            </a:r>
            <a:r>
              <a:rPr lang="ru-RU" sz="2400" dirty="0" smtClean="0">
                <a:latin typeface="+mn-lt"/>
              </a:rPr>
              <a:t>»</a:t>
            </a:r>
          </a:p>
          <a:p>
            <a:endParaRPr lang="ru-RU" sz="2400" dirty="0" smtClean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Положение «Рейтинг институтов Уральского федерального университета»</a:t>
            </a:r>
            <a:endParaRPr lang="en-US" sz="24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3448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Основание для расчета рейтинга институтов </a:t>
            </a:r>
            <a:r>
              <a:rPr lang="ru-RU" sz="440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УрФУ</a:t>
            </a:r>
            <a:endParaRPr lang="ru-RU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198FF-B8EC-4B59-97C7-8F84F3CF5A5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7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1475656" y="44272"/>
            <a:ext cx="727323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Необходимые изменения методики рейтинга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-16416" y="980728"/>
            <a:ext cx="9160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ru-RU" dirty="0"/>
              <a:t>Повысить значимость среднего балла ЕГЭ </a:t>
            </a:r>
            <a:r>
              <a:rPr lang="ru-RU" dirty="0" smtClean="0"/>
              <a:t>(</a:t>
            </a:r>
            <a:r>
              <a:rPr lang="ru-RU" dirty="0"/>
              <a:t>1.1) до 25 за счет снижения показателя «Доля студентов, имеющих особые заслуги в обучении» (1.5)  </a:t>
            </a:r>
            <a:r>
              <a:rPr lang="ru-RU" dirty="0" smtClean="0"/>
              <a:t>до </a:t>
            </a:r>
            <a:r>
              <a:rPr lang="ru-RU" dirty="0"/>
              <a:t>15.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Пересмотреть </a:t>
            </a:r>
            <a:r>
              <a:rPr lang="ru-RU" dirty="0" smtClean="0"/>
              <a:t>показатель </a:t>
            </a:r>
            <a:r>
              <a:rPr lang="ru-RU" dirty="0"/>
              <a:t>2.4 </a:t>
            </a:r>
            <a:r>
              <a:rPr lang="ru-RU" dirty="0" smtClean="0"/>
              <a:t>«Доля </a:t>
            </a:r>
            <a:r>
              <a:rPr lang="ru-RU" dirty="0"/>
              <a:t>сотрудников (человек) от общего количества штатных НПР и НПР-совместителей института, имеющих ученые степени и звания, работы которых цитировались более 100 раз в течение последних 7 </a:t>
            </a:r>
            <a:r>
              <a:rPr lang="ru-RU" dirty="0" smtClean="0"/>
              <a:t>лет».</a:t>
            </a:r>
            <a:endParaRPr lang="ru-RU" dirty="0"/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Пересмотреть состав показателей и методику расчета направлений:</a:t>
            </a:r>
          </a:p>
          <a:p>
            <a:pPr lvl="2"/>
            <a:r>
              <a:rPr lang="ru-RU" dirty="0" smtClean="0"/>
              <a:t>Квалификация </a:t>
            </a:r>
            <a:r>
              <a:rPr lang="ru-RU" dirty="0"/>
              <a:t>кадрового профессорско-преподавательского </a:t>
            </a:r>
            <a:r>
              <a:rPr lang="ru-RU" dirty="0" smtClean="0"/>
              <a:t>состава</a:t>
            </a:r>
          </a:p>
          <a:p>
            <a:pPr lvl="2"/>
            <a:r>
              <a:rPr lang="ru-RU" dirty="0" smtClean="0"/>
              <a:t>Инновационная деятельность</a:t>
            </a:r>
            <a:endParaRPr lang="ru-RU" dirty="0"/>
          </a:p>
          <a:p>
            <a:pPr lvl="2"/>
            <a:r>
              <a:rPr lang="ru-RU" dirty="0" smtClean="0"/>
              <a:t>Взаимодействие </a:t>
            </a:r>
            <a:r>
              <a:rPr lang="ru-RU" dirty="0"/>
              <a:t>с регионом (как часть реализации социальной роли федерального университета).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Объединить показатели:</a:t>
            </a:r>
          </a:p>
          <a:p>
            <a:pPr lvl="2"/>
            <a:r>
              <a:rPr lang="ru-RU" dirty="0" smtClean="0"/>
              <a:t>«Доля </a:t>
            </a:r>
            <a:r>
              <a:rPr lang="ru-RU" dirty="0"/>
              <a:t>привлеченного международного финансирования в общем бюджете </a:t>
            </a:r>
            <a:r>
              <a:rPr lang="ru-RU" dirty="0" smtClean="0"/>
              <a:t>Института»</a:t>
            </a:r>
            <a:endParaRPr lang="ru-RU" dirty="0"/>
          </a:p>
          <a:p>
            <a:pPr lvl="2"/>
            <a:r>
              <a:rPr lang="ru-RU" dirty="0" smtClean="0"/>
              <a:t>«Количество </a:t>
            </a:r>
            <a:r>
              <a:rPr lang="ru-RU" dirty="0"/>
              <a:t>научно-исследовательских проектов, выполняемых с международным </a:t>
            </a:r>
            <a:r>
              <a:rPr lang="ru-RU" dirty="0" smtClean="0"/>
              <a:t>участием»</a:t>
            </a:r>
            <a:endParaRPr lang="ru-RU" dirty="0"/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Учесть показатель «Охрана труда» при оценке рейтинга институтов. Основание: данный показатель включен в п.6.5.5. проекта Коллективного 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15044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13832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Проект решения Ученого совета: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9576" y="314096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Принять итоги рейтинга институтов к сведению</a:t>
            </a:r>
          </a:p>
        </p:txBody>
      </p:sp>
    </p:spTree>
    <p:extLst>
      <p:ext uri="{BB962C8B-B14F-4D97-AF65-F5344CB8AC3E}">
        <p14:creationId xmlns:p14="http://schemas.microsoft.com/office/powerpoint/2010/main" val="7761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45784"/>
              </p:ext>
            </p:extLst>
          </p:nvPr>
        </p:nvGraphicFramePr>
        <p:xfrm>
          <a:off x="250825" y="1196975"/>
          <a:ext cx="8642350" cy="5244785"/>
        </p:xfrm>
        <a:graphic>
          <a:graphicData uri="http://schemas.openxmlformats.org/drawingml/2006/table">
            <a:tbl>
              <a:tblPr/>
              <a:tblGrid>
                <a:gridCol w="7416800"/>
                <a:gridCol w="1225550"/>
              </a:tblGrid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Направления деятельности Институтов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Вес,%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Совершенствование учебного процесса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25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Эффективность научных исследований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22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Квалификация кадрового состава ППС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15</a:t>
                      </a:r>
                      <a:endParaRPr kumimoji="0" lang="ru-RU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Инновационная деятельность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ru-RU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Интернационализация</a:t>
                      </a: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ru-RU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Финансово-экономическое положение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ru-RU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Взаимодействие с регионом</a:t>
                      </a: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(как часть реализации социальной роли Федерального университета)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8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3"/>
          <p:cNvSpPr txBox="1">
            <a:spLocks/>
          </p:cNvSpPr>
          <p:nvPr/>
        </p:nvSpPr>
        <p:spPr bwMode="auto">
          <a:xfrm>
            <a:off x="1582738" y="0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000" b="1" dirty="0" smtClean="0">
              <a:solidFill>
                <a:srgbClr val="C00000"/>
              </a:solidFill>
            </a:endParaRPr>
          </a:p>
          <a:p>
            <a:r>
              <a:rPr lang="ru-RU" sz="3000" b="1" dirty="0" smtClean="0">
                <a:solidFill>
                  <a:srgbClr val="C00000"/>
                </a:solidFill>
              </a:rPr>
              <a:t>Веса </a:t>
            </a:r>
            <a:r>
              <a:rPr lang="ru-RU" sz="3000" b="1" dirty="0">
                <a:solidFill>
                  <a:srgbClr val="C00000"/>
                </a:solidFill>
              </a:rPr>
              <a:t>направлений деятельности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1582738" y="26406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1.Совершенствование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учебного процесса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850170"/>
            <a:ext cx="3096344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500" b="1" dirty="0"/>
              <a:t>Институт радиоэлектроники и информационных технологий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83172" y="836860"/>
            <a:ext cx="2987901" cy="584775"/>
          </a:xfrm>
          <a:prstGeom prst="roundRect">
            <a:avLst/>
          </a:prstGeom>
          <a:noFill/>
          <a:ln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46492743"/>
              </p:ext>
            </p:extLst>
          </p:nvPr>
        </p:nvGraphicFramePr>
        <p:xfrm>
          <a:off x="1" y="836860"/>
          <a:ext cx="9036496" cy="602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7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1582738" y="26406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>
                <a:solidFill>
                  <a:srgbClr val="C00000"/>
                </a:solidFill>
              </a:rPr>
              <a:t>2. Эффективность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научных </a:t>
            </a:r>
            <a:r>
              <a:rPr lang="ru-RU" sz="2800" b="1" dirty="0">
                <a:solidFill>
                  <a:srgbClr val="C00000"/>
                </a:solidFill>
              </a:rPr>
              <a:t>исследований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6508" y="882079"/>
            <a:ext cx="3159388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500" b="1" dirty="0"/>
              <a:t>Институт Естественных Наук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6508" y="877637"/>
            <a:ext cx="3159388" cy="327607"/>
          </a:xfrm>
          <a:prstGeom prst="roundRect">
            <a:avLst/>
          </a:prstGeom>
          <a:noFill/>
          <a:ln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11981633"/>
              </p:ext>
            </p:extLst>
          </p:nvPr>
        </p:nvGraphicFramePr>
        <p:xfrm>
          <a:off x="107504" y="882079"/>
          <a:ext cx="9036496" cy="5975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638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13406"/>
            <a:ext cx="256458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/>
              <a:t>Химико-Технологический Институт</a:t>
            </a:r>
            <a:endParaRPr lang="ru-RU" sz="1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908684"/>
            <a:ext cx="2448272" cy="509733"/>
          </a:xfrm>
          <a:prstGeom prst="roundRect">
            <a:avLst/>
          </a:prstGeom>
          <a:noFill/>
          <a:ln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582738" y="26406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600" b="1" dirty="0">
                <a:solidFill>
                  <a:srgbClr val="C00000"/>
                </a:solidFill>
              </a:rPr>
              <a:t>3. Квалификация кадрового </a:t>
            </a:r>
            <a:endParaRPr lang="en-US" sz="2600" b="1" dirty="0" smtClean="0">
              <a:solidFill>
                <a:srgbClr val="C00000"/>
              </a:solidFill>
            </a:endParaRPr>
          </a:p>
          <a:p>
            <a:r>
              <a:rPr lang="ru-RU" sz="2600" b="1" dirty="0" smtClean="0">
                <a:solidFill>
                  <a:srgbClr val="C00000"/>
                </a:solidFill>
              </a:rPr>
              <a:t>профессорско-преподавательского </a:t>
            </a:r>
            <a:r>
              <a:rPr lang="ru-RU" sz="2600" b="1" dirty="0">
                <a:solidFill>
                  <a:srgbClr val="C00000"/>
                </a:solidFill>
              </a:rPr>
              <a:t>состава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21731430"/>
              </p:ext>
            </p:extLst>
          </p:nvPr>
        </p:nvGraphicFramePr>
        <p:xfrm>
          <a:off x="0" y="745544"/>
          <a:ext cx="9143999" cy="611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20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582738" y="26406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>
                <a:solidFill>
                  <a:srgbClr val="C00000"/>
                </a:solidFill>
              </a:rPr>
              <a:t>. Инновационная </a:t>
            </a:r>
            <a:r>
              <a:rPr lang="ru-RU" sz="2800" b="1" dirty="0" smtClean="0">
                <a:solidFill>
                  <a:srgbClr val="C00000"/>
                </a:solidFill>
              </a:rPr>
              <a:t>деятельность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07176"/>
            <a:ext cx="3528392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500" b="1" dirty="0"/>
              <a:t>Физико-технологический институт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4074" y="1107176"/>
            <a:ext cx="3498872" cy="327608"/>
          </a:xfrm>
          <a:prstGeom prst="roundRect">
            <a:avLst/>
          </a:prstGeom>
          <a:noFill/>
          <a:ln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51261675"/>
              </p:ext>
            </p:extLst>
          </p:nvPr>
        </p:nvGraphicFramePr>
        <p:xfrm>
          <a:off x="4599" y="904230"/>
          <a:ext cx="9139401" cy="592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0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582738" y="26406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5. Интернационализация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63445" y="980728"/>
            <a:ext cx="352839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Институт материаловедения и металлургии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9592" y="976285"/>
            <a:ext cx="3420237" cy="584775"/>
          </a:xfrm>
          <a:prstGeom prst="roundRect">
            <a:avLst/>
          </a:prstGeom>
          <a:noFill/>
          <a:ln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853835830"/>
              </p:ext>
            </p:extLst>
          </p:nvPr>
        </p:nvGraphicFramePr>
        <p:xfrm>
          <a:off x="45720" y="842432"/>
          <a:ext cx="911234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7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582738" y="26406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>
                <a:solidFill>
                  <a:srgbClr val="C00000"/>
                </a:solidFill>
              </a:rPr>
              <a:t>6. Финансово-экономическое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положение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943635"/>
            <a:ext cx="2988189" cy="584775"/>
          </a:xfrm>
          <a:prstGeom prst="roundRect">
            <a:avLst/>
          </a:prstGeom>
          <a:noFill/>
          <a:ln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882079"/>
            <a:ext cx="3164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Физико-технологический институт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695987320"/>
              </p:ext>
            </p:extLst>
          </p:nvPr>
        </p:nvGraphicFramePr>
        <p:xfrm>
          <a:off x="0" y="943635"/>
          <a:ext cx="9144000" cy="5906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7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1582738" y="45566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rgbClr val="C00000"/>
                </a:solidFill>
              </a:rPr>
              <a:t>7. Взаимодействие с регионом (как часть реализации социальной роли федерального университета)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24905" y="1117309"/>
            <a:ext cx="331236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/>
              <a:t>Институт </a:t>
            </a:r>
            <a:r>
              <a:rPr lang="ru-RU" b="1" dirty="0" smtClean="0"/>
              <a:t>гуманитарных наук и искусств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1176315"/>
            <a:ext cx="3204213" cy="584775"/>
          </a:xfrm>
          <a:prstGeom prst="roundRect">
            <a:avLst/>
          </a:prstGeom>
          <a:noFill/>
          <a:ln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50065799"/>
              </p:ext>
            </p:extLst>
          </p:nvPr>
        </p:nvGraphicFramePr>
        <p:xfrm>
          <a:off x="0" y="929072"/>
          <a:ext cx="9036496" cy="5913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96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791</Words>
  <Application>Microsoft Office PowerPoint</Application>
  <PresentationFormat>Экран (4:3)</PresentationFormat>
  <Paragraphs>176</Paragraphs>
  <Slides>16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mit</dc:creator>
  <cp:lastModifiedBy>Кузнецов Павел Дмитриевич</cp:lastModifiedBy>
  <cp:revision>248</cp:revision>
  <cp:lastPrinted>2015-04-24T14:38:13Z</cp:lastPrinted>
  <dcterms:created xsi:type="dcterms:W3CDTF">2011-09-16T07:02:29Z</dcterms:created>
  <dcterms:modified xsi:type="dcterms:W3CDTF">2015-04-30T06:21:31Z</dcterms:modified>
</cp:coreProperties>
</file>