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418" r:id="rId3"/>
    <p:sldId id="497" r:id="rId4"/>
    <p:sldId id="496" r:id="rId5"/>
    <p:sldId id="498" r:id="rId6"/>
    <p:sldId id="499" r:id="rId7"/>
    <p:sldId id="500" r:id="rId8"/>
    <p:sldId id="501" r:id="rId9"/>
    <p:sldId id="443" r:id="rId10"/>
    <p:sldId id="504" r:id="rId11"/>
    <p:sldId id="503" r:id="rId12"/>
    <p:sldId id="495" r:id="rId13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9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7C8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5929" autoAdjust="0"/>
  </p:normalViewPr>
  <p:slideViewPr>
    <p:cSldViewPr>
      <p:cViewPr varScale="1">
        <p:scale>
          <a:sx n="92" d="100"/>
          <a:sy n="92" d="100"/>
        </p:scale>
        <p:origin x="-276" y="-102"/>
      </p:cViewPr>
      <p:guideLst>
        <p:guide orient="horz" pos="2160"/>
        <p:guide pos="2880"/>
        <p:guide pos="29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EFEC8FE-E1C5-4D3D-946D-52EA1C30C77C}" type="datetimeFigureOut">
              <a:rPr lang="ru-RU"/>
              <a:pPr>
                <a:defRPr/>
              </a:pPr>
              <a:t>25.05.2015</a:t>
            </a:fld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15858FB-9255-4A4E-8BCD-B94F16D012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0865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5858FB-9255-4A4E-8BCD-B94F16D012A7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401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7524" name="Номер слайда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4B4E1E2-B7EA-49D7-A9C3-24557516AD25}" type="slidenum">
              <a:rPr lang="ru-RU" sz="1200"/>
              <a:pPr algn="r"/>
              <a:t>2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72572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5858FB-9255-4A4E-8BCD-B94F16D012A7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436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D47BB-2666-4680-832B-83D66BE68ABE}" type="datetime1">
              <a:rPr lang="ru-RU" smtClean="0"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9FCB2-08AB-4FF2-BE82-1D394D198C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D59D7-B882-4B82-A9CF-729D3918C558}" type="datetime1">
              <a:rPr lang="ru-RU" smtClean="0"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BF2A4-74A0-4352-B880-797AF81E82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70495-E285-434C-A49B-9A02098DB192}" type="datetime1">
              <a:rPr lang="ru-RU" smtClean="0"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533F2-AFB6-40AE-A2FF-1C13B1AE2C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BC5C2-224D-4B35-B872-A631146976A2}" type="datetime1">
              <a:rPr lang="ru-RU" smtClean="0"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01941-0DE2-4820-ABBE-40327692F8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FD804-D185-4EA1-8738-26AE032AB39E}" type="datetime1">
              <a:rPr lang="ru-RU" smtClean="0"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D5D99-F550-4D45-B23E-1491F2210C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0F836-3D0B-4CA9-BA0D-DE2E0BC0FF56}" type="datetime1">
              <a:rPr lang="ru-RU" smtClean="0"/>
              <a:t>25.05.2015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A4ABD-3311-4C81-86BA-4922FC6206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F249D-CA8C-409E-A50C-EEDCBBE93581}" type="datetime1">
              <a:rPr lang="ru-RU" smtClean="0"/>
              <a:t>25.05.2015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C1312-295F-4049-AEAE-CF30E784D1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35275-75F4-4184-A021-A118E4C6FDAB}" type="datetime1">
              <a:rPr lang="ru-RU" smtClean="0"/>
              <a:t>25.05.2015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198FF-B8EC-4B59-97C7-8F84F3CF5A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6921A-A8D4-4548-B9FF-91297E59FFD1}" type="datetime1">
              <a:rPr lang="ru-RU" smtClean="0"/>
              <a:t>25.05.2015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305D0-785B-4573-9999-2A20542603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F445B-A1EB-42BB-B0A3-63D2C06B6856}" type="datetime1">
              <a:rPr lang="ru-RU" smtClean="0"/>
              <a:t>25.05.2015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EE06E-1630-4EE8-AA4C-4B1AC0AB12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0D56D-4B7B-47CA-A13D-0F66BBFED770}" type="datetime1">
              <a:rPr lang="ru-RU" smtClean="0"/>
              <a:t>25.05.2015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E5904-2A15-490B-9DC7-40B5ABCD27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57CC34-A96D-43C7-B9BF-83C10692E462}" type="datetime1">
              <a:rPr lang="ru-RU" smtClean="0"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88424" y="260648"/>
            <a:ext cx="621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A21035-6E12-41BE-9C1D-C53437CEDE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430213" y="2355113"/>
            <a:ext cx="8174037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Реорганизация неэффективных кафедр</a:t>
            </a:r>
          </a:p>
          <a:p>
            <a:pPr algn="ctr"/>
            <a:endParaRPr lang="ru-RU" sz="40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Рейтинг </a:t>
            </a:r>
            <a:r>
              <a:rPr lang="ru-RU" sz="2800" b="1" dirty="0" smtClean="0">
                <a:solidFill>
                  <a:srgbClr val="C00000"/>
                </a:solidFill>
              </a:rPr>
              <a:t>Структурных подразделений (кафедр) УрФУ </a:t>
            </a:r>
            <a:r>
              <a:rPr lang="en-US" sz="2800" b="1" dirty="0" smtClean="0">
                <a:solidFill>
                  <a:srgbClr val="C00000"/>
                </a:solidFill>
              </a:rPr>
              <a:t>2014</a:t>
            </a:r>
            <a:endParaRPr lang="ru-RU" sz="2800" b="1" dirty="0">
              <a:solidFill>
                <a:srgbClr val="C00000"/>
              </a:solidFill>
            </a:endParaRPr>
          </a:p>
          <a:p>
            <a:pPr algn="r"/>
            <a:r>
              <a:rPr lang="ru-RU" sz="2800" b="1" dirty="0" smtClean="0">
                <a:solidFill>
                  <a:srgbClr val="C00000"/>
                </a:solidFill>
              </a:rPr>
              <a:t>УрФУ</a:t>
            </a:r>
            <a:endParaRPr lang="ru-RU" sz="2800" b="1" dirty="0">
              <a:solidFill>
                <a:srgbClr val="C00000"/>
              </a:solidFill>
            </a:endParaRPr>
          </a:p>
          <a:p>
            <a:pPr algn="r"/>
            <a:r>
              <a:rPr lang="en-US" sz="2800" b="1" dirty="0" smtClean="0">
                <a:solidFill>
                  <a:srgbClr val="C00000"/>
                </a:solidFill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</a:rPr>
              <a:t>5 мая 201</a:t>
            </a:r>
            <a:r>
              <a:rPr lang="en-US" sz="2800" b="1" dirty="0">
                <a:solidFill>
                  <a:srgbClr val="C00000"/>
                </a:solidFill>
              </a:rPr>
              <a:t>5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>
                <a:solidFill>
                  <a:srgbClr val="C00000"/>
                </a:solidFill>
              </a:rPr>
              <a:t>г.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440448" y="5991045"/>
            <a:ext cx="616380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000" dirty="0" smtClean="0">
                <a:solidFill>
                  <a:srgbClr val="C00000"/>
                </a:solidFill>
                <a:latin typeface="+mn-lt"/>
                <a:cs typeface="Arial" pitchFamily="34" charset="0"/>
              </a:rPr>
              <a:t>Проректор по экономике и стратегическому развитию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000" dirty="0" smtClean="0">
                <a:solidFill>
                  <a:srgbClr val="C00000"/>
                </a:solidFill>
                <a:latin typeface="+mn-lt"/>
                <a:cs typeface="Arial" pitchFamily="34" charset="0"/>
              </a:rPr>
              <a:t>Д.Г. </a:t>
            </a:r>
            <a:r>
              <a:rPr lang="ru-RU" altLang="ru-RU" sz="2000" dirty="0" err="1" smtClean="0">
                <a:solidFill>
                  <a:srgbClr val="C00000"/>
                </a:solidFill>
                <a:latin typeface="+mn-lt"/>
                <a:cs typeface="Arial" pitchFamily="34" charset="0"/>
              </a:rPr>
              <a:t>Сандлер</a:t>
            </a:r>
            <a:endParaRPr lang="ru-RU" altLang="ru-RU" sz="2000" dirty="0" smtClean="0">
              <a:solidFill>
                <a:srgbClr val="C00000"/>
              </a:solidFill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рямоугольник 39"/>
          <p:cNvSpPr/>
          <p:nvPr/>
        </p:nvSpPr>
        <p:spPr>
          <a:xfrm>
            <a:off x="5148064" y="5340321"/>
            <a:ext cx="3572134" cy="15815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5151278" y="1794223"/>
            <a:ext cx="3572134" cy="15815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49138" y="5686300"/>
            <a:ext cx="1728192" cy="14451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7857906" cy="764704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ru-RU" sz="1600" b="1" dirty="0" smtClean="0">
                <a:solidFill>
                  <a:srgbClr val="FF0000"/>
                </a:solidFill>
                <a:latin typeface="Arial" charset="0"/>
                <a:ea typeface="+mn-ea"/>
                <a:cs typeface="Arial" charset="0"/>
              </a:rPr>
              <a:t>Кафедры входящие в первую </a:t>
            </a:r>
            <a:r>
              <a:rPr lang="ru-RU" sz="16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(лучшую) </a:t>
            </a:r>
            <a:r>
              <a:rPr lang="ru-RU" sz="1600" b="1" dirty="0" smtClean="0">
                <a:solidFill>
                  <a:srgbClr val="FF0000"/>
                </a:solidFill>
                <a:latin typeface="Arial" charset="0"/>
                <a:ea typeface="+mn-ea"/>
                <a:cs typeface="Arial" charset="0"/>
              </a:rPr>
              <a:t>группу по одному или двум направлениям («</a:t>
            </a:r>
            <a:r>
              <a:rPr lang="ru-RU" sz="1600" b="1" dirty="0" smtClean="0">
                <a:solidFill>
                  <a:srgbClr val="FF0000"/>
                </a:solidFill>
                <a:latin typeface="Arial"/>
                <a:cs typeface="Times New Roman"/>
              </a:rPr>
              <a:t>Совершенствование </a:t>
            </a:r>
            <a:r>
              <a:rPr lang="ru-RU" sz="1600" b="1" dirty="0">
                <a:solidFill>
                  <a:srgbClr val="FF0000"/>
                </a:solidFill>
                <a:latin typeface="Arial"/>
                <a:cs typeface="Times New Roman"/>
              </a:rPr>
              <a:t>учебного </a:t>
            </a:r>
            <a:r>
              <a:rPr lang="ru-RU" sz="1600" b="1" dirty="0" smtClean="0">
                <a:solidFill>
                  <a:srgbClr val="FF0000"/>
                </a:solidFill>
                <a:latin typeface="Arial"/>
                <a:cs typeface="Times New Roman"/>
              </a:rPr>
              <a:t>процесса»,</a:t>
            </a:r>
            <a:r>
              <a:rPr lang="ru-RU" sz="1200" dirty="0">
                <a:solidFill>
                  <a:srgbClr val="FF0000"/>
                </a:solidFill>
                <a:latin typeface="Arial"/>
              </a:rPr>
              <a:t/>
            </a:r>
            <a:br>
              <a:rPr lang="ru-RU" sz="1200" dirty="0">
                <a:solidFill>
                  <a:srgbClr val="FF0000"/>
                </a:solidFill>
                <a:latin typeface="Arial"/>
              </a:rPr>
            </a:br>
            <a:r>
              <a:rPr lang="ru-RU" sz="1200" dirty="0" smtClean="0">
                <a:solidFill>
                  <a:srgbClr val="FF0000"/>
                </a:solidFill>
                <a:latin typeface="Arial"/>
              </a:rPr>
              <a:t>«</a:t>
            </a:r>
            <a:r>
              <a:rPr lang="ru-RU" sz="1600" b="1" dirty="0" smtClean="0">
                <a:solidFill>
                  <a:srgbClr val="FF0000"/>
                </a:solidFill>
                <a:latin typeface="Arial"/>
                <a:cs typeface="Times New Roman"/>
              </a:rPr>
              <a:t>Эффективность </a:t>
            </a:r>
            <a:r>
              <a:rPr lang="ru-RU" sz="1600" b="1" dirty="0">
                <a:solidFill>
                  <a:srgbClr val="FF0000"/>
                </a:solidFill>
                <a:latin typeface="Arial"/>
                <a:cs typeface="Times New Roman"/>
              </a:rPr>
              <a:t>научных </a:t>
            </a:r>
            <a:r>
              <a:rPr lang="ru-RU" sz="1600" b="1" dirty="0" smtClean="0">
                <a:solidFill>
                  <a:srgbClr val="FF0000"/>
                </a:solidFill>
                <a:latin typeface="Arial"/>
                <a:cs typeface="Times New Roman"/>
              </a:rPr>
              <a:t>исследований»</a:t>
            </a:r>
            <a:r>
              <a:rPr lang="ru-RU" sz="1200" dirty="0" smtClean="0">
                <a:solidFill>
                  <a:srgbClr val="FF0000"/>
                </a:solidFill>
                <a:latin typeface="Arial"/>
              </a:rPr>
              <a:t>)</a:t>
            </a:r>
            <a:endParaRPr lang="ru-RU" sz="1600" b="1" dirty="0">
              <a:solidFill>
                <a:srgbClr val="FF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C198FF-B8EC-4B59-97C7-8F84F3CF5A54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873696"/>
            <a:ext cx="388843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К. "</a:t>
            </a:r>
            <a:r>
              <a:rPr lang="ru-RU" sz="1200" dirty="0"/>
              <a:t>Экономика производственных и энергетических систем"</a:t>
            </a:r>
          </a:p>
          <a:p>
            <a:r>
              <a:rPr lang="ru-RU" sz="1200" dirty="0" smtClean="0"/>
              <a:t>К. анализа </a:t>
            </a:r>
            <a:r>
              <a:rPr lang="ru-RU" sz="1200" dirty="0"/>
              <a:t>систем и принятия решений</a:t>
            </a:r>
          </a:p>
          <a:p>
            <a:r>
              <a:rPr lang="ru-RU" sz="1200" dirty="0" smtClean="0"/>
              <a:t>К. маркетинга</a:t>
            </a:r>
            <a:endParaRPr lang="ru-RU" sz="1200" dirty="0"/>
          </a:p>
          <a:p>
            <a:r>
              <a:rPr lang="ru-RU" sz="1200" dirty="0" smtClean="0"/>
              <a:t>К. теории </a:t>
            </a:r>
            <a:r>
              <a:rPr lang="ru-RU" sz="1200" dirty="0"/>
              <a:t>и практики менеджмента</a:t>
            </a:r>
          </a:p>
          <a:p>
            <a:r>
              <a:rPr lang="ru-RU" sz="1200" dirty="0" smtClean="0"/>
              <a:t>К. учета</a:t>
            </a:r>
            <a:r>
              <a:rPr lang="ru-RU" sz="1200" dirty="0"/>
              <a:t>, анализа и аудита</a:t>
            </a:r>
          </a:p>
          <a:p>
            <a:r>
              <a:rPr lang="ru-RU" sz="1200" dirty="0" smtClean="0"/>
              <a:t>К. финансового </a:t>
            </a:r>
            <a:r>
              <a:rPr lang="ru-RU" sz="1200" dirty="0"/>
              <a:t>и налогового менеджмента</a:t>
            </a:r>
          </a:p>
          <a:p>
            <a:r>
              <a:rPr lang="ru-RU" sz="1200" dirty="0" smtClean="0"/>
              <a:t>К. финансовых </a:t>
            </a:r>
            <a:r>
              <a:rPr lang="ru-RU" sz="1200" dirty="0"/>
              <a:t>рынков и страхования</a:t>
            </a:r>
          </a:p>
          <a:p>
            <a:r>
              <a:rPr lang="ru-RU" sz="1200" dirty="0" smtClean="0"/>
              <a:t>К. эконометрики </a:t>
            </a:r>
            <a:r>
              <a:rPr lang="ru-RU" sz="1200" dirty="0"/>
              <a:t>и статистики</a:t>
            </a:r>
          </a:p>
          <a:p>
            <a:r>
              <a:rPr lang="ru-RU" sz="1200" dirty="0" smtClean="0"/>
              <a:t>К. экономики </a:t>
            </a:r>
            <a:r>
              <a:rPr lang="ru-RU" sz="1200" dirty="0"/>
              <a:t>природопользования</a:t>
            </a:r>
          </a:p>
          <a:p>
            <a:r>
              <a:rPr lang="ru-RU" sz="1200" dirty="0" smtClean="0"/>
              <a:t>К. экономической </a:t>
            </a:r>
            <a:r>
              <a:rPr lang="ru-RU" sz="1200" dirty="0"/>
              <a:t>теории и экономической политики</a:t>
            </a:r>
          </a:p>
          <a:p>
            <a:r>
              <a:rPr lang="ru-RU" sz="1200" dirty="0" smtClean="0"/>
              <a:t>К. социологии </a:t>
            </a:r>
            <a:r>
              <a:rPr lang="ru-RU" sz="1200" dirty="0"/>
              <a:t>и социальных технологий управления</a:t>
            </a:r>
          </a:p>
          <a:p>
            <a:r>
              <a:rPr lang="ru-RU" sz="1200" dirty="0" smtClean="0"/>
              <a:t>К. экономики</a:t>
            </a:r>
            <a:r>
              <a:rPr lang="ru-RU" sz="1200" dirty="0"/>
              <a:t>, финансов и менеджмента</a:t>
            </a:r>
          </a:p>
          <a:p>
            <a:r>
              <a:rPr lang="ru-RU" sz="1200" dirty="0" smtClean="0"/>
              <a:t>К. археологии </a:t>
            </a:r>
            <a:r>
              <a:rPr lang="ru-RU" sz="1200" dirty="0"/>
              <a:t>и этнологии</a:t>
            </a:r>
          </a:p>
          <a:p>
            <a:r>
              <a:rPr lang="ru-RU" sz="1200" dirty="0" smtClean="0"/>
              <a:t>К. истории </a:t>
            </a:r>
            <a:r>
              <a:rPr lang="ru-RU" sz="1200" dirty="0"/>
              <a:t>древнего мира и средних веков</a:t>
            </a:r>
          </a:p>
          <a:p>
            <a:r>
              <a:rPr lang="ru-RU" sz="1200" dirty="0" smtClean="0"/>
              <a:t>К. истории </a:t>
            </a:r>
            <a:r>
              <a:rPr lang="ru-RU" sz="1200" dirty="0"/>
              <a:t>науки и техники</a:t>
            </a:r>
          </a:p>
          <a:p>
            <a:r>
              <a:rPr lang="ru-RU" sz="1200" dirty="0" smtClean="0"/>
              <a:t>К. культурологии </a:t>
            </a:r>
            <a:r>
              <a:rPr lang="ru-RU" sz="1200" dirty="0"/>
              <a:t>и дизайна</a:t>
            </a:r>
          </a:p>
          <a:p>
            <a:r>
              <a:rPr lang="ru-RU" sz="1200" dirty="0" smtClean="0"/>
              <a:t>К. риторики </a:t>
            </a:r>
            <a:r>
              <a:rPr lang="ru-RU" sz="1200" dirty="0"/>
              <a:t>и стилистики русского языка</a:t>
            </a:r>
          </a:p>
          <a:p>
            <a:r>
              <a:rPr lang="ru-RU" sz="1200" dirty="0" smtClean="0"/>
              <a:t>К. русского </a:t>
            </a:r>
            <a:r>
              <a:rPr lang="ru-RU" sz="1200" dirty="0"/>
              <a:t>языка</a:t>
            </a:r>
          </a:p>
          <a:p>
            <a:r>
              <a:rPr lang="ru-RU" sz="1200" dirty="0" smtClean="0"/>
              <a:t>К. современного </a:t>
            </a:r>
            <a:r>
              <a:rPr lang="ru-RU" sz="1200" dirty="0"/>
              <a:t>русского языка и прикладной лингвистики</a:t>
            </a:r>
          </a:p>
          <a:p>
            <a:r>
              <a:rPr lang="ru-RU" sz="1200" dirty="0" smtClean="0"/>
              <a:t>К. аналитической </a:t>
            </a:r>
            <a:r>
              <a:rPr lang="ru-RU" sz="1200" dirty="0"/>
              <a:t>химии</a:t>
            </a:r>
          </a:p>
          <a:p>
            <a:r>
              <a:rPr lang="ru-RU" sz="1200" dirty="0" smtClean="0"/>
              <a:t>К. ботаники</a:t>
            </a:r>
            <a:endParaRPr lang="ru-RU" sz="1200" dirty="0"/>
          </a:p>
          <a:p>
            <a:r>
              <a:rPr lang="ru-RU" sz="1200" dirty="0" smtClean="0"/>
              <a:t>К. компьютерной </a:t>
            </a:r>
            <a:r>
              <a:rPr lang="ru-RU" sz="1200" dirty="0"/>
              <a:t>физики</a:t>
            </a:r>
          </a:p>
          <a:p>
            <a:r>
              <a:rPr lang="ru-RU" sz="1200" dirty="0" smtClean="0"/>
              <a:t>К. магнетизма </a:t>
            </a:r>
            <a:r>
              <a:rPr lang="ru-RU" sz="1200" dirty="0"/>
              <a:t>и магнитных </a:t>
            </a:r>
            <a:r>
              <a:rPr lang="ru-RU" sz="1200" dirty="0" err="1"/>
              <a:t>наноматериалов</a:t>
            </a:r>
            <a:endParaRPr lang="ru-RU" sz="1200" dirty="0"/>
          </a:p>
          <a:p>
            <a:r>
              <a:rPr lang="ru-RU" sz="1200" dirty="0" smtClean="0"/>
              <a:t>К. органической </a:t>
            </a:r>
            <a:r>
              <a:rPr lang="ru-RU" sz="1200" dirty="0"/>
              <a:t>химии</a:t>
            </a:r>
          </a:p>
          <a:p>
            <a:r>
              <a:rPr lang="ru-RU" sz="1200" dirty="0" smtClean="0"/>
              <a:t>К. физики </a:t>
            </a:r>
            <a:r>
              <a:rPr lang="ru-RU" sz="1200" dirty="0"/>
              <a:t>конденсированного состояния</a:t>
            </a:r>
          </a:p>
          <a:p>
            <a:r>
              <a:rPr lang="ru-RU" sz="1200" dirty="0" smtClean="0"/>
              <a:t>К. физической </a:t>
            </a:r>
            <a:r>
              <a:rPr lang="ru-RU" sz="1200" dirty="0"/>
              <a:t>химии</a:t>
            </a:r>
          </a:p>
          <a:p>
            <a:r>
              <a:rPr lang="ru-RU" sz="1200" dirty="0" smtClean="0"/>
              <a:t>К. алгебры </a:t>
            </a:r>
            <a:r>
              <a:rPr lang="ru-RU" sz="1200" dirty="0"/>
              <a:t>и дискретной математики</a:t>
            </a:r>
          </a:p>
          <a:p>
            <a:r>
              <a:rPr lang="ru-RU" sz="1200" dirty="0" smtClean="0"/>
              <a:t>К. математической физики</a:t>
            </a:r>
            <a:endParaRPr lang="ru-RU" sz="1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028" y="1619218"/>
            <a:ext cx="94657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/>
              <a:t>ВШЭМ</a:t>
            </a:r>
            <a:endParaRPr lang="ru-RU" sz="11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41565" y="836712"/>
            <a:ext cx="4458427" cy="20882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0" y="3068960"/>
            <a:ext cx="94657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/>
              <a:t>ИГУП</a:t>
            </a:r>
            <a:endParaRPr lang="ru-RU" sz="1100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41565" y="2916188"/>
            <a:ext cx="4458427" cy="584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39564" y="4090283"/>
            <a:ext cx="94657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/>
              <a:t>ИГНИ</a:t>
            </a:r>
            <a:endParaRPr lang="ru-RU" sz="1100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4572000" y="827956"/>
            <a:ext cx="4458427" cy="11608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41565" y="3501008"/>
            <a:ext cx="4458427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66052" y="5157192"/>
            <a:ext cx="94657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/>
              <a:t>ИЕН</a:t>
            </a:r>
            <a:endParaRPr lang="ru-RU" sz="1100" b="1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35275" y="4939178"/>
            <a:ext cx="4458427" cy="12981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66052" y="6290563"/>
            <a:ext cx="94657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/>
              <a:t>ИМКН</a:t>
            </a:r>
            <a:endParaRPr lang="ru-RU" sz="1100" b="1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34393" y="6226224"/>
            <a:ext cx="4458427" cy="371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076056" y="836712"/>
            <a:ext cx="385998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dirty="0">
                <a:solidFill>
                  <a:prstClr val="black"/>
                </a:solidFill>
              </a:rPr>
              <a:t>К. материаловедения в строительстве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К. металлургии тяжелых цветных металлов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К. теории металлургических процессов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К. технологии художественной обработки материалов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К. химической технологии керамики и огнеупоров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К. высокочастотных средств радиосвязи и телевидения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К. "Клиническая психология и психофизиология"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К. истории философии и философии образования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К. онтологии и теории </a:t>
            </a:r>
            <a:r>
              <a:rPr lang="ru-RU" sz="1200" dirty="0" smtClean="0">
                <a:solidFill>
                  <a:prstClr val="black"/>
                </a:solidFill>
              </a:rPr>
              <a:t>познания</a:t>
            </a:r>
          </a:p>
          <a:p>
            <a:pPr lvl="0"/>
            <a:endParaRPr lang="ru-RU" sz="1200" dirty="0">
              <a:solidFill>
                <a:prstClr val="black"/>
              </a:solidFill>
            </a:endParaRP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К. теории физической </a:t>
            </a:r>
            <a:r>
              <a:rPr lang="ru-RU" sz="1200" dirty="0" smtClean="0">
                <a:solidFill>
                  <a:prstClr val="black"/>
                </a:solidFill>
              </a:rPr>
              <a:t>культуры</a:t>
            </a:r>
          </a:p>
          <a:p>
            <a:pPr lvl="0"/>
            <a:endParaRPr lang="ru-RU" sz="400" dirty="0">
              <a:solidFill>
                <a:prstClr val="black"/>
              </a:solidFill>
            </a:endParaRP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К. строительной механики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К. теоретической механики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К. электронного машиностроения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К. архитектуры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К. гидравлики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К. атомные станции и возобновляемые источники энергии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К. турбин и двигателей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К. редких металлов и </a:t>
            </a:r>
            <a:r>
              <a:rPr lang="ru-RU" sz="1200" dirty="0" err="1">
                <a:solidFill>
                  <a:prstClr val="black"/>
                </a:solidFill>
              </a:rPr>
              <a:t>наноматериалов</a:t>
            </a:r>
            <a:endParaRPr lang="ru-RU" sz="1200" dirty="0">
              <a:solidFill>
                <a:prstClr val="black"/>
              </a:solidFill>
            </a:endParaRP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К. теоретической физики и прикладной математики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К. управления интеллектуальной собственностью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К. Физики высокоэнергетических процессов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К. физических методов и приборов контроля качества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К. электрофизики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К. органической химии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К. технологии органического синтеза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К. физической и коллоидной химии,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572000" y="1277593"/>
            <a:ext cx="62902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err="1" smtClean="0"/>
              <a:t>ИММт</a:t>
            </a:r>
            <a:endParaRPr lang="ru-RU" sz="1100" b="1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4572000" y="2060848"/>
            <a:ext cx="54056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/>
              <a:t>РТФ</a:t>
            </a:r>
            <a:endParaRPr lang="ru-RU" sz="1100" b="1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4572000" y="1977430"/>
            <a:ext cx="4458427" cy="3450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4572000" y="2320816"/>
            <a:ext cx="4458427" cy="5946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4538092" y="2492896"/>
            <a:ext cx="64807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/>
              <a:t>ИСПН</a:t>
            </a:r>
            <a:endParaRPr lang="ru-RU" sz="1100" b="1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4552950" y="2929117"/>
            <a:ext cx="64807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err="1"/>
              <a:t>ИФКСиМП</a:t>
            </a:r>
            <a:endParaRPr lang="ru-RU" sz="1100" b="1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4572000" y="2919592"/>
            <a:ext cx="4458427" cy="4109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4549970" y="3366517"/>
            <a:ext cx="63831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 err="1"/>
              <a:t>ИнФО</a:t>
            </a:r>
            <a:r>
              <a:rPr lang="ru-RU" sz="1100" b="1" dirty="0"/>
              <a:t> 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4572000" y="3329296"/>
            <a:ext cx="4458427" cy="3613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4579168" y="3662437"/>
            <a:ext cx="51969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 smtClean="0"/>
              <a:t>ММИ</a:t>
            </a:r>
            <a:endParaRPr lang="ru-RU" sz="1100" b="1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4572000" y="3685520"/>
            <a:ext cx="4458427" cy="1806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4572000" y="3866495"/>
            <a:ext cx="4458427" cy="3545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4572000" y="4220056"/>
            <a:ext cx="4458427" cy="577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4572000" y="4803606"/>
            <a:ext cx="4458427" cy="19116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4590270" y="5457440"/>
            <a:ext cx="49244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 smtClean="0"/>
              <a:t>ФТИ</a:t>
            </a:r>
            <a:endParaRPr lang="ru-RU" sz="1100" b="1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4617139" y="4351893"/>
            <a:ext cx="47481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 smtClean="0"/>
              <a:t>УЭИ</a:t>
            </a:r>
            <a:endParaRPr lang="ru-RU" sz="1100" b="1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4572071" y="3912986"/>
            <a:ext cx="49404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 smtClean="0"/>
              <a:t>СТФ</a:t>
            </a:r>
            <a:endParaRPr lang="ru-RU" sz="11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4572000" y="6093296"/>
            <a:ext cx="4458427" cy="6240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4620125" y="6226224"/>
            <a:ext cx="46679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/>
              <a:t>Х</a:t>
            </a:r>
            <a:r>
              <a:rPr lang="ru-RU" sz="1100" b="1" dirty="0" smtClean="0"/>
              <a:t>ТИ</a:t>
            </a:r>
            <a:endParaRPr lang="ru-RU" sz="1100" b="1" dirty="0"/>
          </a:p>
        </p:txBody>
      </p:sp>
    </p:spTree>
    <p:extLst>
      <p:ext uri="{BB962C8B-B14F-4D97-AF65-F5344CB8AC3E}">
        <p14:creationId xmlns:p14="http://schemas.microsoft.com/office/powerpoint/2010/main" val="123365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8001922" cy="764704"/>
          </a:xfrm>
        </p:spPr>
        <p:txBody>
          <a:bodyPr/>
          <a:lstStyle/>
          <a:p>
            <a:r>
              <a:rPr lang="ru-RU" sz="1800" b="1" dirty="0">
                <a:solidFill>
                  <a:srgbClr val="C00000"/>
                </a:solidFill>
                <a:latin typeface="Arial" charset="0"/>
                <a:ea typeface="+mn-ea"/>
                <a:cs typeface="Arial" charset="0"/>
              </a:rPr>
              <a:t>Кафедры </a:t>
            </a:r>
            <a:r>
              <a:rPr lang="ru-RU" sz="1800" b="1" dirty="0" smtClean="0">
                <a:solidFill>
                  <a:srgbClr val="C00000"/>
                </a:solidFill>
                <a:latin typeface="Arial" charset="0"/>
                <a:ea typeface="+mn-ea"/>
                <a:cs typeface="Arial" charset="0"/>
              </a:rPr>
              <a:t>входящие </a:t>
            </a:r>
            <a:r>
              <a:rPr lang="ru-RU" sz="1800" b="1" dirty="0">
                <a:solidFill>
                  <a:srgbClr val="C00000"/>
                </a:solidFill>
                <a:latin typeface="Arial" charset="0"/>
                <a:ea typeface="+mn-ea"/>
                <a:cs typeface="Arial" charset="0"/>
              </a:rPr>
              <a:t>в четвертую группу </a:t>
            </a:r>
            <a:r>
              <a:rPr lang="ru-RU" sz="1800" b="1" dirty="0" smtClean="0">
                <a:solidFill>
                  <a:srgbClr val="C00000"/>
                </a:solidFill>
                <a:latin typeface="Arial" charset="0"/>
                <a:ea typeface="+mn-ea"/>
                <a:cs typeface="Arial" charset="0"/>
              </a:rPr>
              <a:t>или </a:t>
            </a:r>
            <a:r>
              <a:rPr lang="ru-RU" sz="1800" b="1" dirty="0">
                <a:solidFill>
                  <a:srgbClr val="C00000"/>
                </a:solidFill>
                <a:latin typeface="Arial" charset="0"/>
                <a:ea typeface="+mn-ea"/>
                <a:cs typeface="Arial" charset="0"/>
              </a:rPr>
              <a:t>имеющих нулевые показатели (пятая группа) </a:t>
            </a:r>
            <a:r>
              <a:rPr lang="ru-RU" sz="1800" b="1" dirty="0" smtClean="0">
                <a:solidFill>
                  <a:srgbClr val="C00000"/>
                </a:solidFill>
                <a:latin typeface="Arial" charset="0"/>
                <a:ea typeface="+mn-ea"/>
                <a:cs typeface="Arial" charset="0"/>
              </a:rPr>
              <a:t>по направлениям</a:t>
            </a:r>
            <a:r>
              <a:rPr lang="ru-RU" sz="1800" b="1" dirty="0">
                <a:solidFill>
                  <a:srgbClr val="C00000"/>
                </a:solidFill>
                <a:latin typeface="Arial" charset="0"/>
                <a:ea typeface="+mn-ea"/>
                <a:cs typeface="Arial" charset="0"/>
              </a:rPr>
              <a:t> </a:t>
            </a:r>
            <a:r>
              <a:rPr lang="ru-RU" sz="1800" b="1" dirty="0" smtClean="0">
                <a:solidFill>
                  <a:srgbClr val="C00000"/>
                </a:solidFill>
                <a:latin typeface="Arial" charset="0"/>
                <a:ea typeface="+mn-ea"/>
                <a:cs typeface="Arial" charset="0"/>
              </a:rPr>
              <a:t>1 и 2</a:t>
            </a:r>
            <a:endParaRPr lang="ru-RU" sz="1800" b="1" dirty="0">
              <a:solidFill>
                <a:srgbClr val="C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C198FF-B8EC-4B59-97C7-8F84F3CF5A54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793279"/>
            <a:ext cx="432048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К. экономики и организации предприятий машиностроения</a:t>
            </a:r>
          </a:p>
          <a:p>
            <a:r>
              <a:rPr lang="ru-RU" sz="1200" dirty="0" smtClean="0"/>
              <a:t>К. архивоведения и истории государственного управления</a:t>
            </a:r>
          </a:p>
          <a:p>
            <a:r>
              <a:rPr lang="ru-RU" sz="1200" dirty="0" smtClean="0"/>
              <a:t>К. германской филологии</a:t>
            </a:r>
          </a:p>
          <a:p>
            <a:r>
              <a:rPr lang="ru-RU" sz="1200" dirty="0" smtClean="0"/>
              <a:t>К. истории искусств</a:t>
            </a:r>
          </a:p>
          <a:p>
            <a:r>
              <a:rPr lang="ru-RU" sz="1200" dirty="0" smtClean="0"/>
              <a:t>К. романского языкознания</a:t>
            </a:r>
          </a:p>
          <a:p>
            <a:r>
              <a:rPr lang="ru-RU" sz="1200" dirty="0" smtClean="0"/>
              <a:t>К. зоологии</a:t>
            </a:r>
          </a:p>
          <a:p>
            <a:r>
              <a:rPr lang="ru-RU" sz="1200" dirty="0" smtClean="0"/>
              <a:t>К. иностранных языков</a:t>
            </a:r>
          </a:p>
          <a:p>
            <a:r>
              <a:rPr lang="ru-RU" sz="1200" dirty="0" smtClean="0"/>
              <a:t>К. физиологии человека и животных</a:t>
            </a:r>
          </a:p>
          <a:p>
            <a:r>
              <a:rPr lang="ru-RU" sz="1200" dirty="0" smtClean="0"/>
              <a:t>К. механики и математического моделирования</a:t>
            </a:r>
          </a:p>
          <a:p>
            <a:endParaRPr lang="ru-RU" sz="500" dirty="0" smtClean="0"/>
          </a:p>
          <a:p>
            <a:r>
              <a:rPr lang="ru-RU" sz="1200" dirty="0" smtClean="0"/>
              <a:t>К. технологии вяжущих материалов и строительных изделий</a:t>
            </a:r>
          </a:p>
          <a:p>
            <a:r>
              <a:rPr lang="ru-RU" sz="1200" dirty="0" smtClean="0"/>
              <a:t>К. востоковедения</a:t>
            </a:r>
          </a:p>
          <a:p>
            <a:r>
              <a:rPr lang="ru-RU" sz="1200" dirty="0" smtClean="0"/>
              <a:t>К. лингвистики и профессиональной коммуникации на иностранных языках</a:t>
            </a:r>
          </a:p>
          <a:p>
            <a:r>
              <a:rPr lang="ru-RU" sz="1200" dirty="0" smtClean="0"/>
              <a:t>К. общей психологии и психологии личности</a:t>
            </a:r>
          </a:p>
          <a:p>
            <a:r>
              <a:rPr lang="ru-RU" sz="1200" dirty="0" smtClean="0"/>
              <a:t>К. психологии развития и педагогической психологии</a:t>
            </a:r>
          </a:p>
          <a:p>
            <a:r>
              <a:rPr lang="ru-RU" sz="1200" dirty="0" smtClean="0"/>
              <a:t>К. социально-политических наук</a:t>
            </a:r>
          </a:p>
          <a:p>
            <a:r>
              <a:rPr lang="ru-RU" sz="1200" dirty="0" smtClean="0"/>
              <a:t>К. игровых видов спорта</a:t>
            </a:r>
          </a:p>
          <a:p>
            <a:r>
              <a:rPr lang="ru-RU" sz="1200" dirty="0" smtClean="0"/>
              <a:t>К. оздоровительной физической культуры</a:t>
            </a:r>
          </a:p>
          <a:p>
            <a:r>
              <a:rPr lang="ru-RU" sz="1200" dirty="0" smtClean="0"/>
              <a:t>К. физвоспитания</a:t>
            </a:r>
          </a:p>
          <a:p>
            <a:r>
              <a:rPr lang="ru-RU" sz="1200" dirty="0" smtClean="0"/>
              <a:t>К. безопасности жизнедеятельности</a:t>
            </a:r>
          </a:p>
          <a:p>
            <a:r>
              <a:rPr lang="ru-RU" sz="1200" dirty="0" smtClean="0"/>
              <a:t>К. защиты в чрезвычайных ситуациях</a:t>
            </a:r>
          </a:p>
          <a:p>
            <a:r>
              <a:rPr lang="ru-RU" sz="1200" dirty="0" smtClean="0"/>
              <a:t>К. права</a:t>
            </a:r>
          </a:p>
          <a:p>
            <a:r>
              <a:rPr lang="ru-RU" sz="1200" dirty="0" smtClean="0"/>
              <a:t>К. информационных технологий и автоматизации проектирования</a:t>
            </a:r>
          </a:p>
          <a:p>
            <a:r>
              <a:rPr lang="ru-RU" sz="1200" dirty="0" smtClean="0"/>
              <a:t>К. технологии машиностроения</a:t>
            </a:r>
          </a:p>
          <a:p>
            <a:r>
              <a:rPr lang="ru-RU" sz="1200" dirty="0" smtClean="0"/>
              <a:t>К. оснований и фундаментов</a:t>
            </a:r>
          </a:p>
          <a:p>
            <a:r>
              <a:rPr lang="ru-RU" sz="1200" dirty="0" smtClean="0"/>
              <a:t>К. строительных конструкций</a:t>
            </a:r>
          </a:p>
          <a:p>
            <a:r>
              <a:rPr lang="ru-RU" sz="1200" dirty="0" smtClean="0"/>
              <a:t>К. иностранных языков</a:t>
            </a:r>
          </a:p>
          <a:p>
            <a:r>
              <a:rPr lang="ru-RU" sz="1200" dirty="0" smtClean="0"/>
              <a:t>К. процессов и аппаратов химических технологий</a:t>
            </a:r>
            <a:endParaRPr lang="ru-RU" sz="1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64088" y="789087"/>
            <a:ext cx="3600400" cy="5524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К. Предпринимательства </a:t>
            </a:r>
            <a:r>
              <a:rPr lang="ru-RU" sz="1200" dirty="0"/>
              <a:t>и инноваций</a:t>
            </a:r>
          </a:p>
          <a:p>
            <a:r>
              <a:rPr lang="ru-RU" sz="1200" dirty="0" smtClean="0"/>
              <a:t>К. Стратегического </a:t>
            </a:r>
            <a:r>
              <a:rPr lang="ru-RU" sz="1200" dirty="0"/>
              <a:t>менеджмента</a:t>
            </a:r>
          </a:p>
          <a:p>
            <a:r>
              <a:rPr lang="ru-RU" sz="1200" dirty="0" smtClean="0"/>
              <a:t>К. ЮНЕСКО </a:t>
            </a:r>
            <a:r>
              <a:rPr lang="ru-RU" sz="1200" dirty="0"/>
              <a:t>по университетскому управлению и планированию</a:t>
            </a:r>
          </a:p>
          <a:p>
            <a:r>
              <a:rPr lang="ru-RU" sz="1200" dirty="0" smtClean="0"/>
              <a:t>К. основ </a:t>
            </a:r>
            <a:r>
              <a:rPr lang="ru-RU" sz="1200" dirty="0"/>
              <a:t>медицины и безопасности </a:t>
            </a:r>
            <a:r>
              <a:rPr lang="ru-RU" sz="1200" dirty="0" smtClean="0"/>
              <a:t>жизнедеятельности</a:t>
            </a:r>
          </a:p>
          <a:p>
            <a:endParaRPr lang="ru-RU" sz="500" dirty="0"/>
          </a:p>
          <a:p>
            <a:r>
              <a:rPr lang="ru-RU" sz="1200" dirty="0" smtClean="0"/>
              <a:t>К. высокопроизводительных </a:t>
            </a:r>
            <a:r>
              <a:rPr lang="ru-RU" sz="1200" dirty="0"/>
              <a:t>компьютерных технологий</a:t>
            </a:r>
          </a:p>
          <a:p>
            <a:r>
              <a:rPr lang="ru-RU" sz="1200" dirty="0" smtClean="0"/>
              <a:t>К. информатики </a:t>
            </a:r>
            <a:r>
              <a:rPr lang="ru-RU" sz="1200" dirty="0"/>
              <a:t>и процессов управления</a:t>
            </a:r>
          </a:p>
          <a:p>
            <a:r>
              <a:rPr lang="ru-RU" sz="1200" dirty="0" smtClean="0"/>
              <a:t>К. электросвязи</a:t>
            </a:r>
            <a:endParaRPr lang="ru-RU" sz="1200" dirty="0"/>
          </a:p>
          <a:p>
            <a:r>
              <a:rPr lang="ru-RU" sz="1200" dirty="0" smtClean="0"/>
              <a:t>К. общей </a:t>
            </a:r>
            <a:r>
              <a:rPr lang="ru-RU" sz="1200" dirty="0"/>
              <a:t>и социальной психологии</a:t>
            </a:r>
          </a:p>
          <a:p>
            <a:r>
              <a:rPr lang="ru-RU" sz="1200" dirty="0" smtClean="0"/>
              <a:t>К. политических </a:t>
            </a:r>
            <a:r>
              <a:rPr lang="ru-RU" sz="1200" dirty="0"/>
              <a:t>наук</a:t>
            </a:r>
          </a:p>
          <a:p>
            <a:r>
              <a:rPr lang="ru-RU" sz="1200" dirty="0" smtClean="0"/>
              <a:t>К. политологии</a:t>
            </a:r>
            <a:r>
              <a:rPr lang="ru-RU" sz="1200" dirty="0"/>
              <a:t>, социологии и массовых коммуникаций</a:t>
            </a:r>
          </a:p>
          <a:p>
            <a:r>
              <a:rPr lang="ru-RU" sz="1200" dirty="0" smtClean="0"/>
              <a:t>К. психологии</a:t>
            </a:r>
            <a:endParaRPr lang="ru-RU" sz="1200" dirty="0"/>
          </a:p>
          <a:p>
            <a:r>
              <a:rPr lang="ru-RU" sz="1200" dirty="0" smtClean="0"/>
              <a:t>К. философии </a:t>
            </a:r>
            <a:r>
              <a:rPr lang="ru-RU" sz="1200" dirty="0"/>
              <a:t>и культурологии</a:t>
            </a:r>
          </a:p>
          <a:p>
            <a:r>
              <a:rPr lang="ru-RU" sz="1200" dirty="0" smtClean="0"/>
              <a:t>К. ЮНЕСКО </a:t>
            </a:r>
            <a:r>
              <a:rPr lang="ru-RU" sz="1200" dirty="0"/>
              <a:t>прав человека, мира, демократии, толерантности и международного взаимопонимания</a:t>
            </a:r>
          </a:p>
          <a:p>
            <a:r>
              <a:rPr lang="ru-RU" sz="1200" dirty="0" smtClean="0"/>
              <a:t>К. информационных </a:t>
            </a:r>
            <a:r>
              <a:rPr lang="ru-RU" sz="1200" dirty="0"/>
              <a:t>технологий в экономике</a:t>
            </a:r>
          </a:p>
          <a:p>
            <a:r>
              <a:rPr lang="ru-RU" sz="1200" dirty="0" smtClean="0"/>
              <a:t>К. микропроцессорной </a:t>
            </a:r>
            <a:r>
              <a:rPr lang="ru-RU" sz="1200" dirty="0"/>
              <a:t>техники</a:t>
            </a:r>
          </a:p>
          <a:p>
            <a:r>
              <a:rPr lang="ru-RU" sz="1200" dirty="0" smtClean="0"/>
              <a:t>К. программных </a:t>
            </a:r>
            <a:r>
              <a:rPr lang="ru-RU" sz="1200" dirty="0"/>
              <a:t>средств и систем</a:t>
            </a:r>
          </a:p>
          <a:p>
            <a:r>
              <a:rPr lang="ru-RU" sz="1200" dirty="0" smtClean="0"/>
              <a:t>К. теории </a:t>
            </a:r>
            <a:r>
              <a:rPr lang="ru-RU" sz="1200" dirty="0"/>
              <a:t>и практики управления</a:t>
            </a:r>
          </a:p>
          <a:p>
            <a:r>
              <a:rPr lang="ru-RU" sz="1200" dirty="0" smtClean="0"/>
              <a:t>К. экономики </a:t>
            </a:r>
            <a:r>
              <a:rPr lang="ru-RU" sz="1200" dirty="0"/>
              <a:t>и организации </a:t>
            </a:r>
            <a:r>
              <a:rPr lang="ru-RU" sz="1200" dirty="0" smtClean="0"/>
              <a:t>производства</a:t>
            </a:r>
            <a:endParaRPr lang="en-US" sz="1200" dirty="0" smtClean="0"/>
          </a:p>
          <a:p>
            <a:endParaRPr lang="ru-RU" sz="1200" dirty="0"/>
          </a:p>
          <a:p>
            <a:r>
              <a:rPr lang="ru-RU" sz="1200" dirty="0" smtClean="0"/>
              <a:t>К. ценообразования </a:t>
            </a:r>
            <a:r>
              <a:rPr lang="ru-RU" sz="1200" dirty="0"/>
              <a:t>в строительстве и </a:t>
            </a:r>
            <a:r>
              <a:rPr lang="ru-RU" sz="1200" dirty="0" smtClean="0"/>
              <a:t>промышленности</a:t>
            </a:r>
          </a:p>
          <a:p>
            <a:endParaRPr lang="ru-RU" sz="1200" dirty="0"/>
          </a:p>
          <a:p>
            <a:r>
              <a:rPr lang="ru-RU" sz="1200" dirty="0" smtClean="0"/>
              <a:t>Военная К. №</a:t>
            </a:r>
            <a:r>
              <a:rPr lang="ru-RU" sz="1200" dirty="0"/>
              <a:t>2 ”Специальной подготовки”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31887" y="879745"/>
            <a:ext cx="94657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/>
              <a:t>ВШЭМ</a:t>
            </a:r>
            <a:endParaRPr lang="ru-RU" sz="11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31887" y="1439198"/>
            <a:ext cx="94657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/>
              <a:t>ИГНИ</a:t>
            </a:r>
            <a:endParaRPr lang="ru-RU" sz="11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31887" y="2204864"/>
            <a:ext cx="94657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/>
              <a:t>ИЕН</a:t>
            </a:r>
            <a:endParaRPr lang="ru-RU" sz="11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31887" y="2636913"/>
            <a:ext cx="94657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/>
              <a:t>ИМКН</a:t>
            </a:r>
            <a:endParaRPr lang="ru-RU" sz="11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31887" y="2957711"/>
            <a:ext cx="64807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err="1" smtClean="0"/>
              <a:t>ИММт</a:t>
            </a:r>
            <a:endParaRPr lang="ru-RU" sz="11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31887" y="3337395"/>
            <a:ext cx="64807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/>
              <a:t>ИСПН</a:t>
            </a:r>
            <a:endParaRPr lang="ru-RU" sz="11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31887" y="4365104"/>
            <a:ext cx="64807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err="1"/>
              <a:t>ИФКСиМП</a:t>
            </a:r>
            <a:endParaRPr lang="ru-RU" sz="11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31887" y="4977090"/>
            <a:ext cx="63831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 err="1"/>
              <a:t>ИнФО</a:t>
            </a:r>
            <a:r>
              <a:rPr lang="ru-RU" sz="1100" b="1" dirty="0"/>
              <a:t> 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31887" y="5493879"/>
            <a:ext cx="51969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 smtClean="0"/>
              <a:t>ММИ</a:t>
            </a:r>
            <a:endParaRPr lang="ru-RU" sz="11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31887" y="6381328"/>
            <a:ext cx="49244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 smtClean="0"/>
              <a:t>ФТИ</a:t>
            </a:r>
            <a:endParaRPr lang="ru-RU" sz="11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31887" y="6569283"/>
            <a:ext cx="46679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 smtClean="0"/>
              <a:t>ХТИ</a:t>
            </a:r>
            <a:endParaRPr lang="ru-RU" sz="11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45438" y="836712"/>
            <a:ext cx="4458427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145438" y="1196752"/>
            <a:ext cx="4458427" cy="8784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45438" y="2079899"/>
            <a:ext cx="4458427" cy="5570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45438" y="2634630"/>
            <a:ext cx="4458427" cy="2183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45438" y="2860178"/>
            <a:ext cx="4458427" cy="4248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45438" y="3279278"/>
            <a:ext cx="4458427" cy="10858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45438" y="4365104"/>
            <a:ext cx="4458427" cy="5619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145438" y="4927079"/>
            <a:ext cx="4458427" cy="5619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145438" y="5489042"/>
            <a:ext cx="4458427" cy="5322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145438" y="6381328"/>
            <a:ext cx="4458427" cy="2183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145438" y="6590878"/>
            <a:ext cx="4458427" cy="2183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145438" y="6019006"/>
            <a:ext cx="4458427" cy="3623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4685573" y="836712"/>
            <a:ext cx="4278915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134048" y="6071301"/>
            <a:ext cx="49404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 smtClean="0"/>
              <a:t>СТФ</a:t>
            </a:r>
            <a:endParaRPr lang="ru-RU" sz="1100" b="1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4740399" y="908720"/>
            <a:ext cx="94657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/>
              <a:t>ВШЭМ</a:t>
            </a:r>
            <a:endParaRPr lang="ru-RU" sz="1100" b="1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4740399" y="1202110"/>
            <a:ext cx="94657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/>
              <a:t>ИГУП</a:t>
            </a:r>
            <a:endParaRPr lang="ru-RU" sz="1100" b="1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4685573" y="1196752"/>
            <a:ext cx="4278915" cy="3732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4734119" y="1635963"/>
            <a:ext cx="94657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/>
              <a:t>ИЕН</a:t>
            </a:r>
            <a:endParaRPr lang="ru-RU" sz="1100" b="1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4685499" y="1585398"/>
            <a:ext cx="4278990" cy="4034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4685498" y="2074059"/>
            <a:ext cx="94657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/>
              <a:t>ИМКН</a:t>
            </a:r>
            <a:endParaRPr lang="ru-RU" sz="1100" b="1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4685497" y="1988839"/>
            <a:ext cx="4278991" cy="5760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4721349" y="2536329"/>
            <a:ext cx="64807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/>
              <a:t>РТФ</a:t>
            </a:r>
            <a:endParaRPr lang="ru-RU" sz="1100" b="1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4685574" y="2558057"/>
            <a:ext cx="4278916" cy="2096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4722871" y="2775799"/>
            <a:ext cx="59182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>
                <a:solidFill>
                  <a:prstClr val="black"/>
                </a:solidFill>
              </a:rPr>
              <a:t>ИСПН</a:t>
            </a: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4685497" y="2771803"/>
            <a:ext cx="4278916" cy="15837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4685160" y="4437112"/>
            <a:ext cx="77531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>
                <a:solidFill>
                  <a:prstClr val="black"/>
                </a:solidFill>
              </a:rPr>
              <a:t>ФУО</a:t>
            </a:r>
            <a:endParaRPr lang="ru-RU" sz="1100" b="1" dirty="0">
              <a:solidFill>
                <a:prstClr val="black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4685574" y="4355578"/>
            <a:ext cx="4278916" cy="11383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4769787" y="5543654"/>
            <a:ext cx="49404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 smtClean="0"/>
              <a:t>СТФ</a:t>
            </a:r>
            <a:endParaRPr lang="ru-RU" sz="1100" b="1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4685160" y="5498567"/>
            <a:ext cx="4278916" cy="3787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4687441" y="5876516"/>
            <a:ext cx="4278916" cy="3787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4782213" y="5935063"/>
            <a:ext cx="51648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 smtClean="0"/>
              <a:t>ФВО</a:t>
            </a:r>
            <a:endParaRPr lang="ru-RU" sz="11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87400" y="6249838"/>
            <a:ext cx="23529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/>
              <a:t>К. новых технологий обучения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4690964" y="6249838"/>
            <a:ext cx="4278916" cy="3787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897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305D0-785B-4573-9999-2A2054260399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17196"/>
            <a:ext cx="77403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Проект решения Ученого совета: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678" y="908720"/>
            <a:ext cx="8811794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tabLst>
                <a:tab pos="209550" algn="l"/>
              </a:tabLst>
            </a:pPr>
            <a:r>
              <a:rPr lang="ru-RU" dirty="0">
                <a:latin typeface="Times New Roman"/>
                <a:ea typeface="Calibri"/>
              </a:rPr>
              <a:t>Продолжить работу комиссии и рабочей группы по разработке и совершенствованию методики расчета рейтинга структурных подразделений (кафедр).</a:t>
            </a:r>
          </a:p>
          <a:p>
            <a:pPr marL="342900" lvl="0" indent="-342900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tabLst>
                <a:tab pos="209550" algn="l"/>
              </a:tabLst>
            </a:pPr>
            <a:endParaRPr lang="ru-RU" dirty="0" smtClean="0">
              <a:latin typeface="Times New Roman"/>
              <a:ea typeface="Calibri"/>
            </a:endParaRPr>
          </a:p>
          <a:p>
            <a:pPr marL="342900" lvl="0" indent="-342900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tabLst>
                <a:tab pos="209550" algn="l"/>
              </a:tabLst>
            </a:pPr>
            <a:r>
              <a:rPr lang="ru-RU" dirty="0" smtClean="0">
                <a:latin typeface="Times New Roman"/>
                <a:ea typeface="Calibri"/>
              </a:rPr>
              <a:t>Принять </a:t>
            </a:r>
            <a:r>
              <a:rPr lang="ru-RU" dirty="0">
                <a:latin typeface="Times New Roman"/>
                <a:ea typeface="Calibri"/>
              </a:rPr>
              <a:t>к сведению результаты расчета рейтинга структурных подразделений (кафедр) по четырем направлениям:	</a:t>
            </a:r>
            <a:br>
              <a:rPr lang="ru-RU" dirty="0">
                <a:latin typeface="Times New Roman"/>
                <a:ea typeface="Calibri"/>
              </a:rPr>
            </a:br>
            <a:r>
              <a:rPr lang="ru-RU" dirty="0" smtClean="0">
                <a:latin typeface="Times New Roman"/>
                <a:ea typeface="Calibri"/>
              </a:rPr>
              <a:t>			1. Совершенствование учебного процесса.	</a:t>
            </a:r>
            <a:br>
              <a:rPr lang="ru-RU" dirty="0" smtClean="0">
                <a:latin typeface="Times New Roman"/>
                <a:ea typeface="Calibri"/>
              </a:rPr>
            </a:br>
            <a:r>
              <a:rPr lang="ru-RU" dirty="0" smtClean="0">
                <a:latin typeface="Times New Roman"/>
                <a:ea typeface="Calibri"/>
              </a:rPr>
              <a:t>			2. Эффективность научных исследований.	.</a:t>
            </a:r>
          </a:p>
          <a:p>
            <a:pPr marL="342900" lvl="0" indent="-342900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tabLst>
                <a:tab pos="209550" algn="l"/>
              </a:tabLst>
            </a:pPr>
            <a:endParaRPr lang="ru-RU" dirty="0" smtClean="0">
              <a:latin typeface="Times New Roman"/>
              <a:ea typeface="Calibri"/>
            </a:endParaRPr>
          </a:p>
          <a:p>
            <a:pPr marL="342900" lvl="0" indent="-342900" algn="just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tabLst>
                <a:tab pos="209550" algn="l"/>
              </a:tabLst>
            </a:pPr>
            <a:r>
              <a:rPr lang="ru-RU" dirty="0" smtClean="0">
                <a:latin typeface="Times New Roman"/>
                <a:ea typeface="Calibri"/>
              </a:rPr>
              <a:t>Представить </a:t>
            </a:r>
            <a:r>
              <a:rPr lang="ru-RU" dirty="0">
                <a:latin typeface="Times New Roman"/>
                <a:ea typeface="Calibri"/>
              </a:rPr>
              <a:t>директорам институтов результаты модельного расчета с указанием пограничных значений выделенных групп рейтинга  и результатов структурных подразделений (кафедр) института.</a:t>
            </a:r>
          </a:p>
          <a:p>
            <a:pPr marL="342900" lvl="0" indent="-342900" algn="just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tabLst>
                <a:tab pos="209550" algn="l"/>
              </a:tabLst>
            </a:pPr>
            <a:endParaRPr lang="ru-RU" dirty="0" smtClean="0">
              <a:latin typeface="Times New Roman"/>
              <a:ea typeface="Calibri"/>
            </a:endParaRPr>
          </a:p>
          <a:p>
            <a:pPr marL="342900" lvl="0" indent="-342900" algn="just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tabLst>
                <a:tab pos="209550" algn="l"/>
              </a:tabLst>
            </a:pPr>
            <a:r>
              <a:rPr lang="ru-RU" dirty="0" smtClean="0">
                <a:latin typeface="Times New Roman"/>
                <a:ea typeface="Calibri"/>
              </a:rPr>
              <a:t>Директорам </a:t>
            </a:r>
            <a:r>
              <a:rPr lang="ru-RU" dirty="0">
                <a:latin typeface="Times New Roman"/>
                <a:ea typeface="Calibri"/>
              </a:rPr>
              <a:t>институтов в срок до 3 июня 2015 г. Представить на Комиссию по рейтингу предложения по реорганизации или изменению деятельности кафедр (список ниже), результаты оценки которых по каждому направлению: «1. Совершенствование учебного процесса» и «2. Эффективность научных исследований»,  соответствуют четвертой, либо пятой группам. Комиссии по рейтингу в срок до 9 июня 2015 года представить Ученому совету предложения по реорганизации кафедр.</a:t>
            </a:r>
            <a:endParaRPr lang="ru-RU" dirty="0">
              <a:effectLst/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613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50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045784"/>
              </p:ext>
            </p:extLst>
          </p:nvPr>
        </p:nvGraphicFramePr>
        <p:xfrm>
          <a:off x="250825" y="1196975"/>
          <a:ext cx="8642350" cy="5244785"/>
        </p:xfrm>
        <a:graphic>
          <a:graphicData uri="http://schemas.openxmlformats.org/drawingml/2006/table">
            <a:tbl>
              <a:tblPr/>
              <a:tblGrid>
                <a:gridCol w="7416800"/>
                <a:gridCol w="1225550"/>
              </a:tblGrid>
              <a:tr h="506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Направления деятельности Институтов</a:t>
                      </a:r>
                      <a:endParaRPr kumimoji="0" lang="ru-RU" altLang="ja-JP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Вес,%</a:t>
                      </a:r>
                      <a:endParaRPr kumimoji="0" lang="ru-RU" altLang="ja-JP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  <a:alpha val="50000"/>
                      </a:schemeClr>
                    </a:solidFill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Совершенствование учебного процесса</a:t>
                      </a:r>
                      <a:endParaRPr kumimoji="0" lang="ru-RU" altLang="ja-JP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25</a:t>
                      </a:r>
                      <a:endParaRPr kumimoji="0" lang="ru-RU" altLang="ja-JP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Эффективность научных исследований</a:t>
                      </a:r>
                      <a:endParaRPr kumimoji="0" lang="ru-RU" altLang="ja-JP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22</a:t>
                      </a:r>
                      <a:endParaRPr kumimoji="0" lang="ru-RU" altLang="ja-JP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Квалификация кадрового состава ППС</a:t>
                      </a:r>
                      <a:endParaRPr kumimoji="0" lang="ru-RU" altLang="ja-JP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15</a:t>
                      </a:r>
                      <a:endParaRPr kumimoji="0" lang="ru-RU" altLang="ja-JP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Инновационная деятельность</a:t>
                      </a:r>
                      <a:endParaRPr kumimoji="0" lang="ru-RU" altLang="ja-JP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10</a:t>
                      </a:r>
                      <a:endParaRPr kumimoji="0" lang="ru-RU" altLang="ja-JP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Интернационализация</a:t>
                      </a:r>
                      <a:r>
                        <a:rPr kumimoji="0" lang="ru-RU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 </a:t>
                      </a:r>
                      <a:endParaRPr kumimoji="0" lang="ru-RU" altLang="ja-JP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10</a:t>
                      </a:r>
                      <a:endParaRPr kumimoji="0" lang="ru-RU" altLang="ja-JP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Финансово-экономическое положение</a:t>
                      </a:r>
                      <a:endParaRPr kumimoji="0" lang="ru-RU" altLang="ja-JP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10</a:t>
                      </a:r>
                      <a:endParaRPr kumimoji="0" lang="ru-RU" altLang="ja-JP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2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Взаимодействие с регионом</a:t>
                      </a:r>
                      <a:r>
                        <a:rPr kumimoji="0" lang="ru-RU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(как часть реализации социальной роли Федерального университета)</a:t>
                      </a:r>
                      <a:endParaRPr kumimoji="0" lang="ru-RU" altLang="ja-JP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8</a:t>
                      </a:r>
                      <a:endParaRPr kumimoji="0" lang="ru-RU" altLang="ja-JP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Заголовок 3"/>
          <p:cNvSpPr txBox="1">
            <a:spLocks/>
          </p:cNvSpPr>
          <p:nvPr/>
        </p:nvSpPr>
        <p:spPr bwMode="auto">
          <a:xfrm>
            <a:off x="1582738" y="0"/>
            <a:ext cx="7561262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3000" b="1" dirty="0" smtClean="0">
              <a:solidFill>
                <a:srgbClr val="C00000"/>
              </a:solidFill>
            </a:endParaRPr>
          </a:p>
          <a:p>
            <a:r>
              <a:rPr lang="ru-RU" sz="3000" b="1" dirty="0" smtClean="0">
                <a:solidFill>
                  <a:srgbClr val="C00000"/>
                </a:solidFill>
              </a:rPr>
              <a:t>Веса </a:t>
            </a:r>
            <a:r>
              <a:rPr lang="ru-RU" sz="3000" b="1" dirty="0">
                <a:solidFill>
                  <a:srgbClr val="C00000"/>
                </a:solidFill>
              </a:rPr>
              <a:t>направлений деятельности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305D0-785B-4573-9999-2A2054260399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3" y="0"/>
            <a:ext cx="7576655" cy="750714"/>
          </a:xfrm>
        </p:spPr>
        <p:txBody>
          <a:bodyPr/>
          <a:lstStyle/>
          <a:p>
            <a:r>
              <a:rPr lang="ru-RU" sz="3000" b="1" dirty="0">
                <a:solidFill>
                  <a:srgbClr val="C00000"/>
                </a:solidFill>
                <a:latin typeface="Arial" charset="0"/>
                <a:ea typeface="+mn-ea"/>
                <a:cs typeface="Arial" charset="0"/>
              </a:rPr>
              <a:t>Источниками данных служат: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9910" y="2060848"/>
            <a:ext cx="9144000" cy="374441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Результаты </a:t>
            </a:r>
            <a:r>
              <a:rPr lang="ru-RU" sz="3600" dirty="0"/>
              <a:t>рейтинга ППС за 2013-2014 гг.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Выплаты </a:t>
            </a:r>
            <a:r>
              <a:rPr lang="ru-RU" sz="3600" dirty="0"/>
              <a:t>по стимулированию публикаций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Данные </a:t>
            </a:r>
            <a:r>
              <a:rPr lang="ru-RU" sz="3600" dirty="0"/>
              <a:t>УК по </a:t>
            </a:r>
            <a:r>
              <a:rPr lang="ru-RU" sz="3600" dirty="0" smtClean="0"/>
              <a:t>численности, </a:t>
            </a:r>
            <a:r>
              <a:rPr lang="ru-RU" sz="3600" dirty="0" err="1" smtClean="0"/>
              <a:t>остепененности</a:t>
            </a:r>
            <a:r>
              <a:rPr lang="ru-RU" sz="3600" dirty="0" smtClean="0"/>
              <a:t> </a:t>
            </a:r>
            <a:r>
              <a:rPr lang="ru-RU" sz="3600" dirty="0"/>
              <a:t>и среднему возрасту </a:t>
            </a:r>
            <a:r>
              <a:rPr lang="ru-RU" sz="3600" dirty="0" smtClean="0"/>
              <a:t>НПР. Данные </a:t>
            </a:r>
            <a:r>
              <a:rPr lang="ru-RU" sz="3600" dirty="0"/>
              <a:t>ПФУ о средней численности НПР, </a:t>
            </a:r>
            <a:r>
              <a:rPr lang="ru-RU" sz="3600" dirty="0" smtClean="0"/>
              <a:t>доходах.</a:t>
            </a: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C01941-0DE2-4820-ABBE-40327692F87C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42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305D0-785B-4573-9999-2A2054260399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3" name="Заголовок 3"/>
          <p:cNvSpPr txBox="1">
            <a:spLocks/>
          </p:cNvSpPr>
          <p:nvPr/>
        </p:nvSpPr>
        <p:spPr bwMode="auto">
          <a:xfrm>
            <a:off x="1582738" y="0"/>
            <a:ext cx="7561262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3000" b="1" dirty="0" smtClean="0">
              <a:solidFill>
                <a:srgbClr val="C00000"/>
              </a:solidFill>
            </a:endParaRPr>
          </a:p>
          <a:p>
            <a:r>
              <a:rPr lang="ru-RU" sz="3000" b="1" dirty="0" smtClean="0">
                <a:solidFill>
                  <a:srgbClr val="C00000"/>
                </a:solidFill>
              </a:rPr>
              <a:t>Достоверные направления</a:t>
            </a:r>
            <a:endParaRPr lang="ru-RU" sz="30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9024" y="2227803"/>
            <a:ext cx="878497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1. Совершенствование </a:t>
            </a:r>
            <a:r>
              <a:rPr lang="ru-RU" sz="3200" dirty="0"/>
              <a:t>учебного </a:t>
            </a:r>
            <a:r>
              <a:rPr lang="ru-RU" sz="3200" dirty="0" smtClean="0"/>
              <a:t>процесса.</a:t>
            </a:r>
            <a:endParaRPr lang="ru-RU" sz="3200" dirty="0"/>
          </a:p>
          <a:p>
            <a:r>
              <a:rPr lang="ru-RU" sz="3200" dirty="0" smtClean="0"/>
              <a:t>2. Эффективность </a:t>
            </a:r>
            <a:r>
              <a:rPr lang="ru-RU" sz="3200" dirty="0"/>
              <a:t>научных </a:t>
            </a:r>
            <a:r>
              <a:rPr lang="ru-RU" sz="3200" dirty="0" smtClean="0"/>
              <a:t>исследований.</a:t>
            </a:r>
            <a:endParaRPr lang="ru-RU" sz="3200" dirty="0"/>
          </a:p>
          <a:p>
            <a:r>
              <a:rPr lang="ru-RU" sz="3200" dirty="0" smtClean="0"/>
              <a:t>3. Квалификация </a:t>
            </a:r>
            <a:r>
              <a:rPr lang="ru-RU" sz="3200" dirty="0"/>
              <a:t>кадрового состава </a:t>
            </a:r>
            <a:r>
              <a:rPr lang="ru-RU" sz="3200" dirty="0" smtClean="0"/>
              <a:t>ППС.</a:t>
            </a:r>
            <a:endParaRPr lang="ru-RU" sz="3200" dirty="0"/>
          </a:p>
          <a:p>
            <a:r>
              <a:rPr lang="ru-RU" sz="3200" dirty="0" smtClean="0"/>
              <a:t>6. </a:t>
            </a:r>
            <a:r>
              <a:rPr lang="en-GB" sz="3200" dirty="0" err="1" smtClean="0"/>
              <a:t>Финансово-экономическое</a:t>
            </a:r>
            <a:r>
              <a:rPr lang="en-GB" sz="3200" dirty="0" smtClean="0"/>
              <a:t> </a:t>
            </a:r>
            <a:r>
              <a:rPr lang="en-GB" sz="3200" dirty="0" err="1" smtClean="0"/>
              <a:t>положение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76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59632" y="0"/>
            <a:ext cx="7884368" cy="764704"/>
          </a:xfrm>
        </p:spPr>
        <p:txBody>
          <a:bodyPr/>
          <a:lstStyle/>
          <a:p>
            <a:r>
              <a:rPr lang="ru-RU" sz="3000" b="1" dirty="0">
                <a:solidFill>
                  <a:srgbClr val="C00000"/>
                </a:solidFill>
                <a:latin typeface="Arial" charset="0"/>
                <a:ea typeface="+mn-ea"/>
                <a:cs typeface="Arial" charset="0"/>
              </a:rPr>
              <a:t>1. Совершенствование учебного </a:t>
            </a:r>
            <a:r>
              <a:rPr lang="ru-RU" sz="3000" b="1" dirty="0" smtClean="0">
                <a:solidFill>
                  <a:srgbClr val="C00000"/>
                </a:solidFill>
                <a:latin typeface="Arial" charset="0"/>
                <a:ea typeface="+mn-ea"/>
                <a:cs typeface="Arial" charset="0"/>
              </a:rPr>
              <a:t>процесса</a:t>
            </a:r>
            <a:endParaRPr lang="ru-RU" sz="3000" b="1" dirty="0">
              <a:solidFill>
                <a:srgbClr val="C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3956" y="764704"/>
            <a:ext cx="9036496" cy="6093296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/>
              <a:t>1.1.1. Организация и тестовое обеспечение проведения промежуточной аттестации</a:t>
            </a:r>
          </a:p>
          <a:p>
            <a:pPr marL="0" indent="0">
              <a:buNone/>
            </a:pPr>
            <a:r>
              <a:rPr lang="ru-RU" sz="2000" dirty="0"/>
              <a:t>1.1.2 Достижение результатов успеваемости студентов при проведении промежуточной аттестации в форме независимой оценки</a:t>
            </a:r>
          </a:p>
          <a:p>
            <a:pPr marL="0" indent="0">
              <a:buNone/>
            </a:pPr>
            <a:r>
              <a:rPr lang="ru-RU" sz="2000" dirty="0"/>
              <a:t>1.1.3. Выпуск учебника (не более 500 баллов) </a:t>
            </a:r>
          </a:p>
          <a:p>
            <a:pPr marL="0" indent="0">
              <a:buNone/>
            </a:pPr>
            <a:r>
              <a:rPr lang="ru-RU" sz="2000" dirty="0"/>
              <a:t>1.1.4. Выпуск учебного пособия (не более 500 баллов)</a:t>
            </a:r>
          </a:p>
          <a:p>
            <a:pPr marL="0" indent="0">
              <a:buNone/>
            </a:pPr>
            <a:r>
              <a:rPr lang="ru-RU" sz="2000" dirty="0"/>
              <a:t>1.2.1 Применение дистанционных образовательных технологий (не более 60 баллов за год)</a:t>
            </a:r>
          </a:p>
          <a:p>
            <a:pPr marL="0" indent="0">
              <a:buNone/>
            </a:pPr>
            <a:r>
              <a:rPr lang="ru-RU" sz="2000" dirty="0"/>
              <a:t>1.2.2. Передача прав на использование ЭОР</a:t>
            </a:r>
          </a:p>
          <a:p>
            <a:pPr marL="0" indent="0">
              <a:buNone/>
            </a:pPr>
            <a:r>
              <a:rPr lang="ru-RU" sz="2000" dirty="0"/>
              <a:t>1.2.3. Проведение полного цикла занятий с применением ДОТ</a:t>
            </a:r>
          </a:p>
          <a:p>
            <a:pPr marL="0" indent="0">
              <a:buNone/>
            </a:pPr>
            <a:r>
              <a:rPr lang="ru-RU" sz="2000" dirty="0"/>
              <a:t>1.2.4. Активное использование образовательной среды</a:t>
            </a:r>
          </a:p>
          <a:p>
            <a:pPr marL="0" indent="0">
              <a:buNone/>
            </a:pPr>
            <a:r>
              <a:rPr lang="ru-RU" sz="2000" dirty="0"/>
              <a:t>4.2 Руководителю студентов или аспирантов </a:t>
            </a:r>
            <a:r>
              <a:rPr lang="ru-RU" sz="2000" dirty="0" err="1"/>
              <a:t>УрФУ</a:t>
            </a:r>
            <a:r>
              <a:rPr lang="ru-RU" sz="2000" dirty="0"/>
              <a:t>, получивших награды за науч. работы и </a:t>
            </a:r>
            <a:r>
              <a:rPr lang="ru-RU" sz="2000" dirty="0" err="1"/>
              <a:t>инновац</a:t>
            </a:r>
            <a:r>
              <a:rPr lang="ru-RU" sz="2000" dirty="0"/>
              <a:t>. разработки</a:t>
            </a:r>
          </a:p>
          <a:p>
            <a:pPr marL="0" indent="0">
              <a:buNone/>
            </a:pPr>
            <a:r>
              <a:rPr lang="ru-RU" sz="2000" dirty="0"/>
              <a:t>4.3 Руководителю студентов или аспирантов </a:t>
            </a:r>
            <a:r>
              <a:rPr lang="ru-RU" sz="2000" dirty="0" err="1"/>
              <a:t>УрФУ</a:t>
            </a:r>
            <a:r>
              <a:rPr lang="ru-RU" sz="2000" dirty="0"/>
              <a:t>, получивших награды за участие в олимпиадах (не более 50 баллов за каждый год)</a:t>
            </a:r>
          </a:p>
          <a:p>
            <a:pPr marL="0" indent="0">
              <a:buNone/>
            </a:pPr>
            <a:r>
              <a:rPr lang="ru-RU" sz="2000" dirty="0"/>
              <a:t>4.4 Руководителю-тренеру студентов или аспирантов </a:t>
            </a:r>
            <a:r>
              <a:rPr lang="ru-RU" sz="2000" dirty="0" err="1"/>
              <a:t>УрФУ</a:t>
            </a:r>
            <a:r>
              <a:rPr lang="ru-RU" sz="2000" dirty="0"/>
              <a:t>, получивших награды за участие в спортивных соревнованиях и т.д. (не более 50 баллов за каждый год</a:t>
            </a:r>
            <a:r>
              <a:rPr lang="ru-RU" sz="2000" dirty="0" smtClean="0"/>
              <a:t>)</a:t>
            </a:r>
            <a:endParaRPr lang="ru-RU" sz="20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305D0-785B-4573-9999-2A2054260399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26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59632" y="0"/>
            <a:ext cx="7884368" cy="764704"/>
          </a:xfrm>
        </p:spPr>
        <p:txBody>
          <a:bodyPr/>
          <a:lstStyle/>
          <a:p>
            <a:r>
              <a:rPr lang="ru-RU" sz="3000" b="1" dirty="0">
                <a:solidFill>
                  <a:srgbClr val="C00000"/>
                </a:solidFill>
                <a:latin typeface="Arial" charset="0"/>
                <a:ea typeface="+mn-ea"/>
                <a:cs typeface="Arial" charset="0"/>
              </a:rPr>
              <a:t>2. Эффективность научных </a:t>
            </a:r>
            <a:r>
              <a:rPr lang="ru-RU" sz="3000" b="1" dirty="0" smtClean="0">
                <a:solidFill>
                  <a:srgbClr val="C00000"/>
                </a:solidFill>
                <a:latin typeface="Arial" charset="0"/>
                <a:ea typeface="+mn-ea"/>
                <a:cs typeface="Arial" charset="0"/>
              </a:rPr>
              <a:t>исследований</a:t>
            </a:r>
            <a:endParaRPr lang="ru-RU" sz="3000" b="1" dirty="0">
              <a:solidFill>
                <a:srgbClr val="C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305D0-785B-4573-9999-2A2054260399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978938"/>
              </p:ext>
            </p:extLst>
          </p:nvPr>
        </p:nvGraphicFramePr>
        <p:xfrm>
          <a:off x="323528" y="1196752"/>
          <a:ext cx="8496944" cy="482579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192688"/>
                <a:gridCol w="2304256"/>
              </a:tblGrid>
              <a:tr h="28307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3.2 Защита кандидатской диссертации (учитывается по году утверждения ВАК)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3.3 Получение диплома </a:t>
                      </a:r>
                      <a:r>
                        <a:rPr lang="ru-RU" sz="2000" dirty="0" err="1">
                          <a:effectLst/>
                        </a:rPr>
                        <a:t>PhD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3.5 Издание монографии или справочника (словаря и т.п.) (не более 500 баллов)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3.6 Публикация в изданиях, входящих в перечень ВАК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3.7 Размещение публикации в </a:t>
                      </a:r>
                      <a:r>
                        <a:rPr lang="ru-RU" sz="2000" dirty="0" err="1">
                          <a:effectLst/>
                        </a:rPr>
                        <a:t>eLIBRARY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3.8 Опубликованные тезисы конференций (только для молодых НПР до 35 лет)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3.10 Руководителям хоздоговорных НИР и ОКР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С весом </a:t>
                      </a:r>
                      <a:r>
                        <a:rPr lang="ru-RU" sz="2000" dirty="0">
                          <a:effectLst/>
                        </a:rPr>
                        <a:t>50</a:t>
                      </a:r>
                      <a:r>
                        <a:rPr lang="ru-RU" sz="2000" dirty="0" smtClean="0">
                          <a:effectLst/>
                        </a:rPr>
                        <a:t>%</a:t>
                      </a:r>
                      <a:endParaRPr lang="ru-RU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77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Авторские доли с учетом коэффициентов по программе стимулирования публикационной активности за год расчета рейтинга.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С </a:t>
                      </a:r>
                      <a:r>
                        <a:rPr lang="ru-RU" sz="2000" dirty="0">
                          <a:effectLst/>
                        </a:rPr>
                        <a:t>весом 50</a:t>
                      </a:r>
                      <a:r>
                        <a:rPr lang="ru-RU" sz="2000" dirty="0" smtClean="0">
                          <a:effectLst/>
                        </a:rPr>
                        <a:t>%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946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59632" y="0"/>
            <a:ext cx="7884368" cy="764704"/>
          </a:xfrm>
        </p:spPr>
        <p:txBody>
          <a:bodyPr/>
          <a:lstStyle/>
          <a:p>
            <a:r>
              <a:rPr lang="ru-RU" sz="2400" b="1" dirty="0">
                <a:solidFill>
                  <a:srgbClr val="C00000"/>
                </a:solidFill>
                <a:latin typeface="Arial" charset="0"/>
                <a:ea typeface="+mn-ea"/>
                <a:cs typeface="Arial" charset="0"/>
              </a:rPr>
              <a:t>3. Квалификация кадрового профессорско-преподавательского </a:t>
            </a:r>
            <a:r>
              <a:rPr lang="ru-RU" sz="2400" b="1" dirty="0" smtClean="0">
                <a:solidFill>
                  <a:srgbClr val="C00000"/>
                </a:solidFill>
                <a:latin typeface="Arial" charset="0"/>
                <a:ea typeface="+mn-ea"/>
                <a:cs typeface="Arial" charset="0"/>
              </a:rPr>
              <a:t>состава</a:t>
            </a:r>
            <a:endParaRPr lang="ru-RU" sz="2400" b="1" dirty="0">
              <a:solidFill>
                <a:srgbClr val="C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305D0-785B-4573-9999-2A2054260399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99067"/>
              </p:ext>
            </p:extLst>
          </p:nvPr>
        </p:nvGraphicFramePr>
        <p:xfrm>
          <a:off x="179512" y="980728"/>
          <a:ext cx="8964488" cy="547260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6855197"/>
                <a:gridCol w="2109291"/>
              </a:tblGrid>
              <a:tr h="10646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3.1 </a:t>
                      </a:r>
                      <a:r>
                        <a:rPr lang="ru-RU" sz="2000" dirty="0" err="1">
                          <a:effectLst/>
                        </a:rPr>
                        <a:t>Остепененность</a:t>
                      </a:r>
                      <a:r>
                        <a:rPr lang="ru-RU" sz="2000" dirty="0">
                          <a:effectLst/>
                        </a:rPr>
                        <a:t>, доля преподавателей (человек), имеющих ученые степени доктора и кандидата наук, от общего числа штатных преподавателей </a:t>
                      </a:r>
                      <a:r>
                        <a:rPr lang="ru-RU" sz="2000" dirty="0" smtClean="0">
                          <a:effectLst/>
                        </a:rPr>
                        <a:t>института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 весом 30</a:t>
                      </a:r>
                      <a:r>
                        <a:rPr lang="ru-RU" sz="2000" dirty="0" smtClean="0">
                          <a:effectLst/>
                        </a:rPr>
                        <a:t>%</a:t>
                      </a:r>
                      <a:endParaRPr lang="ru-RU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95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3.3 Средний возраст преподавателей – докторов наук (человек) в институте, при условии, что сотрудник трудоустроен в институте по основному месту работы, независимо от долей занимаемых ставок.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 весом 20</a:t>
                      </a:r>
                      <a:r>
                        <a:rPr lang="ru-RU" sz="2000" dirty="0" smtClean="0">
                          <a:effectLst/>
                        </a:rPr>
                        <a:t>%</a:t>
                      </a:r>
                      <a:endParaRPr lang="ru-RU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95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3.4 Средний возраст преподавателей – кандидатов наук (человек) в институте, при условии, что сотрудник трудоустроен в институте по основному месту работы, независимо от долей занимаемых ставок.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 весом 20</a:t>
                      </a:r>
                      <a:r>
                        <a:rPr lang="ru-RU" sz="2000" dirty="0" smtClean="0">
                          <a:effectLst/>
                        </a:rPr>
                        <a:t>%</a:t>
                      </a:r>
                      <a:endParaRPr lang="ru-RU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88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3.4 Научному руководителю за подготовку кандидата </a:t>
                      </a:r>
                      <a:r>
                        <a:rPr lang="ru-RU" sz="2000" dirty="0" smtClean="0">
                          <a:effectLst/>
                        </a:rPr>
                        <a:t>наук</a:t>
                      </a:r>
                      <a:endParaRPr lang="ru-RU" sz="2000" dirty="0">
                        <a:effectLst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 весом 15</a:t>
                      </a:r>
                      <a:r>
                        <a:rPr lang="ru-RU" sz="2000" dirty="0" smtClean="0">
                          <a:effectLst/>
                        </a:rPr>
                        <a:t>%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944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59632" y="0"/>
            <a:ext cx="7884368" cy="764704"/>
          </a:xfrm>
        </p:spPr>
        <p:txBody>
          <a:bodyPr/>
          <a:lstStyle/>
          <a:p>
            <a:r>
              <a:rPr lang="ru-RU" sz="2400" b="1" dirty="0">
                <a:solidFill>
                  <a:srgbClr val="C00000"/>
                </a:solidFill>
                <a:latin typeface="Arial" charset="0"/>
                <a:ea typeface="+mn-ea"/>
                <a:cs typeface="Arial" charset="0"/>
              </a:rPr>
              <a:t>6. Финансово-экономическое положение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305D0-785B-4573-9999-2A2054260399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268761"/>
            <a:ext cx="842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6.2 Среднемесячный уровень доходов научно-педагогических работников института (рейтинга институтов). </a:t>
            </a:r>
          </a:p>
        </p:txBody>
      </p:sp>
    </p:spTree>
    <p:extLst>
      <p:ext uri="{BB962C8B-B14F-4D97-AF65-F5344CB8AC3E}">
        <p14:creationId xmlns:p14="http://schemas.microsoft.com/office/powerpoint/2010/main" val="320711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8171" y="4509120"/>
            <a:ext cx="76683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+mn-lt"/>
              </a:rPr>
              <a:t>Приказ </a:t>
            </a:r>
            <a:r>
              <a:rPr lang="ru-RU" sz="3200" dirty="0">
                <a:latin typeface="+mn-lt"/>
              </a:rPr>
              <a:t>ректора 357/03 от </a:t>
            </a:r>
            <a:r>
              <a:rPr lang="ru-RU" sz="3200" dirty="0" smtClean="0">
                <a:latin typeface="+mn-lt"/>
              </a:rPr>
              <a:t>08.05.2015 г. «Рейтинг </a:t>
            </a:r>
            <a:r>
              <a:rPr lang="ru-RU" sz="3200" dirty="0">
                <a:latin typeface="+mn-lt"/>
              </a:rPr>
              <a:t>структурных </a:t>
            </a:r>
            <a:r>
              <a:rPr lang="ru-RU" sz="3200" dirty="0" smtClean="0">
                <a:latin typeface="+mn-lt"/>
              </a:rPr>
              <a:t>подразделений»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980728"/>
            <a:ext cx="9144000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ru-RU" sz="44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Основание для расчета рейтинга структурных </a:t>
            </a:r>
            <a:r>
              <a:rPr lang="ru-RU" sz="440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подразделений (кафедр) </a:t>
            </a:r>
            <a:r>
              <a:rPr lang="ru-RU" sz="4400" dirty="0" err="1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УрФУ</a:t>
            </a:r>
            <a:endParaRPr lang="ru-RU" sz="440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C198FF-B8EC-4B59-97C7-8F84F3CF5A54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57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3249</TotalTime>
  <Words>1217</Words>
  <Application>Microsoft Office PowerPoint</Application>
  <PresentationFormat>Экран (4:3)</PresentationFormat>
  <Paragraphs>241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Источниками данных служат:</vt:lpstr>
      <vt:lpstr>Презентация PowerPoint</vt:lpstr>
      <vt:lpstr>1. Совершенствование учебного процесса</vt:lpstr>
      <vt:lpstr>2. Эффективность научных исследований</vt:lpstr>
      <vt:lpstr>3. Квалификация кадрового профессорско-преподавательского состава</vt:lpstr>
      <vt:lpstr>6. Финансово-экономическое положение </vt:lpstr>
      <vt:lpstr>Презентация PowerPoint</vt:lpstr>
      <vt:lpstr>Кафедры входящие в первую (лучшую) группу по одному или двум направлениям («Совершенствование учебного процесса», «Эффективность научных исследований»)</vt:lpstr>
      <vt:lpstr>Кафедры входящие в четвертую группу или имеющих нулевые показатели (пятая группа) по направлениям 1 и 2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mit</dc:creator>
  <cp:lastModifiedBy>Елена В. Прокопьева</cp:lastModifiedBy>
  <cp:revision>275</cp:revision>
  <cp:lastPrinted>2015-05-25T09:39:58Z</cp:lastPrinted>
  <dcterms:created xsi:type="dcterms:W3CDTF">2011-09-16T07:02:29Z</dcterms:created>
  <dcterms:modified xsi:type="dcterms:W3CDTF">2015-05-25T09:40:15Z</dcterms:modified>
</cp:coreProperties>
</file>