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99" r:id="rId3"/>
  </p:sldMasterIdLst>
  <p:handoutMasterIdLst>
    <p:handoutMasterId r:id="rId25"/>
  </p:handoutMasterIdLst>
  <p:sldIdLst>
    <p:sldId id="256" r:id="rId4"/>
    <p:sldId id="301" r:id="rId5"/>
    <p:sldId id="291" r:id="rId6"/>
    <p:sldId id="299" r:id="rId7"/>
    <p:sldId id="311" r:id="rId8"/>
    <p:sldId id="300" r:id="rId9"/>
    <p:sldId id="306" r:id="rId10"/>
    <p:sldId id="307" r:id="rId11"/>
    <p:sldId id="282" r:id="rId12"/>
    <p:sldId id="283" r:id="rId13"/>
    <p:sldId id="305" r:id="rId14"/>
    <p:sldId id="284" r:id="rId15"/>
    <p:sldId id="312" r:id="rId16"/>
    <p:sldId id="285" r:id="rId17"/>
    <p:sldId id="302" r:id="rId18"/>
    <p:sldId id="303" r:id="rId19"/>
    <p:sldId id="310" r:id="rId20"/>
    <p:sldId id="304" r:id="rId21"/>
    <p:sldId id="308" r:id="rId22"/>
    <p:sldId id="309" r:id="rId23"/>
    <p:sldId id="266" r:id="rId24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497" autoAdjust="0"/>
  </p:normalViewPr>
  <p:slideViewPr>
    <p:cSldViewPr>
      <p:cViewPr>
        <p:scale>
          <a:sx n="100" d="100"/>
          <a:sy n="100" d="100"/>
        </p:scale>
        <p:origin x="-80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%20&#1042;&#1083;&#1072;&#1076;&#1080;&#1084;&#1080;&#1088;&#1086;&#1074;&#1085;&#1072;\Desktop\&#1050;&#1085;&#1080;&#1075;&#1072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5;&#1083;&#1077;&#1085;&#1072;%20&#1042;&#1083;&#1072;&#1076;&#1080;&#1084;&#1080;&#1088;&#1086;&#1074;&#1085;&#1072;\Desktop\&#1050;&#1085;&#1080;&#1075;&#1072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Лист1!$F$4</c:f>
              <c:strCache>
                <c:ptCount val="1"/>
                <c:pt idx="0">
                  <c:v>количество направлений</c:v>
                </c:pt>
              </c:strCache>
            </c:strRef>
          </c:tx>
          <c:spPr>
            <a:solidFill>
              <a:srgbClr val="00B050">
                <a:alpha val="59000"/>
              </a:srgbClr>
            </a:solidFill>
          </c:spPr>
          <c:invertIfNegative val="0"/>
          <c:cat>
            <c:strRef>
              <c:f>Лист1!$E$5:$E$9</c:f>
              <c:strCache>
                <c:ptCount val="5"/>
                <c:pt idx="0">
                  <c:v>зима 12/13</c:v>
                </c:pt>
                <c:pt idx="1">
                  <c:v>лето 2013</c:v>
                </c:pt>
                <c:pt idx="2">
                  <c:v>зима 13/14</c:v>
                </c:pt>
                <c:pt idx="3">
                  <c:v>лето 2014</c:v>
                </c:pt>
                <c:pt idx="4">
                  <c:v>зима 14/15</c:v>
                </c:pt>
              </c:strCache>
            </c:strRef>
          </c:cat>
          <c:val>
            <c:numRef>
              <c:f>Лист1!$F$5:$F$9</c:f>
              <c:numCache>
                <c:formatCode>General</c:formatCode>
                <c:ptCount val="5"/>
                <c:pt idx="0">
                  <c:v>2</c:v>
                </c:pt>
                <c:pt idx="1">
                  <c:v>38</c:v>
                </c:pt>
                <c:pt idx="2">
                  <c:v>70</c:v>
                </c:pt>
                <c:pt idx="3">
                  <c:v>49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36517376"/>
        <c:axId val="31478848"/>
      </c:barChart>
      <c:catAx>
        <c:axId val="3651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31478848"/>
        <c:crosses val="autoZero"/>
        <c:auto val="1"/>
        <c:lblAlgn val="ctr"/>
        <c:lblOffset val="100"/>
        <c:noMultiLvlLbl val="0"/>
      </c:catAx>
      <c:valAx>
        <c:axId val="3147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ru-RU"/>
          </a:p>
        </c:txPr>
        <c:crossAx val="36517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Лист1!$E$27:$E$31</c:f>
              <c:strCache>
                <c:ptCount val="5"/>
                <c:pt idx="0">
                  <c:v>зима 12/13</c:v>
                </c:pt>
                <c:pt idx="1">
                  <c:v>лето 2013</c:v>
                </c:pt>
                <c:pt idx="2">
                  <c:v>зима 13/14</c:v>
                </c:pt>
                <c:pt idx="3">
                  <c:v>лето 2014</c:v>
                </c:pt>
                <c:pt idx="4">
                  <c:v>зима 14/15</c:v>
                </c:pt>
              </c:strCache>
            </c:strRef>
          </c:cat>
          <c:val>
            <c:numRef>
              <c:f>Лист1!$F$27:$F$31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C00000">
                <a:alpha val="80000"/>
              </a:srgbClr>
            </a:solidFill>
          </c:spPr>
          <c:invertIfNegative val="0"/>
          <c:cat>
            <c:strRef>
              <c:f>Лист1!$E$27:$E$31</c:f>
              <c:strCache>
                <c:ptCount val="5"/>
                <c:pt idx="0">
                  <c:v>зима 12/13</c:v>
                </c:pt>
                <c:pt idx="1">
                  <c:v>лето 2013</c:v>
                </c:pt>
                <c:pt idx="2">
                  <c:v>зима 13/14</c:v>
                </c:pt>
                <c:pt idx="3">
                  <c:v>лето 2014</c:v>
                </c:pt>
                <c:pt idx="4">
                  <c:v>зима 14/15</c:v>
                </c:pt>
              </c:strCache>
            </c:strRef>
          </c:cat>
          <c:val>
            <c:numRef>
              <c:f>Лист1!$G$27:$G$31</c:f>
              <c:numCache>
                <c:formatCode>General</c:formatCode>
                <c:ptCount val="5"/>
                <c:pt idx="0">
                  <c:v>54</c:v>
                </c:pt>
                <c:pt idx="1">
                  <c:v>4739</c:v>
                </c:pt>
                <c:pt idx="2">
                  <c:v>8395</c:v>
                </c:pt>
                <c:pt idx="3">
                  <c:v>11017</c:v>
                </c:pt>
                <c:pt idx="4">
                  <c:v>18070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36716544"/>
        <c:axId val="31474816"/>
      </c:barChart>
      <c:catAx>
        <c:axId val="3671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31474816"/>
        <c:crosses val="autoZero"/>
        <c:auto val="1"/>
        <c:lblAlgn val="ctr"/>
        <c:lblOffset val="100"/>
        <c:noMultiLvlLbl val="0"/>
      </c:catAx>
      <c:valAx>
        <c:axId val="3147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1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00C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ru-RU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21T20:34:00.286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9F4FF-1C54-409E-A5FD-55BB6E161CC1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1C55-911E-47B9-8A49-E54E1386C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7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4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4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CB15-0A8E-464A-9935-3A4AFA7B9E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6318-EB76-420E-9B86-DFC0A2011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8792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24FF-35BB-4048-A10C-8ACAE10A5F4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BC8E0-A925-4EBA-A88B-571AE8A64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78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7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6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9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5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4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80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3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7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6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134C-AF17-46BD-9231-9C355BDE476F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90FD-1FB6-4B3B-8EC0-0B4FECBA8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9EA80-F0A5-4FEA-A3D2-5191719A05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B3F5B-93E8-4B8E-A922-B5A3DEB25630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1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134C-AF17-46BD-9231-9C355BDE47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90FD-1FB6-4B3B-8EC0-0B4FECBA83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t\Desktop\09_ustu_electronic_CURV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" y="332662"/>
            <a:ext cx="9130101" cy="17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9" y="2564904"/>
            <a:ext cx="7632848" cy="273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ФУНКЦИОНИРОВАНИИ И ПЕРСПЕКТИВАХ РАЗВИТИЯ ИСМ УрФ</a:t>
            </a:r>
            <a:r>
              <a:rPr lang="ru-RU" sz="40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endParaRPr lang="ru-RU" sz="4000" b="1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038" y="6433597"/>
            <a:ext cx="5615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Докладчик:</a:t>
            </a:r>
            <a:r>
              <a:rPr lang="en-US" sz="1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 по качеству В.С. </a:t>
            </a:r>
            <a:r>
              <a:rPr lang="ru-RU" sz="1400" b="1" i="1" dirty="0" err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Шаврин</a:t>
            </a:r>
            <a:r>
              <a:rPr lang="ru-RU" sz="1400" b="1" i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400" b="1" i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46316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-27381"/>
            <a:ext cx="7704856" cy="1261884"/>
          </a:xfr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EXCELLENCE MODEL EFQM</a:t>
            </a:r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МОДЕЛЬ ДЕЛОВОГО СОВЕРШЕНСТВА </a:t>
            </a:r>
            <a:b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СТРЕМЛЕНИЕ К СОВЕРШЕНСТВУ» (COMMITTEDTOEXCELLENCE)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" y="1516288"/>
            <a:ext cx="5524548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7" y="1647407"/>
            <a:ext cx="3240361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Экспертами-асессорами 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 проведена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диагностика 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менеджмента международной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 УрФУ</a:t>
            </a: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5734417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 сертификат: </a:t>
            </a:r>
            <a:r>
              <a:rPr lang="en-US" sz="2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sz="22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CommittedtoExcellence</a:t>
            </a:r>
            <a:r>
              <a:rPr lang="en-US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26350"/>
            <a:ext cx="7637506" cy="70609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ru-RU" sz="2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 СМК УРФУ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73476" y="992306"/>
            <a:ext cx="5146596" cy="5613672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14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Март 2013</a:t>
            </a:r>
          </a:p>
          <a:p>
            <a:pPr marL="114300" indent="0">
              <a:lnSpc>
                <a:spcPct val="114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спешно пройден инспекционный аудит соответствия СМК ИММТ УрФУ требованиям 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ИСО 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9001:2008, распространяющейся на образовательную, научную и проектную деятельность.</a:t>
            </a:r>
          </a:p>
          <a:p>
            <a:pPr marL="114300" indent="0">
              <a:lnSpc>
                <a:spcPct val="114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Продлен 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действия сертификата соответствия до 2015г.</a:t>
            </a:r>
          </a:p>
          <a:p>
            <a:pPr marL="114300" indent="0">
              <a:lnSpc>
                <a:spcPct val="114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финансовых средств</a:t>
            </a:r>
            <a:r>
              <a:rPr lang="ru-RU" sz="2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полученный в результате проектной деятельности за </a:t>
            </a:r>
            <a:r>
              <a:rPr lang="en-US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2013-2014 годы составил</a:t>
            </a:r>
            <a:r>
              <a:rPr lang="en-US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en-US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170 млн. руб.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70" y="1007676"/>
            <a:ext cx="3804984" cy="5517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7543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7487120" cy="6480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ДОСТИЖЕНИЯ СМК </a:t>
            </a:r>
            <a: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ФТИ, ММИ, ХТИ, ИРИТ-РТФ, </a:t>
            </a:r>
            <a:r>
              <a:rPr lang="ru-RU" sz="24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ИММт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УРФУ</a:t>
            </a:r>
            <a:endParaRPr lang="ru-R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07504" y="836712"/>
            <a:ext cx="5472608" cy="5904041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2012г</a:t>
            </a: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впервые проведен сертификационный аудит СМК ФТИ, ММИ, ХТИ, ИРИТ-РТФ  УрФУ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 сертификации: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научно-исследовательских и опытно-конструкторских работ по созданию военной продукции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b="1" u="sng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32 кодам</a:t>
            </a:r>
            <a:r>
              <a:rPr lang="en-US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ЕКПС.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сентября 2013.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пройден инспекционный аудит 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СМК, одобрено расширение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кодов до 34.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19-20 </a:t>
            </a: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декабря 2013г.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пройден специальный аудит СМК на соответствие  требованиям ГОСТ РВ 0015-002-2012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включая требования ГОСТ ISO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9001-2011).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Октябрь 2014 года –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пройден инспекционный аудит №2 на соответствие требованиям ГОСТ РВ 0015-002-2012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Одобрено расширение </a:t>
            </a: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 сертификации 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44 кодов ЕКПС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производство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требованиям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</a:t>
            </a:r>
            <a:r>
              <a:rPr lang="en-US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9001-2011</a:t>
            </a:r>
            <a:endParaRPr lang="ru-RU" sz="16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729437"/>
              </p:ext>
            </p:extLst>
          </p:nvPr>
        </p:nvGraphicFramePr>
        <p:xfrm>
          <a:off x="5364088" y="1268760"/>
          <a:ext cx="3516804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4" imgW="5676810" imgH="8019958" progId="Acrobat.Document.11">
                  <p:embed/>
                </p:oleObj>
              </mc:Choice>
              <mc:Fallback>
                <p:oleObj name="Acrobat Document" r:id="rId4" imgW="5676810" imgH="801995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088" y="1268760"/>
                        <a:ext cx="3516804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3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3289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79512" y="857068"/>
            <a:ext cx="8712968" cy="58843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результатам проверок СМК УрФУ 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получено подтверждение соответствия стандартам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РВ 0015-002-2012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324000" indent="-284400"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</a:t>
            </a:r>
            <a:r>
              <a:rPr lang="en-US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</a:t>
            </a:r>
            <a:r>
              <a:rPr lang="en-US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9001-2011</a:t>
            </a:r>
            <a:endParaRPr lang="en-US" sz="16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Получена лицензия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проведение НИОКР по разработке вооружений и военной техники.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позволило заключить контракты и договоры по оборонной тематике в 2013 и 2014 годах: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8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1700" b="1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7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 года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предприятий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ОПК – партнеров УрФУ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ежегодно </a:t>
            </a:r>
            <a:r>
              <a:rPr 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увеличивается на 20</a:t>
            </a:r>
            <a:r>
              <a:rPr lang="ru-RU" sz="16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%.</a:t>
            </a:r>
            <a:endParaRPr lang="ru-RU" sz="16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03649" y="211524"/>
            <a:ext cx="7704856" cy="502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РЕАЛИЗОВАННЫЕ ВОЗМОЖНОСТИ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29142"/>
              </p:ext>
            </p:extLst>
          </p:nvPr>
        </p:nvGraphicFramePr>
        <p:xfrm>
          <a:off x="467544" y="3356992"/>
          <a:ext cx="8280920" cy="2490944"/>
        </p:xfrm>
        <a:graphic>
          <a:graphicData uri="http://schemas.openxmlformats.org/drawingml/2006/table">
            <a:tbl>
              <a:tblPr firstRow="1" firstCol="1" bandRow="1"/>
              <a:tblGrid>
                <a:gridCol w="4464496"/>
                <a:gridCol w="2016224"/>
                <a:gridCol w="1800200"/>
              </a:tblGrid>
              <a:tr h="28803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Подразделение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Полный</a:t>
                      </a:r>
                      <a:r>
                        <a:rPr lang="ru-RU" sz="1600" b="1" kern="1200" baseline="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объем</a:t>
                      </a:r>
                      <a:r>
                        <a:rPr lang="ru-RU" sz="1600" b="1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млн. руб</a:t>
                      </a:r>
                      <a:r>
                        <a:rPr lang="ru-RU" sz="1600" b="1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None/>
                      </a:pPr>
                      <a:r>
                        <a:rPr lang="ru-RU" sz="1600" b="1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Реализовано, млн. руб.</a:t>
                      </a:r>
                      <a:endParaRPr lang="ru-RU" sz="1600" b="1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Институт материаловедения и металлургии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5,1</a:t>
                      </a:r>
                      <a:endParaRPr lang="ru-RU" sz="1500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Институт радиоэлектроники и информационных технологий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65,9</a:t>
                      </a:r>
                      <a:endParaRPr lang="ru-RU" sz="1500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Механико-машиностроительный институт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0,46</a:t>
                      </a:r>
                      <a:endParaRPr lang="ru-RU" sz="1500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Физико-технологический институт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</a:t>
                      </a:r>
                      <a:endParaRPr lang="ru-RU" sz="1500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Химико-технологический </a:t>
                      </a: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институт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1,24</a:t>
                      </a:r>
                      <a:endParaRPr lang="ru-RU" sz="1500" kern="12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1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8534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901" y="108006"/>
            <a:ext cx="7632847" cy="70609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ЭКСПЕРИМЕНТАЛЬНО-ПРОИЗВОДСТВЕННЫЙ КОМБИНАТ </a:t>
            </a:r>
            <a:r>
              <a:rPr lang="ru-RU" sz="2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07504" y="942292"/>
            <a:ext cx="5976664" cy="2558716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Сертификация Экспериментально-производственного комбината 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</a:t>
            </a:r>
            <a:r>
              <a:rPr lang="ru-RU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созданного 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его базе ИВЦ «Центр высоких технологий машиностроения», </a:t>
            </a:r>
            <a:r>
              <a:rPr lang="en-US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проводилась 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2 этапа</a:t>
            </a:r>
            <a:r>
              <a:rPr lang="ru-RU" sz="18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 2013 г.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ГОСТ </a:t>
            </a:r>
            <a:r>
              <a:rPr lang="en-US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9001-2011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декабрь 2014 г. </a:t>
            </a:r>
            <a:r>
              <a:rPr lang="ru-RU" sz="1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ГОСТ РВ 0015-002-2012</a:t>
            </a: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1656185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2736"/>
            <a:ext cx="172819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337839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доходах от инновационной </a:t>
            </a:r>
            <a:r>
              <a:rPr lang="en-US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 </a:t>
            </a:r>
            <a:r>
              <a:rPr lang="ru-RU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ЭПК </a:t>
            </a:r>
            <a:r>
              <a:rPr lang="ru-RU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r>
              <a:rPr lang="ru-RU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сертификацией </a:t>
            </a:r>
            <a:endParaRPr lang="en-US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 </a:t>
            </a:r>
            <a:r>
              <a:rPr lang="ru-RU" sz="16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2013-2014 гг. и контрактация 5 месяцев 2015 </a:t>
            </a:r>
            <a:r>
              <a:rPr lang="ru-RU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  <a:r>
              <a:rPr lang="en-US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44677"/>
              </p:ext>
            </p:extLst>
          </p:nvPr>
        </p:nvGraphicFramePr>
        <p:xfrm>
          <a:off x="153634" y="4281470"/>
          <a:ext cx="8856986" cy="247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786"/>
                <a:gridCol w="1113462"/>
                <a:gridCol w="1152128"/>
                <a:gridCol w="1584176"/>
                <a:gridCol w="1872208"/>
                <a:gridCol w="1686226"/>
              </a:tblGrid>
              <a:tr h="815744">
                <a:tc>
                  <a:txBody>
                    <a:bodyPr/>
                    <a:lstStyle/>
                    <a:p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год</a:t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(млн.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руб.)</a:t>
                      </a:r>
                      <a:endParaRPr lang="ru-RU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 год</a:t>
                      </a:r>
                      <a:b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(млн. руб.)</a:t>
                      </a:r>
                      <a:endParaRPr lang="ru-RU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рост при СМК по ГОСТ ISO 2014/2013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контрактация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 5 месяцев 2015г. </a:t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(млн. </a:t>
                      </a: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руб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рост при СМК по ГОСТ ISO и ГОСТ РВ 2015/2014</a:t>
                      </a:r>
                    </a:p>
                  </a:txBody>
                  <a:tcPr anchor="ctr" anchorCtr="1"/>
                </a:tc>
              </a:tr>
              <a:tr h="446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заказы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ЭПК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УрФУ</a:t>
                      </a:r>
                      <a:endParaRPr lang="ru-RU" sz="1400" dirty="0" smtClean="0"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19,5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42,2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2,1 раза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1,5 раза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</a:tr>
              <a:tr h="9207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</a:t>
                      </a:r>
                      <a:r>
                        <a:rPr lang="ru-RU" sz="1400" b="0" dirty="0" err="1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т.ч</a:t>
                      </a:r>
                      <a:r>
                        <a:rPr lang="ru-RU" sz="1400" b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с учетом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ГОСТ РВ </a:t>
                      </a:r>
                      <a:r>
                        <a:rPr lang="ru-RU" sz="1400" b="0" dirty="0" smtClean="0"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военной продукции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16,6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C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48,2</a:t>
                      </a:r>
                      <a:endParaRPr lang="ru-RU" sz="1400" dirty="0">
                        <a:solidFill>
                          <a:srgbClr val="0000C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рост заказов с ГОСТ РВ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 3 раза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2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935395"/>
            <a:ext cx="3672408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учетом сертификации по ГОСТ РВ 0015-002-2012 </a:t>
            </a:r>
            <a:r>
              <a:rPr lang="ru-RU" sz="15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показателями зрелости 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производственной базы университета являются уверенные победы в конкурсах на право </a:t>
            </a:r>
            <a:r>
              <a:rPr lang="ru-RU" sz="1500" u="sng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производства комплектующих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АО «НПП «Старт» </a:t>
            </a:r>
            <a:r>
              <a:rPr lang="ru-RU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выпускающего </a:t>
            </a:r>
            <a:r>
              <a:rPr lang="ru-RU" sz="15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ракетное вооружение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авиации, в </a:t>
            </a:r>
            <a:r>
              <a:rPr lang="ru-RU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для стратегического бомбардировщика </a:t>
            </a:r>
            <a:r>
              <a:rPr lang="ru-RU" sz="15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ТУ-160 «Белый лебедь» </a:t>
            </a:r>
            <a:endParaRPr lang="ru-RU" sz="15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03" y="1011595"/>
            <a:ext cx="4896544" cy="2493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nppstart.ru/UserFiles/File/9A829K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4249663"/>
            <a:ext cx="3240360" cy="24482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0744"/>
              </p:ext>
            </p:extLst>
          </p:nvPr>
        </p:nvGraphicFramePr>
        <p:xfrm>
          <a:off x="3635896" y="3769990"/>
          <a:ext cx="5328592" cy="2946263"/>
        </p:xfrm>
        <a:graphic>
          <a:graphicData uri="http://schemas.openxmlformats.org/drawingml/2006/table">
            <a:tbl>
              <a:tblPr firstRow="1" firstCol="1" bandRow="1"/>
              <a:tblGrid>
                <a:gridCol w="1203230"/>
                <a:gridCol w="4125362"/>
              </a:tblGrid>
              <a:tr h="86312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Сертификат соответствия ЭПК УрФУ содержит условие в </a:t>
                      </a:r>
                      <a:r>
                        <a:rPr lang="ru-RU" sz="1500" dirty="0" err="1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т.ч</a:t>
                      </a: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на инжиниринговые услуги по Единому кодификатору предметов снабжения: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18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1420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Составные части ракетных и ракетно-космических комплексов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2774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1442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Пусковые установки управляемых ракет и ракет космического назначения и их составные части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518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 smtClean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1025</a:t>
                      </a:r>
                      <a:endParaRPr lang="ru-RU" sz="1500" kern="1200" dirty="0">
                        <a:solidFill>
                          <a:srgbClr val="0000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Артиллерийское вооружение калибром от 150 до 200 мм включительно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0901" y="117531"/>
            <a:ext cx="7632847" cy="70609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ЭКСПЕРИМЕНТАЛЬНО-ПРОИЗВОДСТВЕННЫЙ КОМБИНАТ </a:t>
            </a:r>
            <a:r>
              <a:rPr lang="ru-RU" sz="22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51" y="260648"/>
            <a:ext cx="7632847" cy="5760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АККРЕДИТАЦИЯ ЛАБОРАТОРИЙ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1026858"/>
            <a:ext cx="4824534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прошел процедуру аккредитации испытательных лабораторий по требованиям ИСО/МЭК 17025 «Общие требования к компетентности испытательных и калибровочных лабораторий» для Уральского центра коллективного пользования «Современные </a:t>
            </a:r>
            <a:r>
              <a:rPr lang="ru-RU" sz="16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нанотехнологии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(директор Шур В.Я.)</a:t>
            </a:r>
            <a:endParaRPr lang="ru-RU" sz="16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C:\Users\Мария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5173" y="540575"/>
            <a:ext cx="2607339" cy="345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154" y="3888531"/>
            <a:ext cx="8557293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Сейчас к аккредитации готовится Центр коллективного пользования (руководитель Макаров В.С.)</a:t>
            </a:r>
          </a:p>
          <a:p>
            <a:pPr>
              <a:spcAft>
                <a:spcPts val="400"/>
              </a:spcAft>
            </a:pP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состав ЦКП входят следующие лаборатории: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Лаборатория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«Электромагнитной совместимости»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Лаборатория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«Электронная </a:t>
            </a: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микроскопия сверхвысокого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разрешения»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Лаборатория комплексных исследований и экспертной оценки органических </a:t>
            </a:r>
            <a:r>
              <a:rPr lang="ru-RU" sz="16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материалов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Лаборатория структурных методов анализа и свойств материалов и </a:t>
            </a:r>
            <a:r>
              <a:rPr lang="ru-RU" sz="16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наноматериалов</a:t>
            </a:r>
            <a:endParaRPr lang="ru-RU" sz="16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5669"/>
            <a:ext cx="7560840" cy="7961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СИСТЕМЫ МЕНЕДЖМЕНТА СОЦИАЛЬНОЙ ОТВЕТСТВЕННОСТИ УРФУ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24936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СМ СО ведется на основе 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стандартов  </a:t>
            </a:r>
            <a:r>
              <a:rPr lang="en-US" sz="18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IQNet</a:t>
            </a:r>
            <a:r>
              <a:rPr lang="en-US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SR 10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«Система менеджмента социальной ответственности. Требования», </a:t>
            </a:r>
            <a:r>
              <a:rPr lang="en-US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 26000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«Руководство по социальной ответственности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Обучение персонала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Обучение по стандарту </a:t>
            </a:r>
            <a:r>
              <a:rPr lang="en-US" sz="18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IQNet</a:t>
            </a:r>
            <a:r>
              <a:rPr lang="en-US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SR 10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прошли более 160 человек;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Подготовлено 10 внутренних аудиторов.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Разработаны 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следующие документы: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Политика социального развития;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Кодекс чести 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студентов;</a:t>
            </a:r>
            <a:endParaRPr lang="ru-RU" sz="18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Кодекс 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этики;</a:t>
            </a:r>
            <a:endParaRPr lang="ru-RU" sz="18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Политика 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области социальной 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ответственности.</a:t>
            </a:r>
            <a:endParaRPr lang="ru-RU" sz="18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Постановлением 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Ученого совета от 22.04.2013 определены «Основные мероприятия реализации политики социальной ответственности УрФУ до 2015 года</a:t>
            </a: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ru-RU" sz="18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Принят </a:t>
            </a:r>
            <a:r>
              <a:rPr lang="ru-RU" sz="18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Коллективный договор на 2015-2018гг.</a:t>
            </a:r>
          </a:p>
          <a:p>
            <a:pPr marL="0" indent="0">
              <a:buNone/>
            </a:pP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2875"/>
            <a:ext cx="914400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1259631" y="0"/>
            <a:ext cx="7884369" cy="692150"/>
          </a:xfrm>
        </p:spPr>
        <p:txBody>
          <a:bodyPr>
            <a:noAutofit/>
          </a:bodyPr>
          <a:lstStyle/>
          <a:p>
            <a:r>
              <a:rPr lang="ru-RU" alt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НЕФИНАНСОВАЯ </a:t>
            </a: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ОТЧЕТНОСТЬ</a:t>
            </a:r>
            <a:r>
              <a:rPr lang="en-US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alt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СОЦИАЛЬНОЙ </a:t>
            </a:r>
            <a:r>
              <a:rPr lang="en-US" altLang="ru-RU" sz="2200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sz="2200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200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ОТВЕТСТВЕННОСТИ УНИВЕРСИТЕТА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34950" y="871538"/>
            <a:ext cx="878363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3000"/>
              </a:spcAft>
              <a:buNone/>
            </a:pPr>
            <a:r>
              <a:rPr lang="en-US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Публикация нефинансового отчета Университета </a:t>
            </a:r>
            <a:r>
              <a:rPr lang="en-US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международному стандарту </a:t>
            </a:r>
            <a:r>
              <a:rPr lang="en-US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 (Global Reporting Initiative)</a:t>
            </a:r>
            <a:endParaRPr lang="ru-RU" altLang="ru-RU" sz="1800" b="1" dirty="0">
              <a:solidFill>
                <a:srgbClr val="0000CC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основным инструментом реализации вышеперечисленных факторов, а также первым опытом публикации </a:t>
            </a:r>
            <a:r>
              <a:rPr lang="ru-RU" altLang="ru-RU" sz="1800" b="1" dirty="0" smtClean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нефинансовой </a:t>
            </a:r>
            <a:r>
              <a:rPr lang="ru-RU" altLang="ru-RU" sz="1800" b="1" dirty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отчетности Университета в </a:t>
            </a:r>
            <a:r>
              <a:rPr lang="ru-RU" altLang="ru-RU" sz="1800" b="1" dirty="0" smtClean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России, что 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способствует: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altLang="ru-RU" sz="1800" b="1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Ускорению развития 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 присутствия и укреплению международных социально-экономических связей региона и страны в целом;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Укреплению </a:t>
            </a:r>
            <a:r>
              <a:rPr lang="ru-RU" altLang="ru-RU" sz="1800" b="1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репутации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</a:t>
            </a:r>
            <a:r>
              <a:rPr lang="ru-RU" altLang="ru-RU" sz="1800" dirty="0" smtClean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ниверситета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Увеличению </a:t>
            </a:r>
            <a:r>
              <a:rPr lang="ru-RU" altLang="ru-RU" sz="1800" b="1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ценности бренда 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altLang="ru-RU" sz="1800" dirty="0" smtClean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ниверситета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ts val="3000"/>
              </a:spcAft>
              <a:buFontTx/>
              <a:buChar char="-"/>
            </a:pP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Увеличению </a:t>
            </a:r>
            <a:r>
              <a:rPr lang="ru-RU" altLang="ru-RU" sz="1800" b="1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инвестиционной привлекательности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ru-RU" altLang="ru-RU" sz="1800" b="1" dirty="0" smtClean="0">
                <a:solidFill>
                  <a:srgbClr val="0000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Социальная ответственность и нефинансовая отчетность 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Университета должна стать неотъемлемой частью его стратегии и долговременной политики, основывающейся на балансе интересов всех </a:t>
            </a:r>
            <a:r>
              <a:rPr lang="ru-RU" altLang="ru-RU" sz="1800" dirty="0" err="1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стейкхолдеров</a:t>
            </a:r>
            <a:r>
              <a:rPr lang="ru-RU" altLang="ru-RU" sz="1800" dirty="0" smtClean="0">
                <a:solidFill>
                  <a:srgbClr val="0033CC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региона и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4796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 rot="5400000">
            <a:off x="4942591" y="3586711"/>
            <a:ext cx="2565400" cy="4318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4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190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60760" y="1917080"/>
            <a:ext cx="5963568" cy="4318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97262" y="3380390"/>
            <a:ext cx="6027068" cy="4318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09960" y="4869408"/>
            <a:ext cx="6086376" cy="4318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 rot="5400000">
            <a:off x="1570248" y="3127031"/>
            <a:ext cx="2565400" cy="431800"/>
          </a:xfrm>
          <a:prstGeom prst="rect">
            <a:avLst/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145672"/>
            <a:ext cx="7776864" cy="619032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ДОСТИЖЕНИЯ И ПЕРСПЕКТИВЫ В СООТВЕТСВИИ С МОДЕЛЬЮ </a:t>
            </a:r>
            <a:r>
              <a:rPr lang="en-US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ДЕЛОВОГО СОВЕРШЕНСТВА </a:t>
            </a:r>
            <a:r>
              <a:rPr lang="en-US" sz="21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endParaRPr lang="en-GB" sz="21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248" name="Group 17"/>
          <p:cNvGrpSpPr>
            <a:grpSpLocks/>
          </p:cNvGrpSpPr>
          <p:nvPr/>
        </p:nvGrpSpPr>
        <p:grpSpPr bwMode="auto">
          <a:xfrm>
            <a:off x="395538" y="1469693"/>
            <a:ext cx="8562845" cy="4690563"/>
            <a:chOff x="1435" y="3114"/>
            <a:chExt cx="683" cy="339"/>
          </a:xfrm>
        </p:grpSpPr>
        <p:sp>
          <p:nvSpPr>
            <p:cNvPr id="95241" name="Rectangle 5"/>
            <p:cNvSpPr>
              <a:spLocks noChangeArrowheads="1"/>
            </p:cNvSpPr>
            <p:nvPr/>
          </p:nvSpPr>
          <p:spPr bwMode="auto">
            <a:xfrm>
              <a:off x="1435" y="3114"/>
              <a:ext cx="119" cy="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ЛИДЕРСТВО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Миссия.</a:t>
              </a:r>
            </a:p>
            <a:p>
              <a:pPr>
                <a:defRPr/>
              </a:pPr>
              <a:r>
                <a:rPr lang="ru-RU" sz="1000" dirty="0" err="1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Оргструктура</a:t>
              </a: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Корпоративная 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культура.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Бренд Код.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Проектный </a:t>
              </a:r>
              <a:endParaRPr lang="en-US" sz="1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менеджмент.</a:t>
              </a:r>
            </a:p>
            <a:p>
              <a:pPr>
                <a:defRPr/>
              </a:pPr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</a:t>
              </a:r>
              <a:r>
                <a:rPr lang="ru-RU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</a:t>
              </a:r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</a:t>
              </a:r>
              <a:endParaRPr lang="en-GB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5242" name="Rectangle 7"/>
            <p:cNvSpPr>
              <a:spLocks noChangeArrowheads="1"/>
            </p:cNvSpPr>
            <p:nvPr/>
          </p:nvSpPr>
          <p:spPr bwMode="auto">
            <a:xfrm>
              <a:off x="1707" y="3114"/>
              <a:ext cx="119" cy="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ПРОЦЕССЫ, ПРОДУКЦИЯ И УСЛУГИ</a:t>
              </a:r>
            </a:p>
            <a:p>
              <a:pPr>
                <a:defRPr/>
              </a:pPr>
              <a:r>
                <a:rPr lang="en-US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ENQA. </a:t>
              </a: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Управление процессами. </a:t>
              </a:r>
              <a:r>
                <a:rPr lang="ru-RU" sz="10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0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ИСО 9001.</a:t>
              </a:r>
              <a:r>
                <a:rPr lang="en-US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РВ 0015-002-2012</a:t>
              </a:r>
              <a:r>
                <a:rPr lang="ru-RU" sz="10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</a:t>
              </a:r>
              <a:r>
                <a:rPr lang="ru-RU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Разработка собственных стандартов</a:t>
              </a:r>
              <a:r>
                <a:rPr lang="ru-RU" sz="10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Продвижение и реализация образовательных услуг.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Выполнение НИОКР.</a:t>
              </a:r>
              <a:endParaRPr lang="en-GB" sz="1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0256" name="Group 12"/>
            <p:cNvGrpSpPr>
              <a:grpSpLocks/>
            </p:cNvGrpSpPr>
            <p:nvPr/>
          </p:nvGrpSpPr>
          <p:grpSpPr bwMode="auto">
            <a:xfrm>
              <a:off x="1568" y="3114"/>
              <a:ext cx="126" cy="339"/>
              <a:chOff x="1560" y="3119"/>
              <a:chExt cx="126" cy="339"/>
            </a:xfrm>
          </p:grpSpPr>
          <p:sp>
            <p:nvSpPr>
              <p:cNvPr id="95245" name="Rectangle 6"/>
              <p:cNvSpPr>
                <a:spLocks noChangeArrowheads="1"/>
              </p:cNvSpPr>
              <p:nvPr/>
            </p:nvSpPr>
            <p:spPr bwMode="auto">
              <a:xfrm>
                <a:off x="1561" y="3119"/>
                <a:ext cx="124" cy="1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ПЕРСОНАЛ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Программа</a:t>
                </a:r>
                <a:r>
                  <a:rPr lang="en-US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кадрового </a:t>
                </a:r>
                <a:endParaRPr lang="en-US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развития.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Рейтинг ППС.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Удовлетворённость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Персонала.</a:t>
                </a:r>
              </a:p>
              <a:p>
                <a:pPr>
                  <a:defRPr/>
                </a:pPr>
                <a:r>
                  <a:rPr lang="en-US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KPI.</a:t>
                </a:r>
                <a:endParaRPr lang="en-GB" sz="1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5246" name="Rectangle 10"/>
              <p:cNvSpPr>
                <a:spLocks noChangeArrowheads="1"/>
              </p:cNvSpPr>
              <p:nvPr/>
            </p:nvSpPr>
            <p:spPr bwMode="auto">
              <a:xfrm>
                <a:off x="1561" y="3228"/>
                <a:ext cx="124" cy="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СТРАТЕГИЯ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Программа </a:t>
                </a:r>
                <a:b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развития.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ППК.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Дорожные карты.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Самооценка.</a:t>
                </a:r>
                <a:endParaRPr lang="en-GB" sz="1000" dirty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5247" name="Rectangle 11"/>
              <p:cNvSpPr>
                <a:spLocks noChangeArrowheads="1"/>
              </p:cNvSpPr>
              <p:nvPr/>
            </p:nvSpPr>
            <p:spPr bwMode="auto">
              <a:xfrm>
                <a:off x="1560" y="3313"/>
                <a:ext cx="126" cy="1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ПАРТНЕРСТВО И РЕСУРСЫ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Академическая мобильность.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Партнерство с ЗС. </a:t>
                </a:r>
                <a:r>
                  <a:rPr lang="ru-RU" sz="1000" dirty="0" err="1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Финмодель</a:t>
                </a: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Закупки. Энергосбережение.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Инновации.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Информатизация.</a:t>
                </a:r>
                <a:r>
                  <a:rPr lang="ru-RU" sz="1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14001. 50001. </a:t>
                </a:r>
                <a:endParaRPr lang="en-GB" sz="1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0257" name="Group 13"/>
            <p:cNvGrpSpPr>
              <a:grpSpLocks/>
            </p:cNvGrpSpPr>
            <p:nvPr/>
          </p:nvGrpSpPr>
          <p:grpSpPr bwMode="auto">
            <a:xfrm>
              <a:off x="1840" y="3115"/>
              <a:ext cx="137" cy="302"/>
              <a:chOff x="1560" y="3120"/>
              <a:chExt cx="137" cy="302"/>
            </a:xfrm>
          </p:grpSpPr>
          <p:sp>
            <p:nvSpPr>
              <p:cNvPr id="95249" name="Rectangle 14"/>
              <p:cNvSpPr>
                <a:spLocks noChangeArrowheads="1"/>
              </p:cNvSpPr>
              <p:nvPr/>
            </p:nvSpPr>
            <p:spPr bwMode="auto">
              <a:xfrm>
                <a:off x="1561" y="3120"/>
                <a:ext cx="136" cy="1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ru-RU" sz="110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РЕЗУЛЬТАТЫ ДЛЯ </a:t>
                </a: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ПЕРСОНАЛА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Удовлетворенность персонала. Мотивация персонала. Охрана труда. Социальное развитие. </a:t>
                </a:r>
                <a:r>
                  <a:rPr lang="ru-RU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Публикационная</a:t>
                </a:r>
                <a:r>
                  <a:rPr lang="en-US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>
                  <a:defRPr/>
                </a:pPr>
                <a:r>
                  <a:rPr lang="ru-RU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Активность.</a:t>
                </a:r>
                <a:r>
                  <a:rPr lang="ru-RU" sz="10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000" b="1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KPI. </a:t>
                </a:r>
                <a:r>
                  <a:rPr lang="ru-RU" sz="1000" dirty="0" err="1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Колдоговор</a:t>
                </a:r>
                <a:r>
                  <a:rPr lang="ru-RU" sz="1000" dirty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18000</a:t>
                </a:r>
                <a:endParaRPr lang="en-GB" sz="1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5250" name="Rectangle 15"/>
              <p:cNvSpPr>
                <a:spLocks noChangeArrowheads="1"/>
              </p:cNvSpPr>
              <p:nvPr/>
            </p:nvSpPr>
            <p:spPr bwMode="auto">
              <a:xfrm>
                <a:off x="1560" y="3251"/>
                <a:ext cx="137" cy="6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РЕЗУЛЬТАТЫ ДЛЯ ПОТРЕБИТЕЛЕЙ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Удовлетворенность.</a:t>
                </a:r>
              </a:p>
              <a:p>
                <a:pPr>
                  <a:defRPr/>
                </a:pPr>
                <a:r>
                  <a:rPr lang="ru-RU" sz="100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Трудоустройство.  </a:t>
                </a:r>
                <a:r>
                  <a:rPr lang="en-US" sz="10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ENQA</a:t>
                </a:r>
                <a:endParaRPr lang="en-GB" sz="10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5251" name="Rectangle 16"/>
              <p:cNvSpPr>
                <a:spLocks noChangeArrowheads="1"/>
              </p:cNvSpPr>
              <p:nvPr/>
            </p:nvSpPr>
            <p:spPr bwMode="auto">
              <a:xfrm>
                <a:off x="1560" y="3342"/>
                <a:ext cx="137" cy="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ru-RU" sz="1050" b="1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РЕЗУЛЬТАТЫ ДЛЯ ОБЩЕСТВА</a:t>
                </a:r>
              </a:p>
              <a:p>
                <a:pPr>
                  <a:defRPr/>
                </a:pPr>
                <a:r>
                  <a:rPr lang="ru-RU" sz="105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Рейтинги. </a:t>
                </a:r>
                <a:r>
                  <a:rPr lang="ru-RU" sz="1050" dirty="0" err="1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Благотврительность</a:t>
                </a:r>
                <a:r>
                  <a:rPr lang="ru-RU" sz="105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ru-RU" sz="1050" dirty="0" err="1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Волонтерство</a:t>
                </a:r>
                <a:r>
                  <a:rPr lang="ru-RU" sz="1050" dirty="0" smtClean="0">
                    <a:solidFill>
                      <a:srgbClr val="0000CC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r>
                  <a:rPr lang="ru-RU" sz="105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14001. 50001</a:t>
                </a:r>
                <a:endParaRPr lang="en-GB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95243" name="Rectangle 9"/>
            <p:cNvSpPr>
              <a:spLocks noChangeArrowheads="1"/>
            </p:cNvSpPr>
            <p:nvPr/>
          </p:nvSpPr>
          <p:spPr bwMode="auto">
            <a:xfrm>
              <a:off x="1994" y="3115"/>
              <a:ext cx="124" cy="2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БИЗНЕС </a:t>
              </a:r>
            </a:p>
            <a:p>
              <a:pPr>
                <a:defRPr/>
              </a:pPr>
              <a:r>
                <a:rPr lang="ru-RU" sz="1200" b="1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РЕЗУЛЬТАТЫ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Показатели ПР и ППК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Показатели 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дорожных карт.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Показатели </a:t>
              </a:r>
              <a:b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мониторинга.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Показатели </a:t>
              </a:r>
              <a:b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результативности 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деятельности</a:t>
              </a:r>
            </a:p>
            <a:p>
              <a:pPr>
                <a:defRPr/>
              </a:pPr>
              <a:r>
                <a:rPr lang="ru-RU" sz="1000" dirty="0" smtClean="0">
                  <a:solidFill>
                    <a:srgbClr val="0000C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подразделений.</a:t>
              </a:r>
            </a:p>
            <a:p>
              <a:pPr>
                <a:defRPr/>
              </a:pPr>
              <a:r>
                <a:rPr lang="ru-RU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Рейтинг </a:t>
              </a:r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QS.</a:t>
              </a:r>
              <a:endParaRPr lang="ru-RU" sz="1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defRPr/>
              </a:pPr>
              <a:endParaRPr lang="en-GB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250" name="AutoShape 21"/>
          <p:cNvSpPr>
            <a:spLocks noChangeArrowheads="1"/>
          </p:cNvSpPr>
          <p:nvPr/>
        </p:nvSpPr>
        <p:spPr bwMode="auto">
          <a:xfrm flipH="1">
            <a:off x="751284" y="6237312"/>
            <a:ext cx="7277100" cy="393700"/>
          </a:xfrm>
          <a:prstGeom prst="rightArrow">
            <a:avLst>
              <a:gd name="adj1" fmla="val 75806"/>
              <a:gd name="adj2" fmla="val 276146"/>
            </a:avLst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3D"/>
            </a:prstShdw>
          </a:effectLst>
        </p:spPr>
        <p:txBody>
          <a:bodyPr wrap="none" anchor="ctr"/>
          <a:lstStyle/>
          <a:p>
            <a:r>
              <a:rPr lang="ru-RU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ИЗУЧЕНИЕ, КРЕАТИВНОСТЬ И ИННОВАЦИИ</a:t>
            </a:r>
            <a:endParaRPr lang="en-GB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51" name="AutoShape 22"/>
          <p:cNvSpPr>
            <a:spLocks noChangeArrowheads="1"/>
          </p:cNvSpPr>
          <p:nvPr/>
        </p:nvSpPr>
        <p:spPr bwMode="auto">
          <a:xfrm>
            <a:off x="5454724" y="980728"/>
            <a:ext cx="2933700" cy="393700"/>
          </a:xfrm>
          <a:prstGeom prst="rightArrow">
            <a:avLst>
              <a:gd name="adj1" fmla="val 75806"/>
              <a:gd name="adj2" fmla="val 142892"/>
            </a:avLst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3D"/>
            </a:prstShdw>
          </a:effectLst>
        </p:spPr>
        <p:txBody>
          <a:bodyPr wrap="none" anchor="ctr"/>
          <a:lstStyle/>
          <a:p>
            <a:r>
              <a:rPr lang="ru-RU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en-GB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52" name="AutoShape 23"/>
          <p:cNvSpPr>
            <a:spLocks noChangeArrowheads="1"/>
          </p:cNvSpPr>
          <p:nvPr/>
        </p:nvSpPr>
        <p:spPr bwMode="auto">
          <a:xfrm>
            <a:off x="855465" y="987078"/>
            <a:ext cx="4292600" cy="393700"/>
          </a:xfrm>
          <a:prstGeom prst="rightArrow">
            <a:avLst>
              <a:gd name="adj1" fmla="val 75806"/>
              <a:gd name="adj2" fmla="val 162892"/>
            </a:avLst>
          </a:prstGeom>
          <a:solidFill>
            <a:srgbClr val="FFCC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7A3D"/>
            </a:prstShdw>
          </a:effectLst>
        </p:spPr>
        <p:txBody>
          <a:bodyPr wrap="none" anchor="ctr"/>
          <a:lstStyle/>
          <a:p>
            <a:r>
              <a:rPr lang="ru-RU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</a:t>
            </a:r>
            <a:endParaRPr lang="en-GB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59658" y="260648"/>
            <a:ext cx="7548846" cy="61903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ЛОГИКА ПРЕЗЕНТАЦИИ</a:t>
            </a:r>
            <a:endParaRPr lang="en-GB" sz="2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17262" y="1296067"/>
            <a:ext cx="1699314" cy="1532922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6968" y="4733936"/>
            <a:ext cx="55246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Система 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 УрФУ создается по «японской» модели, когда для большой организации достаточно трудно и </a:t>
            </a:r>
            <a:r>
              <a:rPr lang="ru-RU" sz="15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затратно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подготовить к сертификации все  подразделения. </a:t>
            </a:r>
            <a:endParaRPr lang="ru-RU" sz="15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В </a:t>
            </a:r>
            <a:r>
              <a:rPr lang="ru-RU" sz="15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этом случае  создаются системы менеджмента  отдельных (выбранных) подразделений, которые затем, в случае успешного опыта, распространяются на всю организацию.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77176" y="1171917"/>
            <a:ext cx="6676703" cy="4787247"/>
            <a:chOff x="746124" y="1427360"/>
            <a:chExt cx="8264525" cy="478724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46124" y="1427360"/>
              <a:ext cx="8264525" cy="4787247"/>
              <a:chOff x="746124" y="1122560"/>
              <a:chExt cx="8264525" cy="5165328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746124" y="1122560"/>
                <a:ext cx="8264525" cy="5165328"/>
                <a:chOff x="746124" y="1122560"/>
                <a:chExt cx="8264525" cy="5165328"/>
              </a:xfrm>
            </p:grpSpPr>
            <p:sp>
              <p:nvSpPr>
                <p:cNvPr id="33" name="Shape 32"/>
                <p:cNvSpPr/>
                <p:nvPr/>
              </p:nvSpPr>
              <p:spPr>
                <a:xfrm>
                  <a:off x="746124" y="1122560"/>
                  <a:ext cx="8264525" cy="5165328"/>
                </a:xfrm>
                <a:prstGeom prst="swooshArrow">
                  <a:avLst>
                    <a:gd name="adj1" fmla="val 25000"/>
                    <a:gd name="adj2" fmla="val 25000"/>
                  </a:avLst>
                </a:prstGeom>
                <a:solidFill>
                  <a:srgbClr val="5B9BD5">
                    <a:tint val="40000"/>
                    <a:hueOff val="0"/>
                    <a:satOff val="0"/>
                    <a:lumOff val="0"/>
                    <a:alphaOff val="0"/>
                  </a:srgbClr>
                </a:solidFill>
                <a:ln>
                  <a:noFill/>
                </a:ln>
                <a:effectLst/>
              </p:spPr>
            </p:sp>
            <p:sp>
              <p:nvSpPr>
                <p:cNvPr id="34" name="Овал 33"/>
                <p:cNvSpPr/>
                <p:nvPr/>
              </p:nvSpPr>
              <p:spPr>
                <a:xfrm>
                  <a:off x="1221580" y="5357142"/>
                  <a:ext cx="190084" cy="190084"/>
                </a:xfrm>
                <a:prstGeom prst="ellipse">
                  <a:avLst/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1655221" y="5128920"/>
                  <a:ext cx="1082652" cy="1088587"/>
                </a:xfrm>
                <a:custGeom>
                  <a:avLst/>
                  <a:gdLst>
                    <a:gd name="connsiteX0" fmla="*/ 0 w 1082652"/>
                    <a:gd name="connsiteY0" fmla="*/ 0 h 1088587"/>
                    <a:gd name="connsiteX1" fmla="*/ 1082652 w 1082652"/>
                    <a:gd name="connsiteY1" fmla="*/ 0 h 1088587"/>
                    <a:gd name="connsiteX2" fmla="*/ 1082652 w 1082652"/>
                    <a:gd name="connsiteY2" fmla="*/ 1088587 h 1088587"/>
                    <a:gd name="connsiteX3" fmla="*/ 0 w 1082652"/>
                    <a:gd name="connsiteY3" fmla="*/ 1088587 h 1088587"/>
                    <a:gd name="connsiteX4" fmla="*/ 0 w 1082652"/>
                    <a:gd name="connsiteY4" fmla="*/ 0 h 108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2652" h="1088587">
                      <a:moveTo>
                        <a:pt x="0" y="0"/>
                      </a:moveTo>
                      <a:lnTo>
                        <a:pt x="1082652" y="0"/>
                      </a:lnTo>
                      <a:lnTo>
                        <a:pt x="1082652" y="1088587"/>
                      </a:lnTo>
                      <a:lnTo>
                        <a:pt x="0" y="108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100722" tIns="0" rIns="0" bIns="0" numCol="1" spcCol="1270" anchor="t" anchorCtr="0">
                  <a:noAutofit/>
                </a:bodyPr>
                <a:lstStyle/>
                <a:p>
                  <a:pPr marL="0" marR="0" lvl="0" indent="0" defTabSz="12001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2156126" y="4303120"/>
                  <a:ext cx="297523" cy="297522"/>
                </a:xfrm>
                <a:prstGeom prst="ellipse">
                  <a:avLst/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38" name="Овал 37"/>
                <p:cNvSpPr/>
                <p:nvPr/>
              </p:nvSpPr>
              <p:spPr>
                <a:xfrm>
                  <a:off x="2938211" y="3657553"/>
                  <a:ext cx="396698" cy="396697"/>
                </a:xfrm>
                <a:prstGeom prst="ellipse">
                  <a:avLst/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39" name="Овал 38"/>
                <p:cNvSpPr/>
                <p:nvPr/>
              </p:nvSpPr>
              <p:spPr>
                <a:xfrm>
                  <a:off x="3823924" y="3080198"/>
                  <a:ext cx="512400" cy="512400"/>
                </a:xfrm>
                <a:prstGeom prst="ellipse">
                  <a:avLst/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40" name="Полилиния 39"/>
                <p:cNvSpPr/>
                <p:nvPr/>
              </p:nvSpPr>
              <p:spPr>
                <a:xfrm>
                  <a:off x="5704839" y="2827118"/>
                  <a:ext cx="1652905" cy="3460769"/>
                </a:xfrm>
                <a:custGeom>
                  <a:avLst/>
                  <a:gdLst>
                    <a:gd name="connsiteX0" fmla="*/ 0 w 1652905"/>
                    <a:gd name="connsiteY0" fmla="*/ 0 h 3460769"/>
                    <a:gd name="connsiteX1" fmla="*/ 1652905 w 1652905"/>
                    <a:gd name="connsiteY1" fmla="*/ 0 h 3460769"/>
                    <a:gd name="connsiteX2" fmla="*/ 1652905 w 1652905"/>
                    <a:gd name="connsiteY2" fmla="*/ 3460769 h 3460769"/>
                    <a:gd name="connsiteX3" fmla="*/ 0 w 1652905"/>
                    <a:gd name="connsiteY3" fmla="*/ 3460769 h 3460769"/>
                    <a:gd name="connsiteX4" fmla="*/ 0 w 1652905"/>
                    <a:gd name="connsiteY4" fmla="*/ 0 h 3460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2905" h="3460769">
                      <a:moveTo>
                        <a:pt x="0" y="0"/>
                      </a:moveTo>
                      <a:lnTo>
                        <a:pt x="1652905" y="0"/>
                      </a:lnTo>
                      <a:lnTo>
                        <a:pt x="1652905" y="3460769"/>
                      </a:lnTo>
                      <a:lnTo>
                        <a:pt x="0" y="34607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271510" tIns="0" rIns="0" bIns="0" numCol="1" spcCol="1270" anchor="t" anchorCtr="0">
                  <a:noAutofit/>
                </a:bodyPr>
                <a:lstStyle/>
                <a:p>
                  <a:pPr marL="0" marR="0" lvl="0" indent="0" defTabSz="173355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3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4878645" y="2636008"/>
                  <a:ext cx="652897" cy="652897"/>
                </a:xfrm>
                <a:prstGeom prst="ellipse">
                  <a:avLst/>
                </a:prstGeom>
                <a:solidFill>
                  <a:srgbClr val="5B9BD5">
                    <a:hueOff val="0"/>
                    <a:satOff val="0"/>
                    <a:lumOff val="0"/>
                    <a:alphaOff val="0"/>
                  </a:srgbClr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7357744" y="2486207"/>
                  <a:ext cx="1652905" cy="3801681"/>
                </a:xfrm>
                <a:custGeom>
                  <a:avLst/>
                  <a:gdLst>
                    <a:gd name="connsiteX0" fmla="*/ 0 w 1652905"/>
                    <a:gd name="connsiteY0" fmla="*/ 0 h 3801681"/>
                    <a:gd name="connsiteX1" fmla="*/ 1652905 w 1652905"/>
                    <a:gd name="connsiteY1" fmla="*/ 0 h 3801681"/>
                    <a:gd name="connsiteX2" fmla="*/ 1652905 w 1652905"/>
                    <a:gd name="connsiteY2" fmla="*/ 3801681 h 3801681"/>
                    <a:gd name="connsiteX3" fmla="*/ 0 w 1652905"/>
                    <a:gd name="connsiteY3" fmla="*/ 3801681 h 3801681"/>
                    <a:gd name="connsiteX4" fmla="*/ 0 w 1652905"/>
                    <a:gd name="connsiteY4" fmla="*/ 0 h 3801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2905" h="3801681">
                      <a:moveTo>
                        <a:pt x="0" y="0"/>
                      </a:moveTo>
                      <a:lnTo>
                        <a:pt x="1652905" y="0"/>
                      </a:lnTo>
                      <a:lnTo>
                        <a:pt x="1652905" y="3801681"/>
                      </a:lnTo>
                      <a:lnTo>
                        <a:pt x="0" y="38016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/>
              </p:spPr>
              <p:txBody>
                <a:bodyPr spcFirstLastPara="0" vert="horz" wrap="square" lIns="345957" tIns="0" rIns="0" bIns="0" numCol="1" spcCol="1270" anchor="t" anchorCtr="0">
                  <a:noAutofit/>
                </a:bodyPr>
                <a:lstStyle/>
                <a:p>
                  <a:pPr marL="0" marR="0" lvl="0" indent="0" defTabSz="22225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5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Овал 31"/>
              <p:cNvSpPr/>
              <p:nvPr/>
            </p:nvSpPr>
            <p:spPr>
              <a:xfrm>
                <a:off x="6238876" y="2166684"/>
                <a:ext cx="833494" cy="852741"/>
              </a:xfrm>
              <a:prstGeom prst="ellipse">
                <a:avLst/>
              </a:prstGeom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574" y="2096475"/>
              <a:ext cx="949215" cy="968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2186260" y="3933056"/>
            <a:ext cx="1665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 год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 Сертификация на соответствие требованиям стандарта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РВ 0015-002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1711" y="2780928"/>
            <a:ext cx="242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год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Развитие системы в соответствии со стандартами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 ИСО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14001-2007,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 ИСО 50001,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OHSAS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18001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7679" y="5325015"/>
            <a:ext cx="259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lang="ru-RU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US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лауреат конкурса «Системы качества </a:t>
            </a:r>
            <a:r>
              <a:rPr lang="ru-RU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подготовки выпускников образовательных учреждений профессионального образования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52100" y="3196133"/>
            <a:ext cx="1872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год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инспекционный контроль № 2 на соответствие требованиям стандарта </a:t>
            </a:r>
            <a:endParaRPr lang="en-US" sz="12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РВ 0015-002</a:t>
            </a:r>
            <a:endParaRPr lang="ru-RU" sz="1200" b="1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1135" y="3068960"/>
            <a:ext cx="2056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 год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Экспертиза деятельности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экспертами асессорами </a:t>
            </a:r>
            <a:r>
              <a:rPr lang="en-US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целью предварительной оценки </a:t>
            </a:r>
            <a:r>
              <a:rPr lang="ru-RU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сильных сторон и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определения областей </a:t>
            </a:r>
            <a:r>
              <a:rPr lang="ru-RU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улучшения</a:t>
            </a:r>
            <a:endParaRPr lang="ru-RU" sz="1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9322" y="1700808"/>
            <a:ext cx="2410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год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комплексная диагностика и совершенствование системы менеджмента УрФУ с использованием модели EFQM по схеме «Признанное Совершенство»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03398" y="980728"/>
            <a:ext cx="2728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год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ресертификация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соответствие требованиям стандарта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РВ 0015-002;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СМ СО соответствие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требованиям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IQNet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SR 10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403692" y="5153000"/>
            <a:ext cx="8522344" cy="43204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 ИСО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14001-2007 «Система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экологического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03692" y="5690964"/>
            <a:ext cx="8522344" cy="453230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 ИСО 50001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«Система </a:t>
            </a:r>
            <a:r>
              <a:rPr lang="ru-RU" sz="14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энергоменеджмента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751" y="3837806"/>
            <a:ext cx="8522344" cy="650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РВ 0015-002-2012 «Система разработки и постановки продукции на производство. Военная техника.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менеджмента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148" y="4591794"/>
            <a:ext cx="8522344" cy="4697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IQNet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SR 10.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«Системы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 социальной ответственности.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867" y="2449463"/>
            <a:ext cx="8522344" cy="4765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 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9001-2011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«Система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 качества.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867" y="1782341"/>
            <a:ext cx="8522344" cy="5819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ENQA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«Стандарты и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 для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гарантии качества Высшего образования в Европейском регионе»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3692" y="6247978"/>
            <a:ext cx="8522344" cy="427521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OHSAS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18001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«Система 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менеджмента безопасности труда и охраны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здоровья»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6572" y="3011810"/>
            <a:ext cx="8522344" cy="743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конкурса </a:t>
            </a:r>
            <a:r>
              <a:rPr lang="ru-RU" sz="1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Рособорнадзора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«Системы качества подготовки выпускников образовательных организаций профессионального образования»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8867" y="1240101"/>
            <a:ext cx="8522344" cy="46070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Excellence Model EFQM</a:t>
            </a:r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делового совершенства </a:t>
            </a:r>
            <a:endParaRPr lang="ru-RU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5790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9" y="116632"/>
            <a:ext cx="7632848" cy="648071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 ИНТЕГРИРОВАННОЙ СМ УРФУ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7404"/>
            <a:ext cx="8640960" cy="57606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менеджмента УрФУ базируется на: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 rot="2602824">
            <a:off x="1278139" y="2100372"/>
            <a:ext cx="6827648" cy="6836808"/>
            <a:chOff x="2319551" y="687504"/>
            <a:chExt cx="6827648" cy="6836808"/>
          </a:xfrm>
        </p:grpSpPr>
        <p:sp>
          <p:nvSpPr>
            <p:cNvPr id="27" name="Арка 26"/>
            <p:cNvSpPr/>
            <p:nvPr/>
          </p:nvSpPr>
          <p:spPr>
            <a:xfrm>
              <a:off x="4584421" y="2956574"/>
              <a:ext cx="4562778" cy="4562778"/>
            </a:xfrm>
            <a:prstGeom prst="blockArc">
              <a:avLst>
                <a:gd name="adj1" fmla="val 10800000"/>
                <a:gd name="adj2" fmla="val 16177572"/>
                <a:gd name="adj3" fmla="val 24935"/>
              </a:avLst>
            </a:prstGeom>
            <a:solidFill>
              <a:srgbClr val="FF3300"/>
            </a:solidFill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Арка 27"/>
            <p:cNvSpPr/>
            <p:nvPr/>
          </p:nvSpPr>
          <p:spPr>
            <a:xfrm>
              <a:off x="4579006" y="687504"/>
              <a:ext cx="4562778" cy="4562778"/>
            </a:xfrm>
            <a:prstGeom prst="blockArc">
              <a:avLst>
                <a:gd name="adj1" fmla="val 10800000"/>
                <a:gd name="adj2" fmla="val 16177572"/>
                <a:gd name="adj3" fmla="val 24935"/>
              </a:avLst>
            </a:prstGeom>
            <a:solidFill>
              <a:srgbClr val="002060"/>
            </a:solidFill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Арка 29"/>
            <p:cNvSpPr/>
            <p:nvPr/>
          </p:nvSpPr>
          <p:spPr>
            <a:xfrm>
              <a:off x="2323854" y="2961534"/>
              <a:ext cx="4562778" cy="4562778"/>
            </a:xfrm>
            <a:prstGeom prst="blockArc">
              <a:avLst>
                <a:gd name="adj1" fmla="val 10800000"/>
                <a:gd name="adj2" fmla="val 16177572"/>
                <a:gd name="adj3" fmla="val 24935"/>
              </a:avLst>
            </a:prstGeom>
            <a:solidFill>
              <a:srgbClr val="CC0099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Арка 30"/>
            <p:cNvSpPr/>
            <p:nvPr/>
          </p:nvSpPr>
          <p:spPr>
            <a:xfrm>
              <a:off x="2319551" y="692696"/>
              <a:ext cx="4562778" cy="4562778"/>
            </a:xfrm>
            <a:prstGeom prst="blockArc">
              <a:avLst>
                <a:gd name="adj1" fmla="val 10800000"/>
                <a:gd name="adj2" fmla="val 16177572"/>
                <a:gd name="adj3" fmla="val 24935"/>
              </a:avLst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1" name="Кольцо 20"/>
          <p:cNvSpPr/>
          <p:nvPr/>
        </p:nvSpPr>
        <p:spPr>
          <a:xfrm>
            <a:off x="2363757" y="1626927"/>
            <a:ext cx="4536504" cy="4536504"/>
          </a:xfrm>
          <a:prstGeom prst="donut">
            <a:avLst/>
          </a:prstGeom>
          <a:gradFill flip="none" rotWithShape="1">
            <a:gsLst>
              <a:gs pos="20000">
                <a:srgbClr val="FFFFFF">
                  <a:alpha val="0"/>
                </a:srgbClr>
              </a:gs>
              <a:gs pos="50000">
                <a:srgbClr val="FFFFFF"/>
              </a:gs>
              <a:gs pos="85000">
                <a:schemeClr val="bg1">
                  <a:alpha val="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Кольцо 28"/>
          <p:cNvSpPr/>
          <p:nvPr/>
        </p:nvSpPr>
        <p:spPr>
          <a:xfrm>
            <a:off x="2378916" y="1632174"/>
            <a:ext cx="4536504" cy="4536504"/>
          </a:xfrm>
          <a:prstGeom prst="donut">
            <a:avLst/>
          </a:prstGeom>
          <a:gradFill flip="none" rotWithShape="1">
            <a:gsLst>
              <a:gs pos="20000">
                <a:srgbClr val="FFFFFF">
                  <a:alpha val="0"/>
                </a:srgbClr>
              </a:gs>
              <a:gs pos="50000">
                <a:srgbClr val="FFFFFF"/>
              </a:gs>
              <a:gs pos="85000">
                <a:schemeClr val="bg1">
                  <a:alpha val="0"/>
                </a:schemeClr>
              </a:gs>
            </a:gsLst>
            <a:lin ang="81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7993" y="36855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49726" y="1943146"/>
            <a:ext cx="124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endParaRPr lang="en-US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2" y="53783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1803" y="350382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endParaRPr lang="en-US" sz="24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Круговая стрелка 32"/>
          <p:cNvSpPr/>
          <p:nvPr/>
        </p:nvSpPr>
        <p:spPr>
          <a:xfrm>
            <a:off x="4049726" y="2152052"/>
            <a:ext cx="2258475" cy="2409891"/>
          </a:xfrm>
          <a:prstGeom prst="circularArrow">
            <a:avLst>
              <a:gd name="adj1" fmla="val 5346"/>
              <a:gd name="adj2" fmla="val 907589"/>
              <a:gd name="adj3" fmla="val 20493041"/>
              <a:gd name="adj4" fmla="val 16866876"/>
              <a:gd name="adj5" fmla="val 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Круговая стрелка 33"/>
          <p:cNvSpPr/>
          <p:nvPr/>
        </p:nvSpPr>
        <p:spPr>
          <a:xfrm rot="3442570">
            <a:off x="4008923" y="3482505"/>
            <a:ext cx="2258475" cy="2409891"/>
          </a:xfrm>
          <a:prstGeom prst="circularArrow">
            <a:avLst>
              <a:gd name="adj1" fmla="val 5346"/>
              <a:gd name="adj2" fmla="val 907589"/>
              <a:gd name="adj3" fmla="val 20493041"/>
              <a:gd name="adj4" fmla="val 16866876"/>
              <a:gd name="adj5" fmla="val 8519"/>
            </a:avLst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Круговая стрелка 34"/>
          <p:cNvSpPr/>
          <p:nvPr/>
        </p:nvSpPr>
        <p:spPr>
          <a:xfrm rot="9663821">
            <a:off x="2707769" y="3086764"/>
            <a:ext cx="2258475" cy="2409891"/>
          </a:xfrm>
          <a:prstGeom prst="circularArrow">
            <a:avLst>
              <a:gd name="adj1" fmla="val 5346"/>
              <a:gd name="adj2" fmla="val 907589"/>
              <a:gd name="adj3" fmla="val 20493041"/>
              <a:gd name="adj4" fmla="val 16866876"/>
              <a:gd name="adj5" fmla="val 8519"/>
            </a:avLst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руговая стрелка 35"/>
          <p:cNvSpPr/>
          <p:nvPr/>
        </p:nvSpPr>
        <p:spPr>
          <a:xfrm rot="14482445">
            <a:off x="3159971" y="1903607"/>
            <a:ext cx="2258475" cy="2409891"/>
          </a:xfrm>
          <a:prstGeom prst="circularArrow">
            <a:avLst>
              <a:gd name="adj1" fmla="val 5346"/>
              <a:gd name="adj2" fmla="val 907589"/>
              <a:gd name="adj3" fmla="val 20493041"/>
              <a:gd name="adj4" fmla="val 16866876"/>
              <a:gd name="adj5" fmla="val 8519"/>
            </a:avLst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39" grpId="0" animBg="1"/>
      <p:bldP spid="37" grpId="0" animBg="1"/>
      <p:bldP spid="21" grpId="0" animBg="1"/>
      <p:bldP spid="21" grpId="1" animBg="1"/>
      <p:bldP spid="29" grpId="0" animBg="1"/>
      <p:bldP spid="29" grpId="1" animBg="1"/>
      <p:bldP spid="23" grpId="0"/>
      <p:bldP spid="24" grpId="0"/>
      <p:bldP spid="25" grpId="0"/>
      <p:bldP spid="26" grpId="0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it\Desktop\09_ustu_electronic_CURV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" y="332662"/>
            <a:ext cx="9130101" cy="172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7323" y="3429000"/>
            <a:ext cx="7689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5669"/>
            <a:ext cx="7560840" cy="79615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КОНКУРСА </a:t>
            </a:r>
            <a: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РОСОБРНАДЗОРА  И </a:t>
            </a:r>
            <a: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ENQA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595" y="997980"/>
            <a:ext cx="5196151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конкурса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Рособорнадзора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«Системы качества подготовки выпускников образовательных организаций профессионального образования</a:t>
            </a:r>
            <a:endParaRPr lang="ru-RU" sz="20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Стандарты и рекомендации для гарантии качества высшего образования в европейском регионе» (далее - «Стандарты и рекомендации ENQA»), разработанные Европейской ассоциацией гарантий качества в высшем образовании (ENQA –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Assurance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ru-RU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</a:t>
            </a:r>
            <a:r>
              <a:rPr lang="en-US" sz="20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ru-RU" sz="20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ru-RU" sz="20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0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97" y="1175225"/>
            <a:ext cx="3468983" cy="5134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Кольцо 15"/>
          <p:cNvSpPr/>
          <p:nvPr/>
        </p:nvSpPr>
        <p:spPr>
          <a:xfrm>
            <a:off x="1979613" y="1214438"/>
            <a:ext cx="5472112" cy="5183187"/>
          </a:xfrm>
          <a:prstGeom prst="don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51" name="Объект 1"/>
          <p:cNvSpPr>
            <a:spLocks noGrp="1"/>
          </p:cNvSpPr>
          <p:nvPr>
            <p:ph/>
          </p:nvPr>
        </p:nvSpPr>
        <p:spPr>
          <a:xfrm>
            <a:off x="1763713" y="94027"/>
            <a:ext cx="6840537" cy="6334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УЛУЧШЕНИЯ </a:t>
            </a:r>
            <a:r>
              <a:rPr lang="en-US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КАЧЕСТВА ОБУЧЕНИЯ</a:t>
            </a:r>
          </a:p>
        </p:txBody>
      </p:sp>
      <p:sp>
        <p:nvSpPr>
          <p:cNvPr id="20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24BA48-D8DB-46E9-AB05-5DE2ECEBBA96}" type="slidenum">
              <a:rPr lang="ru-RU" altLang="ru-RU" smtClean="0">
                <a:solidFill>
                  <a:srgbClr val="000099"/>
                </a:solidFill>
                <a:latin typeface="Calibri" pitchFamily="34" charset="0"/>
              </a:rPr>
              <a:pPr eaLnBrk="1" hangingPunct="1"/>
              <a:t>4</a:t>
            </a:fld>
            <a:endParaRPr lang="ru-RU" altLang="ru-RU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179512" y="5479034"/>
            <a:ext cx="4968552" cy="106002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Анкетирование </a:t>
            </a:r>
            <a:b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заинтересованных групп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работодателей        </a:t>
            </a:r>
            <a:r>
              <a:rPr lang="en-US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студентов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преподавателей </a:t>
            </a:r>
            <a:r>
              <a:rPr lang="en-US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- </a:t>
            </a:r>
            <a:r>
              <a:rPr lang="ru-RU" sz="1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выпускников</a:t>
            </a:r>
            <a:endParaRPr lang="ru-RU" sz="14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79512" y="980728"/>
            <a:ext cx="4968552" cy="432013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собственных стандартов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364088" y="981075"/>
            <a:ext cx="3528391" cy="2087886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требований к преподавателю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заключение эффективного контракта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компетенции в области современных   образовательных технологий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сочетание учебной и научной деятельности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5364088" y="3212976"/>
            <a:ext cx="3528391" cy="316835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910" y="1335872"/>
            <a:ext cx="4799368" cy="216513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Самостоятельно установленные в УрФУ образовательные стандарты (СУОС) производственно-технологического </a:t>
            </a:r>
            <a:r>
              <a:rPr lang="ru-RU" sz="135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бакалавриата</a:t>
            </a:r>
            <a:r>
              <a:rPr lang="ru-RU" sz="13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технологической магистратуры соответствуют основным требованиям Стандартов и рекомендаций для гарантии качества в Европейском пространстве </a:t>
            </a:r>
            <a:r>
              <a:rPr lang="ru-RU" sz="13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3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ESG), новая редакция </a:t>
            </a:r>
            <a:r>
              <a:rPr lang="ru-RU" sz="13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утверждена </a:t>
            </a:r>
            <a:r>
              <a:rPr lang="ru-RU" sz="13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мае 2015 года во время очередного саммита министров образования стран участников Болонского процесса.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9911" y="3640128"/>
            <a:ext cx="4799368" cy="151055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Образовательные программы, разработанные в соответствии с СУОС, могут быть представлены для международной аккредитации на европейский знак качества </a:t>
            </a:r>
            <a:r>
              <a:rPr lang="ru-RU" sz="135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EUR-ACE или ENQA.</a:t>
            </a:r>
            <a:endParaRPr lang="ru-RU" sz="135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91326" y="3345110"/>
            <a:ext cx="3281058" cy="8810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0"/>
              </a:spcBef>
              <a:spcAft>
                <a:spcPts val="300"/>
              </a:spcAft>
              <a:buFont typeface="Arial" charset="0"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</a:t>
            </a:r>
            <a:r>
              <a:rPr lang="ru-RU" altLang="ru-RU" sz="140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балльно</a:t>
            </a:r>
            <a:r>
              <a:rPr lang="ru-RU" alt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-рейтинговой системы для контроля образовательного процесса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91325" y="4437112"/>
            <a:ext cx="3277745" cy="180000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независимого контроля результатов обучения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тестовые </a:t>
            </a:r>
            <a:r>
              <a:rPr lang="ru-RU" sz="1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контроля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не </a:t>
            </a:r>
            <a:r>
              <a:rPr lang="ru-RU" sz="1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тестовые письменные формы контроля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публичная </a:t>
            </a:r>
            <a:r>
              <a:rPr lang="ru-RU" sz="14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защита </a:t>
            </a:r>
            <a:r>
              <a:rPr lang="ru-RU" sz="14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проектов</a:t>
            </a:r>
            <a:endParaRPr lang="ru-RU" alt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5400000">
            <a:off x="2555947" y="1593144"/>
            <a:ext cx="5400255" cy="4176117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Объект 1"/>
          <p:cNvSpPr>
            <a:spLocks noGrp="1"/>
          </p:cNvSpPr>
          <p:nvPr>
            <p:ph/>
          </p:nvPr>
        </p:nvSpPr>
        <p:spPr>
          <a:xfrm>
            <a:off x="1763713" y="94027"/>
            <a:ext cx="6840537" cy="6334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информационных технологий</a:t>
            </a:r>
          </a:p>
        </p:txBody>
      </p:sp>
      <p:sp>
        <p:nvSpPr>
          <p:cNvPr id="20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24BA48-D8DB-46E9-AB05-5DE2ECEBBA96}" type="slidenum">
              <a:rPr lang="ru-RU" altLang="ru-RU" smtClean="0">
                <a:solidFill>
                  <a:srgbClr val="000099"/>
                </a:solidFill>
                <a:latin typeface="Calibri" pitchFamily="34" charset="0"/>
              </a:rPr>
              <a:pPr eaLnBrk="1" hangingPunct="1"/>
              <a:t>5</a:t>
            </a:fld>
            <a:endParaRPr lang="ru-RU" altLang="ru-RU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179512" y="5479035"/>
            <a:ext cx="4536504" cy="90229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Открытое образование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Свободный доступ из внешнего мира к содержанию ОП и методам обучения через массовые открытые онлайн курсы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 bwMode="auto">
          <a:xfrm>
            <a:off x="5364088" y="981075"/>
            <a:ext cx="3528391" cy="104394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конкурентной среды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179512" y="4149080"/>
            <a:ext cx="4536504" cy="116436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электронного обучения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электронных курсов для всех дисциплин и перенос  части занятий в электронную среду, формирование индивидуальных электронных портфолио обучающихся</a:t>
            </a:r>
          </a:p>
        </p:txBody>
      </p:sp>
      <p:sp>
        <p:nvSpPr>
          <p:cNvPr id="15" name="Объект 1"/>
          <p:cNvSpPr txBox="1">
            <a:spLocks/>
          </p:cNvSpPr>
          <p:nvPr/>
        </p:nvSpPr>
        <p:spPr bwMode="auto">
          <a:xfrm>
            <a:off x="191716" y="3053025"/>
            <a:ext cx="4536504" cy="95204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Обеспеченность ЭОР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наличия и уровня качества в реальном времени электронных ресурсов, обеспечивающих образовательные программы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 bwMode="auto">
          <a:xfrm>
            <a:off x="191716" y="981075"/>
            <a:ext cx="4536504" cy="93575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Материальная база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Видеонаблюдение и автоматизированный контроль сдачи испытаний, онлайн доступ к лекциям и занятиям</a:t>
            </a:r>
          </a:p>
        </p:txBody>
      </p:sp>
      <p:sp>
        <p:nvSpPr>
          <p:cNvPr id="18" name="Объект 1"/>
          <p:cNvSpPr txBox="1">
            <a:spLocks/>
          </p:cNvSpPr>
          <p:nvPr/>
        </p:nvSpPr>
        <p:spPr bwMode="auto">
          <a:xfrm>
            <a:off x="179512" y="2025018"/>
            <a:ext cx="4536504" cy="935757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Индивидуальные траектории обучения</a:t>
            </a: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 выбора модулей и дисциплин студентами, получение обратной связи о востребованности модулей и удовлетворенности</a:t>
            </a:r>
            <a:r>
              <a:rPr lang="ru-RU" sz="1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результатами обучения  </a:t>
            </a:r>
          </a:p>
        </p:txBody>
      </p:sp>
      <p:sp>
        <p:nvSpPr>
          <p:cNvPr id="19" name="Объект 1"/>
          <p:cNvSpPr txBox="1">
            <a:spLocks/>
          </p:cNvSpPr>
          <p:nvPr/>
        </p:nvSpPr>
        <p:spPr bwMode="auto">
          <a:xfrm>
            <a:off x="5364088" y="2457065"/>
            <a:ext cx="3528391" cy="104394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прозрачности процесса и содержания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 bwMode="auto">
          <a:xfrm>
            <a:off x="5364089" y="3897225"/>
            <a:ext cx="3528391" cy="104394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условий для постоянного улучшения применяемых методов обучения</a:t>
            </a:r>
          </a:p>
        </p:txBody>
      </p:sp>
      <p:sp>
        <p:nvSpPr>
          <p:cNvPr id="21" name="Объект 1"/>
          <p:cNvSpPr txBox="1">
            <a:spLocks/>
          </p:cNvSpPr>
          <p:nvPr/>
        </p:nvSpPr>
        <p:spPr bwMode="auto">
          <a:xfrm>
            <a:off x="5364087" y="5337385"/>
            <a:ext cx="3528391" cy="104394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эффективности работы преподавателя </a:t>
            </a:r>
          </a:p>
        </p:txBody>
      </p:sp>
    </p:spTree>
    <p:extLst>
      <p:ext uri="{BB962C8B-B14F-4D97-AF65-F5344CB8AC3E}">
        <p14:creationId xmlns:p14="http://schemas.microsoft.com/office/powerpoint/2010/main" val="9230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3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EC22A4DD-9202-4C93-BF12-45EC8EFE1ED0}" type="slidenum">
              <a:rPr lang="ru-RU" altLang="ru-RU" sz="1600" b="1">
                <a:solidFill>
                  <a:srgbClr val="000099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ru-RU" altLang="ru-RU" sz="1600" b="1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3075" name="Заголовок 1"/>
          <p:cNvSpPr txBox="1">
            <a:spLocks/>
          </p:cNvSpPr>
          <p:nvPr/>
        </p:nvSpPr>
        <p:spPr bwMode="auto">
          <a:xfrm>
            <a:off x="1403350" y="227013"/>
            <a:ext cx="7705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2200" b="1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26653" y="253183"/>
            <a:ext cx="74517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УЧАСТИЯ В ФЭПО</a:t>
            </a:r>
            <a:endParaRPr lang="ru-RU" alt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4376228" y="3718266"/>
            <a:ext cx="4464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сеансов тестирования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475691"/>
              </p:ext>
            </p:extLst>
          </p:nvPr>
        </p:nvGraphicFramePr>
        <p:xfrm>
          <a:off x="4310498" y="1045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61637"/>
              </p:ext>
            </p:extLst>
          </p:nvPr>
        </p:nvGraphicFramePr>
        <p:xfrm>
          <a:off x="4211960" y="40098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80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421163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4285216" y="802109"/>
            <a:ext cx="46331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направлений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26398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116632"/>
            <a:ext cx="7776864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РЕЗУЛЬТАТОВ СЕССИЙ </a:t>
            </a:r>
            <a:endParaRPr lang="en-US" sz="2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КУРСАМ ПРИ ПРИМЕНЕНИИ БРС</a:t>
            </a:r>
            <a:endParaRPr lang="ru-RU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540304" y="3932467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123728" y="3501008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2699792" y="2996952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788024" y="3809427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5364088" y="3525119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8028384" y="2492896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БРС</a:t>
            </a:r>
            <a:endParaRPr lang="ru-RU" sz="1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62549"/>
              </p:ext>
            </p:extLst>
          </p:nvPr>
        </p:nvGraphicFramePr>
        <p:xfrm>
          <a:off x="251520" y="1095866"/>
          <a:ext cx="8712967" cy="2533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36"/>
                <a:gridCol w="991086"/>
                <a:gridCol w="762374"/>
                <a:gridCol w="762374"/>
                <a:gridCol w="762374"/>
                <a:gridCol w="809232"/>
                <a:gridCol w="706619"/>
                <a:gridCol w="922197"/>
                <a:gridCol w="922197"/>
                <a:gridCol w="778478"/>
              </a:tblGrid>
              <a:tr h="349753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ИТОГАМ ЗИМНИХ СЕССИЙ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положительной сдачи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повышенных оценок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неудовлетворительных оценок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7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Учебный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курс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курс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-21,6%</a:t>
                      </a:r>
                    </a:p>
                  </a:txBody>
                  <a:tcPr marL="9525" marR="9525" marT="9525" marB="0" anchor="ctr"/>
                </a:tc>
              </a:tr>
              <a:tr h="349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по вузу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-13,2%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68016"/>
              </p:ext>
            </p:extLst>
          </p:nvPr>
        </p:nvGraphicFramePr>
        <p:xfrm>
          <a:off x="222642" y="3861046"/>
          <a:ext cx="8712967" cy="2592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36"/>
                <a:gridCol w="991086"/>
                <a:gridCol w="762374"/>
                <a:gridCol w="762374"/>
                <a:gridCol w="762374"/>
                <a:gridCol w="809232"/>
                <a:gridCol w="706619"/>
                <a:gridCol w="922197"/>
                <a:gridCol w="922197"/>
                <a:gridCol w="778478"/>
              </a:tblGrid>
              <a:tr h="352717"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 ИТОГАМ </a:t>
                      </a:r>
                      <a:r>
                        <a:rPr lang="ru-RU" sz="14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ЛЕТНИХ </a:t>
                      </a:r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СЕССИЙ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4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положительной сдачи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повышенных оценок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неудовлетворительных оценок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9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Учебный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13/14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14/15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</a:tr>
              <a:tr h="352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курс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-15,6%</a:t>
                      </a:r>
                    </a:p>
                  </a:txBody>
                  <a:tcPr marL="9525" marR="9525" marT="9525" marB="0" anchor="ctr"/>
                </a:tc>
              </a:tr>
              <a:tr h="352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курс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-28,1%</a:t>
                      </a:r>
                    </a:p>
                  </a:txBody>
                  <a:tcPr marL="9525" marR="9525" marT="9525" marB="0" anchor="ctr"/>
                </a:tc>
              </a:tr>
              <a:tr h="352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Всего по вузу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490" marR="8490" marT="849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5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Экспертиза деятельности УрФУ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экспертами- асессорами 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 с целью предварительной оценки сильных сторон и определения областей для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улучшения:</a:t>
            </a:r>
            <a:endParaRPr lang="en-US" sz="22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направлений связанных с ГОЗ;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направлений связанных с экологическим и </a:t>
            </a:r>
            <a:r>
              <a:rPr lang="ru-RU" sz="22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энергоменеджментом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направлений социального менеджмента;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самооценки.</a:t>
            </a: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858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5572"/>
            <a:ext cx="7632848" cy="7780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НЕЗАВИСИМОЙ ЭКСПЕРТИЗЫ 2011 г. ПО ТРЕБОВАНИЯМ </a:t>
            </a:r>
            <a: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399565" cy="3825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mit\Desktop\09_ustu_electronic_CURVE+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94312"/>
            <a:ext cx="8856984" cy="4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1556792"/>
            <a:ext cx="36004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spcAft>
                <a:spcPts val="1200"/>
              </a:spcAft>
            </a:pPr>
            <a:r>
              <a:rPr lang="ru-RU" sz="2200" b="1" u="sng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Июнь </a:t>
            </a:r>
            <a:r>
              <a:rPr lang="ru-RU" sz="2200" b="1" u="sng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отчета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200" dirty="0" err="1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самообследованию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 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задействовано </a:t>
            </a:r>
            <a:endParaRPr lang="ru-RU" sz="2200" dirty="0" smtClean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30 </a:t>
            </a:r>
          </a:p>
          <a:p>
            <a:pPr algn="ctr">
              <a:lnSpc>
                <a:spcPct val="15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подразделений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18786"/>
            <a:ext cx="7992888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EXCELLENCE MODEL EFQM</a:t>
            </a:r>
            <a:r>
              <a:rPr lang="ru-RU" sz="2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- МОДЕЛЬ ДЕЛОВОГО СОВЕРШЕНСТВА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«ПРИЗНАННОЕ СОВЕРШЕНСТВО» (RECOGNIZE FOR EXCELLENCE)</a:t>
            </a:r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158780"/>
            <a:ext cx="8856984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Экспертами-асессорами </a:t>
            </a:r>
            <a:r>
              <a:rPr lang="en-US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EFQM</a:t>
            </a:r>
            <a:r>
              <a:rPr lang="ru-RU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проведена комплексная диагностика системы менеджмента 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УрФУ.</a:t>
            </a:r>
            <a:endParaRPr lang="ru-RU" sz="2200" dirty="0">
              <a:solidFill>
                <a:srgbClr val="0000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2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 сертификат: </a:t>
            </a:r>
            <a:r>
              <a:rPr lang="en-US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sz="2200" dirty="0" err="1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Recognised</a:t>
            </a:r>
            <a:r>
              <a:rPr lang="en-US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r>
              <a:rPr lang="ru-RU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</a:t>
            </a:r>
            <a:r>
              <a:rPr lang="en-US" sz="2200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</a:t>
            </a:r>
            <a:r>
              <a:rPr lang="en-US" sz="2200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1622</Words>
  <Application>Microsoft Office PowerPoint</Application>
  <PresentationFormat>Экран (4:3)</PresentationFormat>
  <Paragraphs>356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3_Тема Office</vt:lpstr>
      <vt:lpstr>1_Тема Office</vt:lpstr>
      <vt:lpstr>Acrobat Document</vt:lpstr>
      <vt:lpstr>Презентация PowerPoint</vt:lpstr>
      <vt:lpstr>ЛОГИКА ПРЕЗЕНТАЦИИ</vt:lpstr>
      <vt:lpstr>МОДЕЛЬ КОНКУРСА  РОСОБРНАДЗОРА  И ENQA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НЕЗАВИСИМОЙ ЭКСПЕРТИЗЫ 2011 г. ПО ТРЕБОВАНИЯМ EFQM </vt:lpstr>
      <vt:lpstr>Презентация PowerPoint</vt:lpstr>
      <vt:lpstr>EFQM (THE EXCELLENCE MODEL EFQM) - МОДЕЛЬ ДЕЛОВОГО СОВЕРШЕНСТВА  «СТРЕМЛЕНИЕ К СОВЕРШЕНСТВУ» (COMMITTEDTOEXCELLENCE)</vt:lpstr>
      <vt:lpstr>ОСНОВНЫЕ ДОСТИЖЕНИЯ СМК УРФУ</vt:lpstr>
      <vt:lpstr>ОСНОВНЫЕ ДОСТИЖЕНИЯ СМК  ФТИ, ММИ, ХТИ, ИРИТ-РТФ, ИММт  УРФУ</vt:lpstr>
      <vt:lpstr>Презентация PowerPoint</vt:lpstr>
      <vt:lpstr>ЭКСПЕРИМЕНТАЛЬНО-ПРОИЗВОДСТВЕННЫЙ КОМБИНАТ УрФУ</vt:lpstr>
      <vt:lpstr>ЭКСПЕРИМЕНТАЛЬНО-ПРОИЗВОДСТВЕННЫЙ КОМБИНАТ УрФУ</vt:lpstr>
      <vt:lpstr>АККРЕДИТАЦИЯ ЛАБОРАТОРИЙ</vt:lpstr>
      <vt:lpstr>РАЗВИТИЕ СИСТЕМЫ МЕНЕДЖМЕНТА СОЦИАЛЬНОЙ ОТВЕТСТВЕННОСТИ УРФУ</vt:lpstr>
      <vt:lpstr>НЕФИНАНСОВАЯ ОТЧЕТНОСТЬ О СОЦИАЛЬНОЙ  ОТВЕТСТВЕННОСТИ УНИВЕРСИТЕТА</vt:lpstr>
      <vt:lpstr>ДОСТИЖЕНИЯ И ПЕРСПЕКТИВЫ В СООТВЕТСВИИ С МОДЕЛЬЮ  ДЕЛОВОГО СОВЕРШЕНСТВА EFQM</vt:lpstr>
      <vt:lpstr>ОСНОВА ИНТЕГРИРОВАННОЙ СМ УРФУ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mit</dc:creator>
  <cp:lastModifiedBy>Владимир Сергеевич</cp:lastModifiedBy>
  <cp:revision>194</cp:revision>
  <cp:lastPrinted>2015-05-25T08:58:37Z</cp:lastPrinted>
  <dcterms:created xsi:type="dcterms:W3CDTF">2011-09-16T07:02:29Z</dcterms:created>
  <dcterms:modified xsi:type="dcterms:W3CDTF">2015-05-25T09:50:15Z</dcterms:modified>
</cp:coreProperties>
</file>