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89" r:id="rId3"/>
    <p:sldId id="281" r:id="rId4"/>
    <p:sldId id="28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9" autoAdjust="0"/>
  </p:normalViewPr>
  <p:slideViewPr>
    <p:cSldViewPr>
      <p:cViewPr varScale="1">
        <p:scale>
          <a:sx n="74" d="100"/>
          <a:sy n="7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ksimhomakov:Library:Mail%20Downloads:&#1044;&#1080;&#1072;&#1075;&#1088;&#1072;&#1084;&#1084;&#1072;%20&#1056;&#1072;&#1089;&#1087;&#1088;&#1077;&#1076;&#1077;&#1083;&#1077;&#1085;&#1080;&#1077;%20&#1087;&#1086;%20&#1075;&#1088;&#1072;&#1078;&#1076;&#1072;&#1085;&#1089;&#1090;&#1074;&#1091;%2012-13-14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ksimhomakov:Library:Mail%20Downloads:&#1076;&#1080;&#1072;&#1075;&#1088;&#1072;&#1084;&#1084;&#1072;%20&#1088;&#1072;&#1089;&#1087;&#1088;&#1077;&#1076;&#1077;&#1083;&#1077;&#1085;&#1080;&#1077;%20&#1087;&#1086;%20&#1080;&#1085;&#1089;&#1090;&#1080;&#1090;&#1091;&#1090;&#1072;&#1084;%2011%2012%2013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pPr>
            <a:r>
              <a: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Распределение иностранных студентов первого курса по регионам мира</a:t>
            </a:r>
          </a:p>
        </c:rich>
      </c:tx>
      <c:layout>
        <c:manualLayout>
          <c:xMode val="edge"/>
          <c:yMode val="edge"/>
          <c:x val="0.098456382989026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44957121517368"/>
          <c:y val="0.129676093305238"/>
          <c:w val="0.563834359933304"/>
          <c:h val="0.7618720195186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204862633402"/>
          <c:y val="0.0365563638335125"/>
          <c:w val="0.775551397877847"/>
          <c:h val="0.633256208520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StudentSamples!$E$1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StudentSamples!$A$2:$D$52</c:f>
              <c:strCache>
                <c:ptCount val="51"/>
                <c:pt idx="0">
                  <c:v>Арабская Республика Египет</c:v>
                </c:pt>
                <c:pt idx="1">
                  <c:v>Босния и Герцеговина</c:v>
                </c:pt>
                <c:pt idx="2">
                  <c:v>Гвинейская Республика</c:v>
                </c:pt>
                <c:pt idx="3">
                  <c:v>Грузия</c:v>
                </c:pt>
                <c:pt idx="4">
                  <c:v>Йеменская Республика</c:v>
                </c:pt>
                <c:pt idx="5">
                  <c:v>Иорданское Хашимитское Королевство</c:v>
                </c:pt>
                <c:pt idx="6">
                  <c:v>Исламская Республика Иран</c:v>
                </c:pt>
                <c:pt idx="7">
                  <c:v>Исламская Республика Пакистан</c:v>
                </c:pt>
                <c:pt idx="8">
                  <c:v>Итальянская Республика</c:v>
                </c:pt>
                <c:pt idx="9">
                  <c:v>Киргизская Республика</c:v>
                </c:pt>
                <c:pt idx="10">
                  <c:v>Китайская Народная Республика</c:v>
                </c:pt>
                <c:pt idx="11">
                  <c:v>Королевство Саудовская Аравия</c:v>
                </c:pt>
                <c:pt idx="12">
                  <c:v>Королевство Таиланд</c:v>
                </c:pt>
                <c:pt idx="13">
                  <c:v>Латвийская Республика</c:v>
                </c:pt>
                <c:pt idx="14">
                  <c:v>Монголия</c:v>
                </c:pt>
                <c:pt idx="15">
                  <c:v>Оккупированная Палестинская территория</c:v>
                </c:pt>
                <c:pt idx="16">
                  <c:v>Переходное Исламское Государство Афганистан</c:v>
                </c:pt>
                <c:pt idx="17">
                  <c:v>Республика Абхазия</c:v>
                </c:pt>
                <c:pt idx="18">
                  <c:v>Республика Азербайджан</c:v>
                </c:pt>
                <c:pt idx="19">
                  <c:v>Республика Армения</c:v>
                </c:pt>
                <c:pt idx="20">
                  <c:v>Республика Беларусь</c:v>
                </c:pt>
                <c:pt idx="21">
                  <c:v>Республика Ирак</c:v>
                </c:pt>
                <c:pt idx="22">
                  <c:v>Республика Казахстан</c:v>
                </c:pt>
                <c:pt idx="23">
                  <c:v>Республика Корея</c:v>
                </c:pt>
                <c:pt idx="24">
                  <c:v>Республика Молдова</c:v>
                </c:pt>
                <c:pt idx="25">
                  <c:v>Республика Таджикистан</c:v>
                </c:pt>
                <c:pt idx="26">
                  <c:v>Республика Узбекистан</c:v>
                </c:pt>
                <c:pt idx="27">
                  <c:v>Республика Эквадор</c:v>
                </c:pt>
                <c:pt idx="28">
                  <c:v>Сирийская Арабская Республика</c:v>
                </c:pt>
                <c:pt idx="29">
                  <c:v>Словацкая Республика</c:v>
                </c:pt>
                <c:pt idx="30">
                  <c:v>Соединенные Штаты Америки</c:v>
                </c:pt>
                <c:pt idx="31">
                  <c:v>Социалистическая Республика Вьетнам</c:v>
                </c:pt>
                <c:pt idx="32">
                  <c:v>Тунисская Республика</c:v>
                </c:pt>
                <c:pt idx="33">
                  <c:v>Турецкая Республика</c:v>
                </c:pt>
                <c:pt idx="34">
                  <c:v>Туркменистан</c:v>
                </c:pt>
                <c:pt idx="35">
                  <c:v>Украина</c:v>
                </c:pt>
                <c:pt idx="36">
                  <c:v>Федеративная Республика Германия</c:v>
                </c:pt>
                <c:pt idx="37">
                  <c:v>Французская Республика</c:v>
                </c:pt>
                <c:pt idx="38">
                  <c:v>Чехия</c:v>
                </c:pt>
                <c:pt idx="39">
                  <c:v>Эстонская Республика</c:v>
                </c:pt>
                <c:pt idx="40">
                  <c:v>Япония</c:v>
                </c:pt>
                <c:pt idx="41">
                  <c:v>Индонезия</c:v>
                </c:pt>
                <c:pt idx="42">
                  <c:v>Тайланд</c:v>
                </c:pt>
                <c:pt idx="43">
                  <c:v>Тайвань</c:v>
                </c:pt>
                <c:pt idx="44">
                  <c:v>Австрия</c:v>
                </c:pt>
                <c:pt idx="45">
                  <c:v>Испания</c:v>
                </c:pt>
                <c:pt idx="46">
                  <c:v>Судан</c:v>
                </c:pt>
                <c:pt idx="47">
                  <c:v>Камерун</c:v>
                </c:pt>
                <c:pt idx="48">
                  <c:v>Ливан</c:v>
                </c:pt>
                <c:pt idx="49">
                  <c:v>Мексика</c:v>
                </c:pt>
                <c:pt idx="50">
                  <c:v>Новая Зеландия</c:v>
                </c:pt>
              </c:strCache>
            </c:strRef>
          </c:cat>
          <c:val>
            <c:numRef>
              <c:f>StudentSamples!$E$2:$E$52</c:f>
              <c:numCache>
                <c:formatCode>General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22.0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24.0</c:v>
                </c:pt>
                <c:pt idx="10">
                  <c:v>93.0</c:v>
                </c:pt>
                <c:pt idx="11">
                  <c:v>0.0</c:v>
                </c:pt>
                <c:pt idx="12">
                  <c:v>6.0</c:v>
                </c:pt>
                <c:pt idx="13">
                  <c:v>2.0</c:v>
                </c:pt>
                <c:pt idx="14">
                  <c:v>51.0</c:v>
                </c:pt>
                <c:pt idx="15">
                  <c:v>2.0</c:v>
                </c:pt>
                <c:pt idx="16">
                  <c:v>0.0</c:v>
                </c:pt>
                <c:pt idx="17">
                  <c:v>96.0</c:v>
                </c:pt>
                <c:pt idx="18">
                  <c:v>19.0</c:v>
                </c:pt>
                <c:pt idx="19">
                  <c:v>3.0</c:v>
                </c:pt>
                <c:pt idx="20">
                  <c:v>3.0</c:v>
                </c:pt>
                <c:pt idx="21">
                  <c:v>1.0</c:v>
                </c:pt>
                <c:pt idx="22">
                  <c:v>374.0</c:v>
                </c:pt>
                <c:pt idx="23">
                  <c:v>16.0</c:v>
                </c:pt>
                <c:pt idx="24">
                  <c:v>4.0</c:v>
                </c:pt>
                <c:pt idx="25">
                  <c:v>66.0</c:v>
                </c:pt>
                <c:pt idx="26">
                  <c:v>171.0</c:v>
                </c:pt>
                <c:pt idx="27">
                  <c:v>0.0</c:v>
                </c:pt>
                <c:pt idx="28">
                  <c:v>1.0</c:v>
                </c:pt>
                <c:pt idx="29">
                  <c:v>0.0</c:v>
                </c:pt>
                <c:pt idx="30">
                  <c:v>3.0</c:v>
                </c:pt>
                <c:pt idx="31">
                  <c:v>10.0</c:v>
                </c:pt>
                <c:pt idx="32">
                  <c:v>0.0</c:v>
                </c:pt>
                <c:pt idx="33">
                  <c:v>6.0</c:v>
                </c:pt>
                <c:pt idx="34">
                  <c:v>17.0</c:v>
                </c:pt>
                <c:pt idx="35">
                  <c:v>11.0</c:v>
                </c:pt>
                <c:pt idx="36">
                  <c:v>1.0</c:v>
                </c:pt>
                <c:pt idx="37">
                  <c:v>2.0</c:v>
                </c:pt>
                <c:pt idx="38">
                  <c:v>1.0</c:v>
                </c:pt>
                <c:pt idx="39">
                  <c:v>0.0</c:v>
                </c:pt>
                <c:pt idx="40">
                  <c:v>3.0</c:v>
                </c:pt>
                <c:pt idx="41">
                  <c:v>4.0</c:v>
                </c:pt>
                <c:pt idx="42">
                  <c:v>6.0</c:v>
                </c:pt>
                <c:pt idx="43">
                  <c:v>3.0</c:v>
                </c:pt>
                <c:pt idx="44">
                  <c:v>1.0</c:v>
                </c:pt>
                <c:pt idx="45">
                  <c:v>1.0</c:v>
                </c:pt>
                <c:pt idx="46">
                  <c:v>3.0</c:v>
                </c:pt>
                <c:pt idx="47">
                  <c:v>1.0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StudentSamples!$F$1</c:f>
              <c:strCache>
                <c:ptCount val="1"/>
                <c:pt idx="0">
                  <c:v>2012/13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StudentSamples!$A$2:$D$52</c:f>
              <c:strCache>
                <c:ptCount val="51"/>
                <c:pt idx="0">
                  <c:v>Арабская Республика Египет</c:v>
                </c:pt>
                <c:pt idx="1">
                  <c:v>Босния и Герцеговина</c:v>
                </c:pt>
                <c:pt idx="2">
                  <c:v>Гвинейская Республика</c:v>
                </c:pt>
                <c:pt idx="3">
                  <c:v>Грузия</c:v>
                </c:pt>
                <c:pt idx="4">
                  <c:v>Йеменская Республика</c:v>
                </c:pt>
                <c:pt idx="5">
                  <c:v>Иорданское Хашимитское Королевство</c:v>
                </c:pt>
                <c:pt idx="6">
                  <c:v>Исламская Республика Иран</c:v>
                </c:pt>
                <c:pt idx="7">
                  <c:v>Исламская Республика Пакистан</c:v>
                </c:pt>
                <c:pt idx="8">
                  <c:v>Итальянская Республика</c:v>
                </c:pt>
                <c:pt idx="9">
                  <c:v>Киргизская Республика</c:v>
                </c:pt>
                <c:pt idx="10">
                  <c:v>Китайская Народная Республика</c:v>
                </c:pt>
                <c:pt idx="11">
                  <c:v>Королевство Саудовская Аравия</c:v>
                </c:pt>
                <c:pt idx="12">
                  <c:v>Королевство Таиланд</c:v>
                </c:pt>
                <c:pt idx="13">
                  <c:v>Латвийская Республика</c:v>
                </c:pt>
                <c:pt idx="14">
                  <c:v>Монголия</c:v>
                </c:pt>
                <c:pt idx="15">
                  <c:v>Оккупированная Палестинская территория</c:v>
                </c:pt>
                <c:pt idx="16">
                  <c:v>Переходное Исламское Государство Афганистан</c:v>
                </c:pt>
                <c:pt idx="17">
                  <c:v>Республика Абхазия</c:v>
                </c:pt>
                <c:pt idx="18">
                  <c:v>Республика Азербайджан</c:v>
                </c:pt>
                <c:pt idx="19">
                  <c:v>Республика Армения</c:v>
                </c:pt>
                <c:pt idx="20">
                  <c:v>Республика Беларусь</c:v>
                </c:pt>
                <c:pt idx="21">
                  <c:v>Республика Ирак</c:v>
                </c:pt>
                <c:pt idx="22">
                  <c:v>Республика Казахстан</c:v>
                </c:pt>
                <c:pt idx="23">
                  <c:v>Республика Корея</c:v>
                </c:pt>
                <c:pt idx="24">
                  <c:v>Республика Молдова</c:v>
                </c:pt>
                <c:pt idx="25">
                  <c:v>Республика Таджикистан</c:v>
                </c:pt>
                <c:pt idx="26">
                  <c:v>Республика Узбекистан</c:v>
                </c:pt>
                <c:pt idx="27">
                  <c:v>Республика Эквадор</c:v>
                </c:pt>
                <c:pt idx="28">
                  <c:v>Сирийская Арабская Республика</c:v>
                </c:pt>
                <c:pt idx="29">
                  <c:v>Словацкая Республика</c:v>
                </c:pt>
                <c:pt idx="30">
                  <c:v>Соединенные Штаты Америки</c:v>
                </c:pt>
                <c:pt idx="31">
                  <c:v>Социалистическая Республика Вьетнам</c:v>
                </c:pt>
                <c:pt idx="32">
                  <c:v>Тунисская Республика</c:v>
                </c:pt>
                <c:pt idx="33">
                  <c:v>Турецкая Республика</c:v>
                </c:pt>
                <c:pt idx="34">
                  <c:v>Туркменистан</c:v>
                </c:pt>
                <c:pt idx="35">
                  <c:v>Украина</c:v>
                </c:pt>
                <c:pt idx="36">
                  <c:v>Федеративная Республика Германия</c:v>
                </c:pt>
                <c:pt idx="37">
                  <c:v>Французская Республика</c:v>
                </c:pt>
                <c:pt idx="38">
                  <c:v>Чехия</c:v>
                </c:pt>
                <c:pt idx="39">
                  <c:v>Эстонская Республика</c:v>
                </c:pt>
                <c:pt idx="40">
                  <c:v>Япония</c:v>
                </c:pt>
                <c:pt idx="41">
                  <c:v>Индонезия</c:v>
                </c:pt>
                <c:pt idx="42">
                  <c:v>Тайланд</c:v>
                </c:pt>
                <c:pt idx="43">
                  <c:v>Тайвань</c:v>
                </c:pt>
                <c:pt idx="44">
                  <c:v>Австрия</c:v>
                </c:pt>
                <c:pt idx="45">
                  <c:v>Испания</c:v>
                </c:pt>
                <c:pt idx="46">
                  <c:v>Судан</c:v>
                </c:pt>
                <c:pt idx="47">
                  <c:v>Камерун</c:v>
                </c:pt>
                <c:pt idx="48">
                  <c:v>Ливан</c:v>
                </c:pt>
                <c:pt idx="49">
                  <c:v>Мексика</c:v>
                </c:pt>
                <c:pt idx="50">
                  <c:v>Новая Зеландия</c:v>
                </c:pt>
              </c:strCache>
            </c:strRef>
          </c:cat>
          <c:val>
            <c:numRef>
              <c:f>StudentSamples!$F$2:$F$52</c:f>
              <c:numCache>
                <c:formatCode>General</c:formatCode>
                <c:ptCount val="51"/>
                <c:pt idx="0">
                  <c:v>6.0</c:v>
                </c:pt>
                <c:pt idx="1">
                  <c:v>0.0</c:v>
                </c:pt>
                <c:pt idx="2">
                  <c:v>22.0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27.0</c:v>
                </c:pt>
                <c:pt idx="10">
                  <c:v>123.0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51.0</c:v>
                </c:pt>
                <c:pt idx="15">
                  <c:v>1.0</c:v>
                </c:pt>
                <c:pt idx="16">
                  <c:v>0.0</c:v>
                </c:pt>
                <c:pt idx="17">
                  <c:v>99.0</c:v>
                </c:pt>
                <c:pt idx="18">
                  <c:v>21.0</c:v>
                </c:pt>
                <c:pt idx="19">
                  <c:v>12.0</c:v>
                </c:pt>
                <c:pt idx="20">
                  <c:v>4.0</c:v>
                </c:pt>
                <c:pt idx="21">
                  <c:v>4.0</c:v>
                </c:pt>
                <c:pt idx="22">
                  <c:v>202.0</c:v>
                </c:pt>
                <c:pt idx="23">
                  <c:v>25.0</c:v>
                </c:pt>
                <c:pt idx="24">
                  <c:v>3.0</c:v>
                </c:pt>
                <c:pt idx="25">
                  <c:v>79.0</c:v>
                </c:pt>
                <c:pt idx="26">
                  <c:v>135.0</c:v>
                </c:pt>
                <c:pt idx="27">
                  <c:v>0.0</c:v>
                </c:pt>
                <c:pt idx="28">
                  <c:v>3.0</c:v>
                </c:pt>
                <c:pt idx="29">
                  <c:v>0.0</c:v>
                </c:pt>
                <c:pt idx="30">
                  <c:v>3.0</c:v>
                </c:pt>
                <c:pt idx="31">
                  <c:v>16.0</c:v>
                </c:pt>
                <c:pt idx="32">
                  <c:v>0.0</c:v>
                </c:pt>
                <c:pt idx="33">
                  <c:v>4.0</c:v>
                </c:pt>
                <c:pt idx="34">
                  <c:v>21.0</c:v>
                </c:pt>
                <c:pt idx="35">
                  <c:v>18.0</c:v>
                </c:pt>
                <c:pt idx="36">
                  <c:v>2.0</c:v>
                </c:pt>
                <c:pt idx="37">
                  <c:v>3.0</c:v>
                </c:pt>
                <c:pt idx="38">
                  <c:v>2.0</c:v>
                </c:pt>
                <c:pt idx="39">
                  <c:v>1.0</c:v>
                </c:pt>
                <c:pt idx="40">
                  <c:v>2.0</c:v>
                </c:pt>
                <c:pt idx="41">
                  <c:v>4.0</c:v>
                </c:pt>
                <c:pt idx="42">
                  <c:v>7.0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StudentSamples!$G$1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StudentSamples!$A$2:$D$52</c:f>
              <c:strCache>
                <c:ptCount val="51"/>
                <c:pt idx="0">
                  <c:v>Арабская Республика Египет</c:v>
                </c:pt>
                <c:pt idx="1">
                  <c:v>Босния и Герцеговина</c:v>
                </c:pt>
                <c:pt idx="2">
                  <c:v>Гвинейская Республика</c:v>
                </c:pt>
                <c:pt idx="3">
                  <c:v>Грузия</c:v>
                </c:pt>
                <c:pt idx="4">
                  <c:v>Йеменская Республика</c:v>
                </c:pt>
                <c:pt idx="5">
                  <c:v>Иорданское Хашимитское Королевство</c:v>
                </c:pt>
                <c:pt idx="6">
                  <c:v>Исламская Республика Иран</c:v>
                </c:pt>
                <c:pt idx="7">
                  <c:v>Исламская Республика Пакистан</c:v>
                </c:pt>
                <c:pt idx="8">
                  <c:v>Итальянская Республика</c:v>
                </c:pt>
                <c:pt idx="9">
                  <c:v>Киргизская Республика</c:v>
                </c:pt>
                <c:pt idx="10">
                  <c:v>Китайская Народная Республика</c:v>
                </c:pt>
                <c:pt idx="11">
                  <c:v>Королевство Саудовская Аравия</c:v>
                </c:pt>
                <c:pt idx="12">
                  <c:v>Королевство Таиланд</c:v>
                </c:pt>
                <c:pt idx="13">
                  <c:v>Латвийская Республика</c:v>
                </c:pt>
                <c:pt idx="14">
                  <c:v>Монголия</c:v>
                </c:pt>
                <c:pt idx="15">
                  <c:v>Оккупированная Палестинская территория</c:v>
                </c:pt>
                <c:pt idx="16">
                  <c:v>Переходное Исламское Государство Афганистан</c:v>
                </c:pt>
                <c:pt idx="17">
                  <c:v>Республика Абхазия</c:v>
                </c:pt>
                <c:pt idx="18">
                  <c:v>Республика Азербайджан</c:v>
                </c:pt>
                <c:pt idx="19">
                  <c:v>Республика Армения</c:v>
                </c:pt>
                <c:pt idx="20">
                  <c:v>Республика Беларусь</c:v>
                </c:pt>
                <c:pt idx="21">
                  <c:v>Республика Ирак</c:v>
                </c:pt>
                <c:pt idx="22">
                  <c:v>Республика Казахстан</c:v>
                </c:pt>
                <c:pt idx="23">
                  <c:v>Республика Корея</c:v>
                </c:pt>
                <c:pt idx="24">
                  <c:v>Республика Молдова</c:v>
                </c:pt>
                <c:pt idx="25">
                  <c:v>Республика Таджикистан</c:v>
                </c:pt>
                <c:pt idx="26">
                  <c:v>Республика Узбекистан</c:v>
                </c:pt>
                <c:pt idx="27">
                  <c:v>Республика Эквадор</c:v>
                </c:pt>
                <c:pt idx="28">
                  <c:v>Сирийская Арабская Республика</c:v>
                </c:pt>
                <c:pt idx="29">
                  <c:v>Словацкая Республика</c:v>
                </c:pt>
                <c:pt idx="30">
                  <c:v>Соединенные Штаты Америки</c:v>
                </c:pt>
                <c:pt idx="31">
                  <c:v>Социалистическая Республика Вьетнам</c:v>
                </c:pt>
                <c:pt idx="32">
                  <c:v>Тунисская Республика</c:v>
                </c:pt>
                <c:pt idx="33">
                  <c:v>Турецкая Республика</c:v>
                </c:pt>
                <c:pt idx="34">
                  <c:v>Туркменистан</c:v>
                </c:pt>
                <c:pt idx="35">
                  <c:v>Украина</c:v>
                </c:pt>
                <c:pt idx="36">
                  <c:v>Федеративная Республика Германия</c:v>
                </c:pt>
                <c:pt idx="37">
                  <c:v>Французская Республика</c:v>
                </c:pt>
                <c:pt idx="38">
                  <c:v>Чехия</c:v>
                </c:pt>
                <c:pt idx="39">
                  <c:v>Эстонская Республика</c:v>
                </c:pt>
                <c:pt idx="40">
                  <c:v>Япония</c:v>
                </c:pt>
                <c:pt idx="41">
                  <c:v>Индонезия</c:v>
                </c:pt>
                <c:pt idx="42">
                  <c:v>Тайланд</c:v>
                </c:pt>
                <c:pt idx="43">
                  <c:v>Тайвань</c:v>
                </c:pt>
                <c:pt idx="44">
                  <c:v>Австрия</c:v>
                </c:pt>
                <c:pt idx="45">
                  <c:v>Испания</c:v>
                </c:pt>
                <c:pt idx="46">
                  <c:v>Судан</c:v>
                </c:pt>
                <c:pt idx="47">
                  <c:v>Камерун</c:v>
                </c:pt>
                <c:pt idx="48">
                  <c:v>Ливан</c:v>
                </c:pt>
                <c:pt idx="49">
                  <c:v>Мексика</c:v>
                </c:pt>
                <c:pt idx="50">
                  <c:v>Новая Зеландия</c:v>
                </c:pt>
              </c:strCache>
            </c:strRef>
          </c:cat>
          <c:val>
            <c:numRef>
              <c:f>StudentSamples!$G$2:$G$52</c:f>
              <c:numCache>
                <c:formatCode>General</c:formatCode>
                <c:ptCount val="51"/>
                <c:pt idx="0">
                  <c:v>8.0</c:v>
                </c:pt>
                <c:pt idx="1">
                  <c:v>1.0</c:v>
                </c:pt>
                <c:pt idx="2">
                  <c:v>21.0</c:v>
                </c:pt>
                <c:pt idx="3">
                  <c:v>1.0</c:v>
                </c:pt>
                <c:pt idx="4">
                  <c:v>6.0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28.0</c:v>
                </c:pt>
                <c:pt idx="10">
                  <c:v>176.0</c:v>
                </c:pt>
                <c:pt idx="11">
                  <c:v>1.0</c:v>
                </c:pt>
                <c:pt idx="12">
                  <c:v>5.0</c:v>
                </c:pt>
                <c:pt idx="13">
                  <c:v>2.0</c:v>
                </c:pt>
                <c:pt idx="14">
                  <c:v>30.0</c:v>
                </c:pt>
                <c:pt idx="15">
                  <c:v>1.0</c:v>
                </c:pt>
                <c:pt idx="16">
                  <c:v>10.0</c:v>
                </c:pt>
                <c:pt idx="17">
                  <c:v>79.0</c:v>
                </c:pt>
                <c:pt idx="18">
                  <c:v>18.0</c:v>
                </c:pt>
                <c:pt idx="19">
                  <c:v>15.0</c:v>
                </c:pt>
                <c:pt idx="20">
                  <c:v>7.0</c:v>
                </c:pt>
                <c:pt idx="21">
                  <c:v>5.0</c:v>
                </c:pt>
                <c:pt idx="22">
                  <c:v>251.0</c:v>
                </c:pt>
                <c:pt idx="23">
                  <c:v>13.0</c:v>
                </c:pt>
                <c:pt idx="24">
                  <c:v>5.0</c:v>
                </c:pt>
                <c:pt idx="25">
                  <c:v>118.0</c:v>
                </c:pt>
                <c:pt idx="26">
                  <c:v>121.0</c:v>
                </c:pt>
                <c:pt idx="27">
                  <c:v>5.0</c:v>
                </c:pt>
                <c:pt idx="28">
                  <c:v>10.0</c:v>
                </c:pt>
                <c:pt idx="29">
                  <c:v>2.0</c:v>
                </c:pt>
                <c:pt idx="30">
                  <c:v>6.0</c:v>
                </c:pt>
                <c:pt idx="31">
                  <c:v>31.0</c:v>
                </c:pt>
                <c:pt idx="32">
                  <c:v>1.0</c:v>
                </c:pt>
                <c:pt idx="33">
                  <c:v>8.0</c:v>
                </c:pt>
                <c:pt idx="34">
                  <c:v>19.0</c:v>
                </c:pt>
                <c:pt idx="35">
                  <c:v>17.0</c:v>
                </c:pt>
                <c:pt idx="36">
                  <c:v>4.0</c:v>
                </c:pt>
                <c:pt idx="37">
                  <c:v>3.0</c:v>
                </c:pt>
                <c:pt idx="38">
                  <c:v>2.0</c:v>
                </c:pt>
                <c:pt idx="39">
                  <c:v>1.0</c:v>
                </c:pt>
                <c:pt idx="40">
                  <c:v>3.0</c:v>
                </c:pt>
                <c:pt idx="41">
                  <c:v>2.0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7829336"/>
        <c:axId val="2097857816"/>
        <c:axId val="0"/>
      </c:bar3DChart>
      <c:catAx>
        <c:axId val="2097829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097857816"/>
        <c:crosses val="autoZero"/>
        <c:auto val="1"/>
        <c:lblAlgn val="ctr"/>
        <c:lblOffset val="100"/>
        <c:noMultiLvlLbl val="0"/>
      </c:catAx>
      <c:valAx>
        <c:axId val="2097857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097829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7096127789689"/>
          <c:y val="0.448789163621352"/>
          <c:w val="0.0619684174538324"/>
          <c:h val="0.10055856778237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pPr>
            <a:r>
              <a: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Распределение иностранных студентов первого курса по регионам мира</a:t>
            </a:r>
          </a:p>
        </c:rich>
      </c:tx>
      <c:layout>
        <c:manualLayout>
          <c:xMode val="edge"/>
          <c:yMode val="edge"/>
          <c:x val="0.098456382989026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44957121517368"/>
          <c:y val="0.129676093305238"/>
          <c:w val="0.563834359933304"/>
          <c:h val="0.7618720195186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Лист1!$E$5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cat>
            <c:strRef>
              <c:f>Лист1!$D$6:$D$21</c:f>
              <c:strCache>
                <c:ptCount val="16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ИГУП</c:v>
                </c:pt>
              </c:strCache>
            </c:strRef>
          </c:cat>
          <c:val>
            <c:numRef>
              <c:f>Лист1!$E$6:$E$21</c:f>
              <c:numCache>
                <c:formatCode>General</c:formatCode>
                <c:ptCount val="16"/>
                <c:pt idx="0">
                  <c:v>243.0</c:v>
                </c:pt>
                <c:pt idx="1">
                  <c:v>43.0</c:v>
                </c:pt>
                <c:pt idx="2">
                  <c:v>61.0</c:v>
                </c:pt>
                <c:pt idx="3">
                  <c:v>81.0</c:v>
                </c:pt>
                <c:pt idx="4">
                  <c:v>95.0</c:v>
                </c:pt>
                <c:pt idx="5">
                  <c:v>17.0</c:v>
                </c:pt>
                <c:pt idx="6">
                  <c:v>13.0</c:v>
                </c:pt>
                <c:pt idx="7">
                  <c:v>78.0</c:v>
                </c:pt>
                <c:pt idx="8">
                  <c:v>4.0</c:v>
                </c:pt>
                <c:pt idx="9">
                  <c:v>31.0</c:v>
                </c:pt>
                <c:pt idx="10">
                  <c:v>8.0</c:v>
                </c:pt>
                <c:pt idx="11">
                  <c:v>94.0</c:v>
                </c:pt>
                <c:pt idx="12">
                  <c:v>63.0</c:v>
                </c:pt>
                <c:pt idx="13">
                  <c:v>59.0</c:v>
                </c:pt>
                <c:pt idx="14">
                  <c:v>11.0</c:v>
                </c:pt>
                <c:pt idx="15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cat>
            <c:strRef>
              <c:f>Лист1!$D$6:$D$21</c:f>
              <c:strCache>
                <c:ptCount val="16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ИГУП</c:v>
                </c:pt>
              </c:strCache>
            </c:strRef>
          </c:cat>
          <c:val>
            <c:numRef>
              <c:f>Лист1!$F$6:$F$21</c:f>
              <c:numCache>
                <c:formatCode>General</c:formatCode>
                <c:ptCount val="16"/>
                <c:pt idx="0">
                  <c:v>210.0</c:v>
                </c:pt>
                <c:pt idx="1">
                  <c:v>39.0</c:v>
                </c:pt>
                <c:pt idx="2">
                  <c:v>62.0</c:v>
                </c:pt>
                <c:pt idx="3">
                  <c:v>59.0</c:v>
                </c:pt>
                <c:pt idx="4">
                  <c:v>89.0</c:v>
                </c:pt>
                <c:pt idx="5">
                  <c:v>17.0</c:v>
                </c:pt>
                <c:pt idx="6">
                  <c:v>49.0</c:v>
                </c:pt>
                <c:pt idx="7">
                  <c:v>43.0</c:v>
                </c:pt>
                <c:pt idx="8">
                  <c:v>2.0</c:v>
                </c:pt>
                <c:pt idx="9">
                  <c:v>35.0</c:v>
                </c:pt>
                <c:pt idx="10">
                  <c:v>5.0</c:v>
                </c:pt>
                <c:pt idx="11">
                  <c:v>44.0</c:v>
                </c:pt>
                <c:pt idx="12">
                  <c:v>39.0</c:v>
                </c:pt>
                <c:pt idx="13">
                  <c:v>17.0</c:v>
                </c:pt>
                <c:pt idx="14">
                  <c:v>10.0</c:v>
                </c:pt>
                <c:pt idx="15">
                  <c:v>17.0</c:v>
                </c:pt>
              </c:numCache>
            </c:numRef>
          </c:val>
        </c:ser>
        <c:ser>
          <c:idx val="2"/>
          <c:order val="2"/>
          <c:tx>
            <c:strRef>
              <c:f>Лист1!$G$5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Лист1!$D$6:$D$21</c:f>
              <c:strCache>
                <c:ptCount val="16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ИГУП</c:v>
                </c:pt>
              </c:strCache>
            </c:strRef>
          </c:cat>
          <c:val>
            <c:numRef>
              <c:f>Лист1!$G$6:$G$21</c:f>
              <c:numCache>
                <c:formatCode>General</c:formatCode>
                <c:ptCount val="16"/>
                <c:pt idx="0">
                  <c:v>255.0</c:v>
                </c:pt>
                <c:pt idx="1">
                  <c:v>36.0</c:v>
                </c:pt>
                <c:pt idx="2">
                  <c:v>43.0</c:v>
                </c:pt>
                <c:pt idx="3">
                  <c:v>75.0</c:v>
                </c:pt>
                <c:pt idx="4">
                  <c:v>97.0</c:v>
                </c:pt>
                <c:pt idx="5">
                  <c:v>14.0</c:v>
                </c:pt>
                <c:pt idx="6">
                  <c:v>60.0</c:v>
                </c:pt>
                <c:pt idx="7">
                  <c:v>34.0</c:v>
                </c:pt>
                <c:pt idx="8">
                  <c:v>2.0</c:v>
                </c:pt>
                <c:pt idx="9">
                  <c:v>38.0</c:v>
                </c:pt>
                <c:pt idx="10">
                  <c:v>36.0</c:v>
                </c:pt>
                <c:pt idx="11">
                  <c:v>30.0</c:v>
                </c:pt>
                <c:pt idx="12">
                  <c:v>31.0</c:v>
                </c:pt>
                <c:pt idx="13">
                  <c:v>44.0</c:v>
                </c:pt>
                <c:pt idx="14">
                  <c:v>10.0</c:v>
                </c:pt>
                <c:pt idx="15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958120"/>
        <c:axId val="2103902936"/>
        <c:axId val="0"/>
      </c:bar3DChart>
      <c:catAx>
        <c:axId val="2103958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3902936"/>
        <c:crosses val="autoZero"/>
        <c:auto val="1"/>
        <c:lblAlgn val="ctr"/>
        <c:lblOffset val="100"/>
        <c:noMultiLvlLbl val="0"/>
      </c:catAx>
      <c:valAx>
        <c:axId val="2103902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958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1DD1E9-481C-4B26-B5EB-E814027C2E7E}" type="datetimeFigureOut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D6F52-479D-47A7-A163-1FC04C141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33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80D14-B32D-45DA-BA58-77279AACA94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исправлен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исправлен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A62A3-369C-426B-88E4-6F084D1A12B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F356-33AF-4623-8B90-5C6DE2EC11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8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исправлен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7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исправлен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исправлен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6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0E71-D60E-4BEC-8755-2E935D94AE8A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6081-9779-4ACF-850C-A357E2C90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D533-CA59-43F6-8EA0-028B6793C3C0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95F3-2A6E-4AFA-BC0F-207FCC58C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D1A0-83CD-499F-B9D4-4A2601666B9A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6574-228C-4265-9DC7-1F570794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92B6-D42C-452B-9354-B266E9B1F575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943A-6148-4681-AEE5-5227F2572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05F6-EF14-4F2D-B5E0-54F7A30CA09B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2986-E99D-4779-B7C8-96362A70B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260A-8A8D-40A4-9BFE-66842BEFC060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56BC-6B4B-4574-8EE5-7D909A703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48D4-F52F-4DF8-91B1-EB3464104A02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ABC0-2337-46EC-B607-25A58A0E9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329F-3184-49D7-90FF-17564512D951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6F5-B557-49CA-B17E-249DDF69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CD83-6488-41B1-8B5C-952B99344F1D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4936-DF1E-43B5-AFE5-939CF84F4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9040-401D-4438-BEC8-608773914DF9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3772-A276-4DCC-AD11-673913783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9AA8-3929-4661-A9CA-A2740FF41F22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BAD7-73BD-4810-B642-DF8062C6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96575-2DC1-46E1-B216-010D4A7FE579}" type="datetime1">
              <a:rPr lang="ru-RU"/>
              <a:pPr>
                <a:defRPr/>
              </a:pPr>
              <a:t>27.04.14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AE0E1-7C99-4B1B-BFE2-8081D7B7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ustu.ru/" TargetMode="Externa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4572000"/>
            <a:ext cx="9148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492500" y="4724400"/>
            <a:ext cx="5471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ИНТЕРНАЦИОНАЛИЗАЦИЯ: ПРОБЛЕМЫ 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ПЕРСПЕКТИВЫ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(2013-1015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гг.)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5F39-B219-4800-AB01-84426AA719A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000" y="786190"/>
            <a:ext cx="366496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0"/>
              </a:spcAft>
              <a:tabLst>
                <a:tab pos="53340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2012 - 2013 гг.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>
              <a:defRPr/>
            </a:pPr>
            <a:fld id="{8765F4DB-D461-4D31-8EAE-7E4180A60022}" type="slidenum">
              <a:rPr lang="ru-RU" smtClean="0">
                <a:latin typeface="Trebuchet MS" panose="020B0603020202020204" pitchFamily="34" charset="0"/>
              </a:rPr>
              <a:pPr>
                <a:defRPr/>
              </a:pPr>
              <a:t>10</a:t>
            </a:fld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16632"/>
            <a:ext cx="7488832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Результаты работы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 Отдела информационной поддержки международных связей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617187"/>
            <a:ext cx="4608513" cy="209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Cambria" panose="02040503050406030204" pitchFamily="18" charset="0"/>
              </a:rPr>
              <a:t>•</a:t>
            </a:r>
            <a:r>
              <a:rPr lang="ru-RU" sz="1400" dirty="0">
                <a:latin typeface="Cambria" panose="02040503050406030204" pitchFamily="18" charset="0"/>
              </a:rPr>
              <a:t>	</a:t>
            </a:r>
            <a:r>
              <a:rPr lang="ru-RU" sz="1350" dirty="0">
                <a:latin typeface="Cambria" panose="02040503050406030204" pitchFamily="18" charset="0"/>
              </a:rPr>
              <a:t>QS APPLE (</a:t>
            </a:r>
            <a:r>
              <a:rPr lang="ru-RU" sz="1350" dirty="0" err="1">
                <a:latin typeface="Cambria" panose="02040503050406030204" pitchFamily="18" charset="0"/>
              </a:rPr>
              <a:t>Денпассар</a:t>
            </a:r>
            <a:r>
              <a:rPr lang="ru-RU" sz="1350" dirty="0">
                <a:latin typeface="Cambria" panose="02040503050406030204" pitchFamily="18" charset="0"/>
              </a:rPr>
              <a:t>, Индонезия; Сеул, Южная Корея)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QS MAPLE (Йоханнесбург, ЮАР)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EAIE (Стамбул, Турция)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APAIE (Сеул, Южная Корея)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Не менее 300 новых контактов с представителями зарубежных университетов, образовательных ассоциаций, рекрутинговых агентств и т.д. по результатам участия в выставках </a:t>
            </a: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93967"/>
            <a:ext cx="4320480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350" b="1" dirty="0" smtClean="0"/>
              <a:t>1. </a:t>
            </a:r>
            <a:r>
              <a:rPr lang="ru-RU" sz="1350" b="1" dirty="0">
                <a:latin typeface="Cambria" panose="02040503050406030204" pitchFamily="18" charset="0"/>
              </a:rPr>
              <a:t>Участие в международных образовательных выставках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587788" y="1617187"/>
            <a:ext cx="4556212" cy="2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Разработаны макеты не менее 30 различных изданий на английском языке по тематическим направлениям, в их числе: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презентационная брошюра университета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брошюра для иностранных абитуриентов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брошюры о развитии науки </a:t>
            </a:r>
            <a:r>
              <a:rPr lang="ru-RU" sz="1400" dirty="0" err="1">
                <a:latin typeface="Cambria" panose="02040503050406030204" pitchFamily="18" charset="0"/>
              </a:rPr>
              <a:t>УрФУ</a:t>
            </a:r>
            <a:endParaRPr lang="ru-RU" sz="1400" dirty="0">
              <a:latin typeface="Cambria" panose="02040503050406030204" pitchFamily="18" charset="0"/>
            </a:endParaRP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информационные материалы по программам и курсах, реализуемых на английском языке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брошюры, посвященные летним школам и т.д.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6244" y="3731840"/>
            <a:ext cx="4814268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Cambria" panose="02040503050406030204" pitchFamily="18" charset="0"/>
              </a:rPr>
              <a:t>3.</a:t>
            </a:r>
            <a:r>
              <a:rPr lang="ru-RU" sz="1300" dirty="0" smtClean="0">
                <a:latin typeface="Cambria" panose="02040503050406030204" pitchFamily="18" charset="0"/>
              </a:rPr>
              <a:t> </a:t>
            </a:r>
            <a:r>
              <a:rPr lang="ru-RU" sz="1300" b="1" dirty="0" smtClean="0">
                <a:latin typeface="Cambria" panose="02040503050406030204" pitchFamily="18" charset="0"/>
              </a:rPr>
              <a:t>Продвижение </a:t>
            </a:r>
            <a:r>
              <a:rPr lang="ru-RU" sz="1300" b="1" dirty="0">
                <a:latin typeface="Cambria" panose="02040503050406030204" pitchFamily="18" charset="0"/>
              </a:rPr>
              <a:t>университета в Интернет-пространстве: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1093967"/>
            <a:ext cx="46440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Cambria" panose="02040503050406030204" pitchFamily="18" charset="0"/>
              </a:rPr>
              <a:t>2</a:t>
            </a:r>
            <a:r>
              <a:rPr lang="ru-RU" sz="1400" b="1" dirty="0" smtClean="0">
                <a:latin typeface="Cambria" panose="02040503050406030204" pitchFamily="18" charset="0"/>
              </a:rPr>
              <a:t>. </a:t>
            </a:r>
            <a:r>
              <a:rPr lang="ru-RU" sz="1400" b="1" dirty="0">
                <a:latin typeface="Cambria" panose="02040503050406030204" pitchFamily="18" charset="0"/>
              </a:rPr>
              <a:t>Разработка информационных материалов </a:t>
            </a:r>
            <a:r>
              <a:rPr lang="ru-RU" sz="1400" b="1" dirty="0" err="1">
                <a:latin typeface="Cambria" panose="02040503050406030204" pitchFamily="18" charset="0"/>
              </a:rPr>
              <a:t>УрФУ</a:t>
            </a:r>
            <a:r>
              <a:rPr lang="ru-RU" sz="1400" b="1" dirty="0">
                <a:latin typeface="Cambria" panose="02040503050406030204" pitchFamily="18" charset="0"/>
              </a:rPr>
              <a:t> на иностранных языках: 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-26244" y="4024228"/>
            <a:ext cx="4814268" cy="28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 smtClean="0">
                <a:latin typeface="Cambria" panose="02040503050406030204" pitchFamily="18" charset="0"/>
              </a:rPr>
              <a:t>•</a:t>
            </a:r>
            <a:r>
              <a:rPr lang="ru-RU" sz="1350" dirty="0">
                <a:latin typeface="Cambria" panose="02040503050406030204" pitchFamily="18" charset="0"/>
              </a:rPr>
              <a:t>	Поддержка англоязычных страниц УрФУ в таких социальных сетях как </a:t>
            </a:r>
            <a:r>
              <a:rPr lang="ru-RU" sz="1350" dirty="0" err="1">
                <a:latin typeface="Cambria" panose="02040503050406030204" pitchFamily="18" charset="0"/>
              </a:rPr>
              <a:t>Twitter</a:t>
            </a:r>
            <a:r>
              <a:rPr lang="ru-RU" sz="1350" dirty="0">
                <a:latin typeface="Cambria" panose="02040503050406030204" pitchFamily="18" charset="0"/>
              </a:rPr>
              <a:t>, </a:t>
            </a:r>
            <a:r>
              <a:rPr lang="ru-RU" sz="1350" dirty="0" err="1">
                <a:latin typeface="Cambria" panose="02040503050406030204" pitchFamily="18" charset="0"/>
              </a:rPr>
              <a:t>Facebook</a:t>
            </a:r>
            <a:r>
              <a:rPr lang="ru-RU" sz="1350" dirty="0">
                <a:latin typeface="Cambria" panose="02040503050406030204" pitchFamily="18" charset="0"/>
              </a:rPr>
              <a:t>, </a:t>
            </a:r>
            <a:r>
              <a:rPr lang="ru-RU" sz="1350" dirty="0" err="1">
                <a:latin typeface="Cambria" panose="02040503050406030204" pitchFamily="18" charset="0"/>
              </a:rPr>
              <a:t>LinkedIn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Поддержка англоязычного веб-сайта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Подготовка материалов для запуска нового англоязычного портала </a:t>
            </a:r>
            <a:r>
              <a:rPr lang="ru-RU" sz="1350" dirty="0" err="1">
                <a:latin typeface="Cambria" panose="02040503050406030204" pitchFamily="18" charset="0"/>
              </a:rPr>
              <a:t>УрФУ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Размещение баннерной рекламы университета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Работа с веб-платформами, направленными на привлечение иностранных студентов (</a:t>
            </a:r>
            <a:r>
              <a:rPr lang="ru-RU" sz="1350" dirty="0" err="1">
                <a:latin typeface="Cambria" panose="02040503050406030204" pitchFamily="18" charset="0"/>
              </a:rPr>
              <a:t>Study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  <a:r>
              <a:rPr lang="ru-RU" sz="1350" dirty="0" err="1">
                <a:latin typeface="Cambria" panose="02040503050406030204" pitchFamily="18" charset="0"/>
              </a:rPr>
              <a:t>Portals</a:t>
            </a:r>
            <a:r>
              <a:rPr lang="ru-RU" sz="1350" dirty="0">
                <a:latin typeface="Cambria" panose="02040503050406030204" pitchFamily="18" charset="0"/>
              </a:rPr>
              <a:t>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350" dirty="0">
                <a:latin typeface="Cambria" panose="02040503050406030204" pitchFamily="18" charset="0"/>
              </a:rPr>
              <a:t>•	Размещение материалов об университете в крупных международных электронных СМИ (</a:t>
            </a:r>
            <a:r>
              <a:rPr lang="ru-RU" sz="1350" dirty="0" err="1">
                <a:latin typeface="Cambria" panose="02040503050406030204" pitchFamily="18" charset="0"/>
              </a:rPr>
              <a:t>World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  <a:r>
              <a:rPr lang="ru-RU" sz="1350" dirty="0" err="1">
                <a:latin typeface="Cambria" panose="02040503050406030204" pitchFamily="18" charset="0"/>
              </a:rPr>
              <a:t>University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  <a:r>
              <a:rPr lang="ru-RU" sz="1350" dirty="0" err="1">
                <a:latin typeface="Cambria" panose="02040503050406030204" pitchFamily="18" charset="0"/>
              </a:rPr>
              <a:t>News</a:t>
            </a:r>
            <a:r>
              <a:rPr lang="ru-RU" sz="1350" dirty="0">
                <a:latin typeface="Cambria" panose="02040503050406030204" pitchFamily="18" charset="0"/>
              </a:rPr>
              <a:t>, </a:t>
            </a:r>
            <a:r>
              <a:rPr lang="ru-RU" sz="1350" dirty="0" err="1">
                <a:latin typeface="Cambria" panose="02040503050406030204" pitchFamily="18" charset="0"/>
              </a:rPr>
              <a:t>Times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  <a:r>
              <a:rPr lang="ru-RU" sz="1350" dirty="0" err="1">
                <a:latin typeface="Cambria" panose="02040503050406030204" pitchFamily="18" charset="0"/>
              </a:rPr>
              <a:t>Higher</a:t>
            </a:r>
            <a:r>
              <a:rPr lang="ru-RU" sz="1350" dirty="0">
                <a:latin typeface="Cambria" panose="02040503050406030204" pitchFamily="18" charset="0"/>
              </a:rPr>
              <a:t> </a:t>
            </a:r>
            <a:r>
              <a:rPr lang="ru-RU" sz="1350" dirty="0" err="1">
                <a:latin typeface="Cambria" panose="02040503050406030204" pitchFamily="18" charset="0"/>
              </a:rPr>
              <a:t>Education</a:t>
            </a:r>
            <a:r>
              <a:rPr lang="ru-RU" sz="1350" dirty="0">
                <a:latin typeface="Cambria" panose="02040503050406030204" pitchFamily="18" charset="0"/>
              </a:rPr>
              <a:t>) </a:t>
            </a: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41168" y="4509120"/>
            <a:ext cx="421196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anose="02040503050406030204" pitchFamily="18" charset="0"/>
              </a:rPr>
              <a:t>4.</a:t>
            </a:r>
            <a:r>
              <a:rPr lang="ru-RU" sz="1400" dirty="0" smtClean="0">
                <a:latin typeface="Cambria" panose="02040503050406030204" pitchFamily="18" charset="0"/>
              </a:rPr>
              <a:t> </a:t>
            </a:r>
            <a:r>
              <a:rPr lang="ru-RU" sz="1400" b="1" dirty="0">
                <a:latin typeface="Cambria" panose="02040503050406030204" pitchFamily="18" charset="0"/>
              </a:rPr>
              <a:t>Позиции в международных рейтингах: 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788024" y="5013176"/>
            <a:ext cx="4355976" cy="16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</a:t>
            </a:r>
            <a:r>
              <a:rPr lang="ru-RU" sz="1400" dirty="0" err="1">
                <a:latin typeface="Cambria" panose="02040503050406030204" pitchFamily="18" charset="0"/>
              </a:rPr>
              <a:t>Top</a:t>
            </a:r>
            <a:r>
              <a:rPr lang="ru-RU" sz="1400" dirty="0">
                <a:latin typeface="Cambria" panose="02040503050406030204" pitchFamily="18" charset="0"/>
              </a:rPr>
              <a:t> 500 мировых университетов в рейтинге QS 2012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</a:t>
            </a:r>
            <a:r>
              <a:rPr lang="ru-RU" sz="1400" dirty="0" err="1">
                <a:latin typeface="Cambria" panose="02040503050406030204" pitchFamily="18" charset="0"/>
              </a:rPr>
              <a:t>Top</a:t>
            </a:r>
            <a:r>
              <a:rPr lang="ru-RU" sz="1400" dirty="0">
                <a:latin typeface="Cambria" panose="02040503050406030204" pitchFamily="18" charset="0"/>
              </a:rPr>
              <a:t> 550 мировых университетов в рейтинге QS 2013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Cambria" panose="02040503050406030204" pitchFamily="18" charset="0"/>
              </a:rPr>
              <a:t>•	</a:t>
            </a:r>
            <a:r>
              <a:rPr lang="ru-RU" sz="1400" dirty="0" err="1">
                <a:latin typeface="Cambria" panose="02040503050406030204" pitchFamily="18" charset="0"/>
              </a:rPr>
              <a:t>Top</a:t>
            </a:r>
            <a:r>
              <a:rPr lang="ru-RU" sz="1400" dirty="0">
                <a:latin typeface="Cambria" panose="02040503050406030204" pitchFamily="18" charset="0"/>
              </a:rPr>
              <a:t> 100 университетов стран BRICS в рейтинге QS 2014 </a:t>
            </a: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7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000" y="786190"/>
            <a:ext cx="36649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0"/>
              </a:spcAft>
              <a:tabLst>
                <a:tab pos="5334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2014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>
              <a:defRPr/>
            </a:pPr>
            <a:fld id="{8765F4DB-D461-4D31-8EAE-7E4180A60022}" type="slidenum">
              <a:rPr lang="ru-RU" smtClean="0">
                <a:latin typeface="Trebuchet MS" panose="020B0603020202020204" pitchFamily="34" charset="0"/>
              </a:rPr>
              <a:pPr>
                <a:defRPr/>
              </a:pPr>
              <a:t>11</a:t>
            </a:fld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0656" y="116632"/>
            <a:ext cx="719584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ПЛАН РАБОТЫ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Отдела информационной поддержки международных связей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24" y="1340768"/>
            <a:ext cx="88569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Повышение числа публикаций об </a:t>
            </a:r>
            <a:r>
              <a:rPr lang="ru-RU" dirty="0" err="1">
                <a:latin typeface="Cambria" panose="02040503050406030204" pitchFamily="18" charset="0"/>
              </a:rPr>
              <a:t>УрФУ</a:t>
            </a:r>
            <a:r>
              <a:rPr lang="ru-RU" dirty="0">
                <a:latin typeface="Cambria" panose="02040503050406030204" pitchFamily="18" charset="0"/>
              </a:rPr>
              <a:t> в международном информационном </a:t>
            </a:r>
            <a:r>
              <a:rPr lang="ru-RU" dirty="0" smtClean="0">
                <a:latin typeface="Cambria" panose="02040503050406030204" pitchFamily="18" charset="0"/>
              </a:rPr>
              <a:t>пространстве;</a:t>
            </a:r>
            <a:endParaRPr lang="ru-RU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Расширение сотрудничества с иностранными </a:t>
            </a:r>
            <a:r>
              <a:rPr lang="ru-RU" dirty="0" smtClean="0">
                <a:latin typeface="Cambria" panose="02040503050406030204" pitchFamily="18" charset="0"/>
              </a:rPr>
              <a:t>веб-ресурсами;</a:t>
            </a:r>
            <a:endParaRPr lang="ru-RU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Участие в выставках QS MAPLE (ОАЭ), EAIE (Прага), QS APPLE (Тайвань</a:t>
            </a:r>
            <a:r>
              <a:rPr lang="ru-RU" dirty="0" smtClean="0">
                <a:latin typeface="Cambria" panose="02040503050406030204" pitchFamily="18" charset="0"/>
              </a:rPr>
              <a:t>);</a:t>
            </a:r>
            <a:endParaRPr lang="ru-RU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Участие в международном конкурсе QS </a:t>
            </a:r>
            <a:r>
              <a:rPr lang="ru-RU" dirty="0" err="1">
                <a:latin typeface="Cambria" panose="02040503050406030204" pitchFamily="18" charset="0"/>
              </a:rPr>
              <a:t>Creative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Awards</a:t>
            </a:r>
            <a:r>
              <a:rPr lang="ru-RU" dirty="0">
                <a:latin typeface="Cambria" panose="02040503050406030204" pitchFamily="18" charset="0"/>
              </a:rPr>
              <a:t> в номинациях: «Лучшее корпоративное видео», «Лучшая брошюра для иностранных абитуриентов»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Создание презентационных страниц веб-сайта на китайском, немецком, испанском </a:t>
            </a:r>
            <a:r>
              <a:rPr lang="ru-RU" dirty="0" smtClean="0">
                <a:latin typeface="Cambria" panose="02040503050406030204" pitchFamily="18" charset="0"/>
              </a:rPr>
              <a:t>языках;</a:t>
            </a:r>
            <a:endParaRPr lang="ru-RU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•	Расширение присутствия </a:t>
            </a:r>
            <a:r>
              <a:rPr lang="ru-RU" dirty="0" err="1">
                <a:latin typeface="Cambria" panose="02040503050406030204" pitchFamily="18" charset="0"/>
              </a:rPr>
              <a:t>УрФУ</a:t>
            </a:r>
            <a:r>
              <a:rPr lang="ru-RU" dirty="0">
                <a:latin typeface="Cambria" panose="02040503050406030204" pitchFamily="18" charset="0"/>
              </a:rPr>
              <a:t> в неанглоязычном информационном пространстве (китайские социальные сети и веб-ресурсы</a:t>
            </a:r>
            <a:r>
              <a:rPr lang="ru-RU" dirty="0" smtClean="0">
                <a:latin typeface="Cambria" panose="02040503050406030204" pitchFamily="18" charset="0"/>
              </a:rPr>
              <a:t>);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</a:t>
            </a:r>
            <a:r>
              <a:rPr lang="en-US" sz="1000" b="1" dirty="0" smtClean="0">
                <a:latin typeface="Verdana" pitchFamily="34" charset="0"/>
                <a:hlinkClick r:id="rId4"/>
              </a:rPr>
              <a:t>rf</a:t>
            </a:r>
            <a:r>
              <a:rPr lang="en-US" sz="1000" b="1" dirty="0" smtClean="0">
                <a:latin typeface="Verdana" pitchFamily="34" charset="0"/>
                <a:hlinkClick r:id="rId4"/>
              </a:rPr>
              <a:t>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23528" y="836712"/>
            <a:ext cx="842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ПРОБЛЕМЫ РАЗВИТИЯ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77281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Практическое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отсутствие англоязычных программ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других конкурентоспособных на международном образовательном рынке продуктов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Отсутствие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международных компетенций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 различных служб университета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Недостаточная проработка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адаптационных мероприятий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программ как для иностранных студентов, так и для международных преподавателей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Недостаточная в целом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динамика продвижения университета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мировых  академических рейтингах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Опасность невыполнения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взятых университетом на себя обязательств в области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рекрутинга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иностранных студентов и слушателей. </a:t>
            </a:r>
          </a:p>
          <a:p>
            <a:pPr algn="just"/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</a:t>
            </a:r>
            <a:r>
              <a:rPr lang="en-US" sz="1000" b="1" dirty="0" smtClean="0">
                <a:latin typeface="Verdana" pitchFamily="34" charset="0"/>
                <a:hlinkClick r:id="rId4"/>
              </a:rPr>
              <a:t>rf</a:t>
            </a:r>
            <a:r>
              <a:rPr lang="en-US" sz="1000" b="1" dirty="0" smtClean="0">
                <a:latin typeface="Verdana" pitchFamily="34" charset="0"/>
                <a:hlinkClick r:id="rId4"/>
              </a:rPr>
              <a:t>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23528" y="836712"/>
            <a:ext cx="842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ПРИОРИТЕТНЫЕ НАПРАВЛЕНИЯ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Практическое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отсутствие англоязычных программ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других конкурентоспособных на международном образовательном рынке продуктов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Отсутствие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международных компетенций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 различных служб университета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Недостаточная проработка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адаптационных мероприятий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программ как для иностранных студентов, так и для международных преподавателей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Недостаточная в целом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динамика продвижения университета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мировых  академических рейтингах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Опасность невыполнения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взятых университетом на себя обязательств в области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рекрутинга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иностранных студентов и слушателей. </a:t>
            </a:r>
          </a:p>
          <a:p>
            <a:pPr algn="just"/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</a:t>
            </a:r>
            <a:r>
              <a:rPr lang="en-US" sz="1000" b="1" dirty="0" smtClean="0">
                <a:latin typeface="Verdana" pitchFamily="34" charset="0"/>
                <a:hlinkClick r:id="rId4"/>
              </a:rPr>
              <a:t>rf</a:t>
            </a:r>
            <a:r>
              <a:rPr lang="en-US" sz="1000" b="1" dirty="0" smtClean="0">
                <a:latin typeface="Verdana" pitchFamily="34" charset="0"/>
                <a:hlinkClick r:id="rId4"/>
              </a:rPr>
              <a:t>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23528" y="1052736"/>
            <a:ext cx="842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ПРИОРИТЕТНЫЕ НАПРАВЛЕНИЯ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76872"/>
            <a:ext cx="85689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Мероприятия, направленные 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повышение академической репутации университета </a:t>
            </a:r>
          </a:p>
          <a:p>
            <a:pPr marL="342900" lvl="0" indent="-342900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Мероприятия, направленные на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привлечение в университет студентов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из ведущих университетов мира, а также 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рекрутинг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иностранных учащихся</a:t>
            </a:r>
          </a:p>
          <a:p>
            <a:pPr marL="342900" lvl="0" indent="-342900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Мероприятия, направленные на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создание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конкурентоспособных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международных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образовательных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продуктов </a:t>
            </a:r>
          </a:p>
          <a:p>
            <a:pPr algn="just"/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</a:t>
            </a:r>
            <a:r>
              <a:rPr lang="en-US" sz="1000" b="1" dirty="0" smtClean="0">
                <a:latin typeface="Verdana" pitchFamily="34" charset="0"/>
                <a:hlinkClick r:id="rId4"/>
              </a:rPr>
              <a:t>rf</a:t>
            </a:r>
            <a:r>
              <a:rPr lang="en-US" sz="1000" b="1" dirty="0" smtClean="0">
                <a:latin typeface="Verdana" pitchFamily="34" charset="0"/>
                <a:hlinkClick r:id="rId4"/>
              </a:rPr>
              <a:t>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23528" y="1052736"/>
            <a:ext cx="842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ПРОЕКТ ПОРУЧЕНИЙ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16832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q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Проректору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 экономике и стратегическому развитию Д.Г.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Сандлеру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проректору по международным связям М.Б. Хомякову разработать предложения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 стимулированию международной деятельности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Институтов УрФУ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Проректору по международным связям М.Б. Хомякову и проректору по учебной работе С.Т. Князеву разработать предложения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по активизации сетевых университетов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(СНГ, ШОС, Арктики), а также по созданию нового сетевого университета БРИКС </a:t>
            </a:r>
          </a:p>
          <a:p>
            <a:pPr marL="342900" lvl="0" indent="-342900" algn="just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Проректору по международным связям М.Б. Хомякову активизировать работу по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запуску международных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грантовых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программ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Уральского федерального университета.   </a:t>
            </a:r>
          </a:p>
          <a:p>
            <a:pPr marL="342900" lvl="0" indent="-342900">
              <a:buFont typeface="Wingdings" charset="2"/>
              <a:buChar char="q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8988"/>
            <a:ext cx="9148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492500" y="4724400"/>
            <a:ext cx="48244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E6213-0FD0-4817-AECE-A9BF90298B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096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" y="83128"/>
            <a:ext cx="8960379" cy="6686759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20303" y="1134072"/>
            <a:ext cx="8571297" cy="10515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 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Dream 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is 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e</a:t>
            </a:r>
            <a:r>
              <a:rPr lang="en-GB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stablish</a:t>
            </a: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GB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 World-Class University</a:t>
            </a:r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</a:t>
            </a:r>
            <a:r>
              <a:rPr lang="en-GB" sz="29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heart 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</a:t>
            </a:r>
            <a:r>
              <a:rPr lang="en-GB" sz="29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Eurasia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5300" y="2679700"/>
            <a:ext cx="3162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Ural Federal University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623050" y="233364"/>
            <a:ext cx="2425700" cy="688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Drea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" y="387876"/>
            <a:ext cx="1514917" cy="4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332925" y="3139440"/>
            <a:ext cx="445293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Today: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Top 500-550 in QS World University Ranking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Top 10 in Interfax Russian national ranking  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4th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among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Russian universities by the number of the articles published  in internationally recognized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scientific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journals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4861" y="6413281"/>
            <a:ext cx="485775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Source: Times Higher Education World University Rankings 2012-13</a:t>
            </a:r>
            <a:endParaRPr lang="ru-RU" sz="10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20" b="86614"/>
          <a:stretch/>
        </p:blipFill>
        <p:spPr bwMode="auto">
          <a:xfrm>
            <a:off x="6201344" y="342586"/>
            <a:ext cx="421706" cy="4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18" y="5342324"/>
            <a:ext cx="6391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Cooperation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is a key instrument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a crucial source of UFU fast development</a:t>
            </a:r>
            <a:endParaRPr lang="ru-RU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2494" y="6447711"/>
            <a:ext cx="1071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64541" y="6188771"/>
            <a:ext cx="4104456" cy="610144"/>
            <a:chOff x="323527" y="6243882"/>
            <a:chExt cx="4104456" cy="610144"/>
          </a:xfrm>
        </p:grpSpPr>
        <p:sp>
          <p:nvSpPr>
            <p:cNvPr id="21" name="TextBox 20"/>
            <p:cNvSpPr txBox="1"/>
            <p:nvPr/>
          </p:nvSpPr>
          <p:spPr>
            <a:xfrm>
              <a:off x="323527" y="6243882"/>
              <a:ext cx="4104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white points represent institutions of the top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200 </a:t>
              </a:r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of THE ranking</a:t>
              </a:r>
              <a:r>
                <a:rPr lang="en-US" sz="1000" dirty="0" smtClean="0">
                  <a:solidFill>
                    <a:srgbClr val="5E366C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	</a:t>
              </a:r>
              <a:endParaRPr lang="ru-RU" sz="1000" dirty="0">
                <a:solidFill>
                  <a:srgbClr val="5E366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6453916"/>
              <a:ext cx="4032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purple points represent institutions of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top </a:t>
              </a:r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200-400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of THE ranking</a:t>
              </a:r>
              <a:r>
                <a:rPr lang="en-US" sz="1000" dirty="0" smtClean="0">
                  <a:solidFill>
                    <a:srgbClr val="5E366C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	</a:t>
              </a:r>
              <a:endParaRPr lang="ru-RU" sz="1000" dirty="0">
                <a:solidFill>
                  <a:srgbClr val="5E366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9" y="6196198"/>
            <a:ext cx="274297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1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www.urfu.ru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23528" y="836712"/>
            <a:ext cx="84249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ПЕРВЫЕ ОРГАНИЗАЦИОННЫЕ СЛЕДСТВИЯ 5-100-2020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8352928" cy="557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Интернационализация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становится общей задачей всего университета (всех служб, всех проректоров, всех институтов), поэтому 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международной службой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остаются задачи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административной поддержки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интернационализации (УФИМС, протокол, договоры и пр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рекрутинга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иностранных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студентов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и</a:t>
            </a:r>
          </a:p>
          <a:p>
            <a:pPr marL="342900" indent="-342900">
              <a:buFont typeface="Wingdings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международного продвижение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бренда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(иноязычные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интернет-ресурсы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печатная продукция, СМИ, выставки и пр.)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Создаются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новые службы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университета: </a:t>
            </a:r>
          </a:p>
          <a:p>
            <a:pPr marL="342900" indent="-342900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институт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международного образования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(разработка продукта и адаптация иностранных студентов. Сюда же передается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подфак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342900" indent="-342900">
              <a:buFont typeface="Wingdings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служба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рекрутинга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иностранных преподавателей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пр. </a:t>
            </a:r>
          </a:p>
          <a:p>
            <a:pPr marL="342900" indent="-342900">
              <a:buFont typeface="Wingdings" charset="2"/>
              <a:buChar char="q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www.urfu.ru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11560" y="692696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Рекрутинг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иностранных студентов в УрФУ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41255408"/>
              </p:ext>
            </p:extLst>
          </p:nvPr>
        </p:nvGraphicFramePr>
        <p:xfrm>
          <a:off x="395536" y="2996952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55323"/>
              </p:ext>
            </p:extLst>
          </p:nvPr>
        </p:nvGraphicFramePr>
        <p:xfrm>
          <a:off x="107504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www.urfu.ru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11560" y="692696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Рекрутинг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иностранных студентов в УрФУ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567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Всего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сегодняшний день в УрФУ обучается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1021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иностранных студентов из 44 стран мира. Наибольшее количество иностранцев учится в ИГНИ,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УралЭНИН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и ВШЭМ. 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49432"/>
              </p:ext>
            </p:extLst>
          </p:nvPr>
        </p:nvGraphicFramePr>
        <p:xfrm>
          <a:off x="323528" y="3428999"/>
          <a:ext cx="8280920" cy="2808312"/>
        </p:xfrm>
        <a:graphic>
          <a:graphicData uri="http://schemas.openxmlformats.org/drawingml/2006/table">
            <a:tbl>
              <a:tblPr/>
              <a:tblGrid>
                <a:gridCol w="2760018"/>
                <a:gridCol w="2760018"/>
                <a:gridCol w="2760884"/>
              </a:tblGrid>
              <a:tr h="427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СТРАНА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КОЛИЧЕСТВО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% от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числа 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иностранных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251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24,5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Китай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176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17,2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Узбекистан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121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11,8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Таджикистан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118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11,5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Абхазия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79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7,73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Монголия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30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2,93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Кыргызстан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28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2,74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Гвинея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21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2,06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Туркмения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19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1,86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Азербайджан</a:t>
                      </a: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1,76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26369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Основные страны – поставщики иностранных студентов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УрФУ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www.urfu.ru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11560" y="692696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Рекрутинг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иностранных студентов в УрФУ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05704193"/>
              </p:ext>
            </p:extLst>
          </p:nvPr>
        </p:nvGraphicFramePr>
        <p:xfrm>
          <a:off x="395536" y="2996952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601831"/>
              </p:ext>
            </p:extLst>
          </p:nvPr>
        </p:nvGraphicFramePr>
        <p:xfrm>
          <a:off x="395536" y="126876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3727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000" y="786190"/>
            <a:ext cx="366496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0"/>
              </a:spcAft>
              <a:tabLst>
                <a:tab pos="53340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2012 год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>
              <a:defRPr/>
            </a:pPr>
            <a:fld id="{8765F4DB-D461-4D31-8EAE-7E4180A60022}" type="slidenum">
              <a:rPr lang="ru-RU" smtClean="0">
                <a:latin typeface="Trebuchet MS" panose="020B0603020202020204" pitchFamily="34" charset="0"/>
              </a:rPr>
              <a:pPr>
                <a:defRPr/>
              </a:pPr>
              <a:t>7</a:t>
            </a:fld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16632"/>
            <a:ext cx="756084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Результаты работы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Центра международных коммуникаций и протокола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678742"/>
            <a:ext cx="4608513" cy="41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 • Встреча </a:t>
            </a:r>
            <a:r>
              <a:rPr lang="ru-RU" sz="1400" dirty="0">
                <a:latin typeface="Trebuchet MS" panose="020B0603020202020204" pitchFamily="34" charset="0"/>
              </a:rPr>
              <a:t>с компанией ООО «Сименс», подготовка и подписание соглашения о сотрудничестве (апрель, июнь</a:t>
            </a:r>
            <a:r>
              <a:rPr lang="ru-RU" sz="1400" dirty="0" smtClean="0">
                <a:latin typeface="Trebuchet MS" panose="020B0603020202020204" pitchFamily="34" charset="0"/>
              </a:rPr>
              <a:t>);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 Визит </a:t>
            </a:r>
            <a:r>
              <a:rPr lang="ru-RU" sz="1400" dirty="0">
                <a:latin typeface="Trebuchet MS" panose="020B0603020202020204" pitchFamily="34" charset="0"/>
              </a:rPr>
              <a:t>делегации из КПУ (Корея) (май)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представителей Австралийской Торговой Комиссии (май), делегации из Тайваньского представительства в Москве (май)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представителей DAAD, DFG, ОРФ (июнь)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государственного секретаря Министерства экономики, труда и транспорта Саксонии </a:t>
            </a:r>
            <a:r>
              <a:rPr lang="ru-RU" sz="1400" dirty="0" err="1">
                <a:latin typeface="Trebuchet MS" panose="020B0603020202020204" pitchFamily="34" charset="0"/>
              </a:rPr>
              <a:t>Хармута</a:t>
            </a:r>
            <a:r>
              <a:rPr lang="ru-RU" sz="1400" dirty="0"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latin typeface="Trebuchet MS" panose="020B0603020202020204" pitchFamily="34" charset="0"/>
              </a:rPr>
              <a:t>Фидлера</a:t>
            </a:r>
            <a:r>
              <a:rPr lang="ru-RU" sz="1400" dirty="0">
                <a:latin typeface="Trebuchet MS" panose="020B0603020202020204" pitchFamily="34" charset="0"/>
              </a:rPr>
              <a:t> в рамках визита делегации машиностроительных предприятий федеральной земли Саксония (ФРГ) (июль)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День </a:t>
            </a:r>
            <a:r>
              <a:rPr lang="ru-RU" sz="1400" dirty="0">
                <a:latin typeface="Trebuchet MS" panose="020B0603020202020204" pitchFamily="34" charset="0"/>
              </a:rPr>
              <a:t>Индии в </a:t>
            </a:r>
            <a:r>
              <a:rPr lang="ru-RU" sz="1400" dirty="0" err="1">
                <a:latin typeface="Trebuchet MS" panose="020B0603020202020204" pitchFamily="34" charset="0"/>
              </a:rPr>
              <a:t>УрФУ</a:t>
            </a:r>
            <a:r>
              <a:rPr lang="ru-RU" sz="1400" dirty="0">
                <a:latin typeface="Trebuchet MS" panose="020B0603020202020204" pitchFamily="34" charset="0"/>
              </a:rPr>
              <a:t>, визит посла </a:t>
            </a:r>
            <a:r>
              <a:rPr lang="ru-RU" sz="1400" dirty="0" smtClean="0">
                <a:latin typeface="Trebuchet MS" panose="020B0603020202020204" pitchFamily="34" charset="0"/>
              </a:rPr>
              <a:t>Индии (сентябрь</a:t>
            </a:r>
            <a:r>
              <a:rPr lang="ru-RU" sz="1400" dirty="0">
                <a:latin typeface="Trebuchet MS" panose="020B0603020202020204" pitchFamily="34" charset="0"/>
              </a:rPr>
              <a:t>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Проведение </a:t>
            </a:r>
            <a:r>
              <a:rPr lang="ru-RU" sz="1400" dirty="0">
                <a:latin typeface="Trebuchet MS" panose="020B0603020202020204" pitchFamily="34" charset="0"/>
              </a:rPr>
              <a:t>"Школы молодого ученого" под патронажем DAAD (сентябрь)</a:t>
            </a: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93967"/>
            <a:ext cx="885698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1. </a:t>
            </a:r>
            <a:r>
              <a:rPr lang="ru-RU" sz="1600" b="1" dirty="0">
                <a:latin typeface="Cambria" panose="02040503050406030204" pitchFamily="18" charset="0"/>
              </a:rPr>
              <a:t>З</a:t>
            </a:r>
            <a:r>
              <a:rPr lang="ru-RU" sz="1600" b="1" dirty="0" smtClean="0">
                <a:latin typeface="Cambria" panose="02040503050406030204" pitchFamily="18" charset="0"/>
              </a:rPr>
              <a:t>аключено </a:t>
            </a:r>
            <a:r>
              <a:rPr lang="ru-RU" sz="1600" b="1" dirty="0">
                <a:latin typeface="Cambria" panose="02040503050406030204" pitchFamily="18" charset="0"/>
              </a:rPr>
              <a:t>36 договоров</a:t>
            </a:r>
          </a:p>
          <a:p>
            <a:r>
              <a:rPr lang="ru-RU" sz="1600" b="1" dirty="0" smtClean="0">
                <a:latin typeface="Cambria" panose="02040503050406030204" pitchFamily="18" charset="0"/>
              </a:rPr>
              <a:t>2. Проведено </a:t>
            </a:r>
            <a:r>
              <a:rPr lang="ru-RU" sz="1600" b="1" dirty="0">
                <a:latin typeface="Cambria" panose="02040503050406030204" pitchFamily="18" charset="0"/>
              </a:rPr>
              <a:t>27 протокольных мероприятий, в том числе: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608513" y="1678742"/>
            <a:ext cx="4427983" cy="40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Прием </a:t>
            </a:r>
            <a:r>
              <a:rPr lang="ru-RU" sz="1400" dirty="0">
                <a:latin typeface="Trebuchet MS" panose="020B0603020202020204" pitchFamily="34" charset="0"/>
              </a:rPr>
              <a:t>делегации </a:t>
            </a:r>
            <a:r>
              <a:rPr lang="ru-RU" sz="1400" dirty="0" err="1">
                <a:latin typeface="Trebuchet MS" panose="020B0603020202020204" pitchFamily="34" charset="0"/>
              </a:rPr>
              <a:t>Гуандунского</a:t>
            </a:r>
            <a:r>
              <a:rPr lang="ru-RU" sz="1400" dirty="0">
                <a:latin typeface="Trebuchet MS" panose="020B0603020202020204" pitchFamily="34" charset="0"/>
              </a:rPr>
              <a:t> университета иностранных языков и внешней торговли и проведении фотовыставки «Дизайн и развитие городов: Гуанчжоу-Екатеринбург» (сентябрь)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делегации «Поезд дружбы АТУРК» (октябрь)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губернатора провинции </a:t>
            </a:r>
            <a:r>
              <a:rPr lang="ru-RU" sz="1400" dirty="0" err="1">
                <a:latin typeface="Trebuchet MS" panose="020B0603020202020204" pitchFamily="34" charset="0"/>
              </a:rPr>
              <a:t>Кенгидо</a:t>
            </a:r>
            <a:r>
              <a:rPr lang="ru-RU" sz="1400" dirty="0">
                <a:latin typeface="Trebuchet MS" panose="020B0603020202020204" pitchFamily="34" charset="0"/>
              </a:rPr>
              <a:t> и ректора КПУ, Южная Корея и подписание шестистороннего меморандума (октябрь)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Визиты </a:t>
            </a:r>
            <a:r>
              <a:rPr lang="ru-RU" sz="1400" dirty="0">
                <a:latin typeface="Trebuchet MS" panose="020B0603020202020204" pitchFamily="34" charset="0"/>
              </a:rPr>
              <a:t>представителей университетов Бразилии, Германии, Кореи, Индии, Австралии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Открытая </a:t>
            </a:r>
            <a:r>
              <a:rPr lang="ru-RU" sz="1400" dirty="0">
                <a:latin typeface="Trebuchet MS" panose="020B0603020202020204" pitchFamily="34" charset="0"/>
              </a:rPr>
              <a:t>лекция Господина Франка – Вальтера  </a:t>
            </a:r>
            <a:r>
              <a:rPr lang="ru-RU" sz="1400" dirty="0" err="1">
                <a:latin typeface="Trebuchet MS" panose="020B0603020202020204" pitchFamily="34" charset="0"/>
              </a:rPr>
              <a:t>Штайнмаера</a:t>
            </a:r>
            <a:r>
              <a:rPr lang="ru-RU" sz="1400" dirty="0">
                <a:latin typeface="Trebuchet MS" panose="020B0603020202020204" pitchFamily="34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 smtClean="0">
                <a:latin typeface="Trebuchet MS" panose="020B0603020202020204" pitchFamily="34" charset="0"/>
              </a:rPr>
              <a:t>• Визит </a:t>
            </a:r>
            <a:r>
              <a:rPr lang="ru-RU" sz="1400" dirty="0">
                <a:latin typeface="Trebuchet MS" panose="020B0603020202020204" pitchFamily="34" charset="0"/>
              </a:rPr>
              <a:t>атташе посольства Франции по науке и технологиям Мишеля </a:t>
            </a:r>
            <a:r>
              <a:rPr lang="ru-RU" sz="1400" dirty="0" err="1">
                <a:latin typeface="Trebuchet MS" panose="020B0603020202020204" pitchFamily="34" charset="0"/>
              </a:rPr>
              <a:t>Балазара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016" y="5584884"/>
            <a:ext cx="885698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3.</a:t>
            </a:r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Командирование</a:t>
            </a:r>
            <a:endParaRPr lang="ru-RU" sz="1600" b="1" dirty="0">
              <a:latin typeface="Cambria" panose="02040503050406030204" pitchFamily="18" charset="0"/>
            </a:endParaRPr>
          </a:p>
          <a:p>
            <a:r>
              <a:rPr lang="ru-RU" sz="1600" b="1" dirty="0">
                <a:latin typeface="Cambria" panose="02040503050406030204" pitchFamily="18" charset="0"/>
              </a:rPr>
              <a:t>Подготовлено 400 командировок сотрудников </a:t>
            </a:r>
            <a:r>
              <a:rPr lang="ru-RU" sz="1600" b="1" dirty="0" err="1">
                <a:latin typeface="Cambria" panose="02040503050406030204" pitchFamily="18" charset="0"/>
              </a:rPr>
              <a:t>УрФУ</a:t>
            </a:r>
            <a:r>
              <a:rPr lang="ru-RU" sz="16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4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000" y="786190"/>
            <a:ext cx="366496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0"/>
              </a:spcAft>
              <a:tabLst>
                <a:tab pos="53340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2013 год</a:t>
            </a:r>
            <a:endParaRPr lang="ru-RU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>
              <a:defRPr/>
            </a:pPr>
            <a:fld id="{8765F4DB-D461-4D31-8EAE-7E4180A60022}" type="slidenum">
              <a:rPr lang="ru-RU" smtClean="0">
                <a:latin typeface="Trebuchet MS" panose="020B0603020202020204" pitchFamily="34" charset="0"/>
              </a:rPr>
              <a:pPr>
                <a:defRPr/>
              </a:pPr>
              <a:t>8</a:t>
            </a:fld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16632"/>
            <a:ext cx="756084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Результаты работы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Центра международных коммуникаций и протокола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617187"/>
            <a:ext cx="4608513" cy="476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400" dirty="0">
                <a:latin typeface="Trebuchet MS" panose="020B0603020202020204" pitchFamily="34" charset="0"/>
              </a:rPr>
              <a:t>•	</a:t>
            </a:r>
            <a:r>
              <a:rPr lang="ru-RU" sz="1200" dirty="0">
                <a:latin typeface="Cambria" panose="02040503050406030204" pitchFamily="18" charset="0"/>
              </a:rPr>
              <a:t>Зимний курс международной студенческой организации BEST (февраль)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Российско-немецкий симпозиум «Правовые проблемы регионального развития России» в рамках Дней Германии в регионах России (марта)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Российско-немецкий семинар «Сценарии отношений России и Германии в 2030 году»  при поддержке Фонда </a:t>
            </a:r>
            <a:r>
              <a:rPr lang="ru-RU" sz="1200" dirty="0" err="1">
                <a:latin typeface="Cambria" panose="02040503050406030204" pitchFamily="18" charset="0"/>
              </a:rPr>
              <a:t>Эберта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o	Первый этап: 04-07 марта – </a:t>
            </a:r>
            <a:r>
              <a:rPr lang="ru-RU" sz="1200" dirty="0" err="1">
                <a:latin typeface="Cambria" panose="02040503050406030204" pitchFamily="18" charset="0"/>
              </a:rPr>
              <a:t>УрФУ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o	Второй этап: 28-30 апреля – Университет </a:t>
            </a:r>
            <a:r>
              <a:rPr lang="ru-RU" sz="1200" dirty="0" err="1">
                <a:latin typeface="Cambria" panose="02040503050406030204" pitchFamily="18" charset="0"/>
              </a:rPr>
              <a:t>Виадрина</a:t>
            </a:r>
            <a:r>
              <a:rPr lang="ru-RU" sz="1200" dirty="0">
                <a:latin typeface="Cambria" panose="02040503050406030204" pitchFamily="18" charset="0"/>
              </a:rPr>
              <a:t> (</a:t>
            </a:r>
            <a:r>
              <a:rPr lang="ru-RU" sz="1200" dirty="0" err="1">
                <a:latin typeface="Cambria" panose="02040503050406030204" pitchFamily="18" charset="0"/>
              </a:rPr>
              <a:t>Франкфур</a:t>
            </a:r>
            <a:r>
              <a:rPr lang="ru-RU" sz="1200" dirty="0">
                <a:latin typeface="Cambria" panose="02040503050406030204" pitchFamily="18" charset="0"/>
              </a:rPr>
              <a:t> на Одере, Германия)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o	Презентация результатов: 26 июня 2013, Берлин, при участии Ф-В </a:t>
            </a:r>
            <a:r>
              <a:rPr lang="ru-RU" sz="1200" dirty="0" err="1">
                <a:latin typeface="Cambria" panose="02040503050406030204" pitchFamily="18" charset="0"/>
              </a:rPr>
              <a:t>Штайнмайера</a:t>
            </a:r>
            <a:r>
              <a:rPr lang="ru-RU" sz="1200" dirty="0">
                <a:latin typeface="Cambria" panose="02040503050406030204" pitchFamily="18" charset="0"/>
              </a:rPr>
              <a:t> и В.А. </a:t>
            </a:r>
            <a:r>
              <a:rPr lang="ru-RU" sz="1200" dirty="0" err="1">
                <a:latin typeface="Cambria" panose="02040503050406030204" pitchFamily="18" charset="0"/>
              </a:rPr>
              <a:t>Кокшарова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Российско-немецкий симпозиум «Конструктивизм и </a:t>
            </a:r>
            <a:r>
              <a:rPr lang="ru-RU" sz="1200" dirty="0" err="1">
                <a:latin typeface="Cambria" panose="02040503050406030204" pitchFamily="18" charset="0"/>
              </a:rPr>
              <a:t>Баухауз</a:t>
            </a:r>
            <a:r>
              <a:rPr lang="ru-RU" sz="1200" dirty="0">
                <a:latin typeface="Cambria" panose="02040503050406030204" pitchFamily="18" charset="0"/>
              </a:rPr>
              <a:t>»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в рамках Дней Германии в регионах России (март)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Международный конкурс научных проектов </a:t>
            </a:r>
            <a:r>
              <a:rPr lang="ru-RU" sz="1200" dirty="0" err="1">
                <a:latin typeface="Cambria" panose="02040503050406030204" pitchFamily="18" charset="0"/>
              </a:rPr>
              <a:t>Science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</a:rPr>
              <a:t>Slam</a:t>
            </a:r>
            <a:r>
              <a:rPr lang="ru-RU" sz="1200" dirty="0">
                <a:latin typeface="Cambria" panose="02040503050406030204" pitchFamily="18" charset="0"/>
              </a:rPr>
              <a:t> (июнь)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Международная научно-практическая конференция «Современный город: модернизация территорий и территория модернизации» в рамках проведения фестиваля «Дни Европы в Екатеринбурге» (</a:t>
            </a:r>
            <a:r>
              <a:rPr lang="ru-RU" sz="1200" dirty="0" smtClean="0">
                <a:latin typeface="Cambria" panose="02040503050406030204" pitchFamily="18" charset="0"/>
              </a:rPr>
              <a:t>май)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 smtClean="0">
                <a:latin typeface="Cambria" panose="02040503050406030204" pitchFamily="18" charset="0"/>
              </a:rPr>
              <a:t>•</a:t>
            </a:r>
            <a:r>
              <a:rPr lang="ru-RU" sz="1200" dirty="0">
                <a:latin typeface="Cambria" panose="02040503050406030204" pitchFamily="18" charset="0"/>
              </a:rPr>
              <a:t>	Лекция Министра по делам  Европы и внешней торговли Финляндии, Александра </a:t>
            </a:r>
            <a:r>
              <a:rPr lang="ru-RU" sz="1200" dirty="0" err="1">
                <a:latin typeface="Cambria" panose="02040503050406030204" pitchFamily="18" charset="0"/>
              </a:rPr>
              <a:t>Стубба</a:t>
            </a:r>
            <a:r>
              <a:rPr lang="ru-RU" sz="1200" dirty="0">
                <a:latin typeface="Cambria" panose="02040503050406030204" pitchFamily="18" charset="0"/>
              </a:rPr>
              <a:t> (июнь)</a:t>
            </a: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93967"/>
            <a:ext cx="45365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b="1" dirty="0" smtClean="0">
                <a:latin typeface="Cambria" panose="02040503050406030204" pitchFamily="18" charset="0"/>
              </a:rPr>
              <a:t>Договоры</a:t>
            </a:r>
            <a:r>
              <a:rPr lang="ru-RU" sz="1400" b="1" dirty="0">
                <a:latin typeface="Cambria" panose="02040503050406030204" pitchFamily="18" charset="0"/>
              </a:rPr>
              <a:t>: заключено 40 договоров  </a:t>
            </a:r>
          </a:p>
          <a:p>
            <a:r>
              <a:rPr lang="ru-RU" sz="1400" b="1" dirty="0" smtClean="0">
                <a:latin typeface="Cambria" panose="02040503050406030204" pitchFamily="18" charset="0"/>
              </a:rPr>
              <a:t>2. Мероприятия</a:t>
            </a:r>
            <a:r>
              <a:rPr lang="ru-RU" sz="14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587788" y="936755"/>
            <a:ext cx="4427983" cy="53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 smtClean="0">
                <a:latin typeface="Cambria" panose="02040503050406030204" pitchFamily="18" charset="0"/>
              </a:rPr>
              <a:t>•</a:t>
            </a:r>
            <a:r>
              <a:rPr lang="ru-RU" sz="1200" dirty="0">
                <a:latin typeface="Cambria" panose="02040503050406030204" pitchFamily="18" charset="0"/>
              </a:rPr>
              <a:t>	Международный форум QS RANKOSIUM в Уральском федеральном университете (июль)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Презентация  заявки Уральского федерального университета (</a:t>
            </a:r>
            <a:r>
              <a:rPr lang="ru-RU" sz="1200" dirty="0" err="1">
                <a:latin typeface="Cambria" panose="02040503050406030204" pitchFamily="18" charset="0"/>
              </a:rPr>
              <a:t>УрФУ</a:t>
            </a:r>
            <a:r>
              <a:rPr lang="ru-RU" sz="1200" dirty="0">
                <a:latin typeface="Cambria" panose="02040503050406030204" pitchFamily="18" charset="0"/>
              </a:rPr>
              <a:t>) на участие в программы «5-100-2020» (июль)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Церемония открытия Тайской комнаты в </a:t>
            </a:r>
            <a:r>
              <a:rPr lang="ru-RU" sz="1200" dirty="0" err="1">
                <a:latin typeface="Cambria" panose="02040503050406030204" pitchFamily="18" charset="0"/>
              </a:rPr>
              <a:t>УрФУ</a:t>
            </a:r>
            <a:r>
              <a:rPr lang="ru-RU" sz="1200" dirty="0">
                <a:latin typeface="Cambria" panose="02040503050406030204" pitchFamily="18" charset="0"/>
              </a:rPr>
              <a:t> (визит чрезвычайного и полномочного посла Королевства Таиланд в Российской Федерации; визит делегации Университета </a:t>
            </a:r>
            <a:r>
              <a:rPr lang="ru-RU" sz="1200" dirty="0" err="1">
                <a:latin typeface="Cambria" panose="02040503050406030204" pitchFamily="18" charset="0"/>
              </a:rPr>
              <a:t>Бурафа</a:t>
            </a:r>
            <a:r>
              <a:rPr lang="ru-RU" sz="1200" dirty="0">
                <a:latin typeface="Cambria" panose="02040503050406030204" pitchFamily="18" charset="0"/>
              </a:rPr>
              <a:t>) (сентябрь)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Подписание договора с компанией </a:t>
            </a:r>
            <a:r>
              <a:rPr lang="ru-RU" sz="1200" dirty="0" err="1">
                <a:latin typeface="Cambria" panose="02040503050406030204" pitchFamily="18" charset="0"/>
              </a:rPr>
              <a:t>Thomson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</a:rPr>
              <a:t>Reuters</a:t>
            </a:r>
            <a:r>
              <a:rPr lang="ru-RU" sz="1200" dirty="0">
                <a:latin typeface="Cambria" panose="02040503050406030204" pitchFamily="18" charset="0"/>
              </a:rPr>
              <a:t> о проведении научно-исследовательских работ для разработки плана развития науки в </a:t>
            </a:r>
            <a:r>
              <a:rPr lang="ru-RU" sz="1200" dirty="0" err="1">
                <a:latin typeface="Cambria" panose="02040503050406030204" pitchFamily="18" charset="0"/>
              </a:rPr>
              <a:t>УрФУ</a:t>
            </a:r>
            <a:r>
              <a:rPr lang="ru-RU" sz="1200" dirty="0">
                <a:latin typeface="Cambria" panose="02040503050406030204" pitchFamily="18" charset="0"/>
              </a:rPr>
              <a:t> и </a:t>
            </a:r>
            <a:r>
              <a:rPr lang="ru-RU" sz="1200" dirty="0" err="1">
                <a:latin typeface="Cambria" panose="02040503050406030204" pitchFamily="18" charset="0"/>
              </a:rPr>
              <a:t>УрО</a:t>
            </a:r>
            <a:r>
              <a:rPr lang="ru-RU" sz="1200" dirty="0">
                <a:latin typeface="Cambria" panose="02040503050406030204" pitchFamily="18" charset="0"/>
              </a:rPr>
              <a:t> РАН (октябрь)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Заседание Совета по повышению конкурентоспособности ведущих университетов Российской Федерации, защита Дорожной карты Уральского федерального университета (октябрь)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Научно-практическая конференция «Зеленый мост через поколения — вектор устойчивого развития ХХІ века»; Выставка «Промышленная кооперация России и Казахстана»; Торжественное открытие Доски известных выпускников УПИ и </a:t>
            </a:r>
            <a:r>
              <a:rPr lang="ru-RU" sz="1200" dirty="0" err="1">
                <a:latin typeface="Cambria" panose="02040503050406030204" pitchFamily="18" charset="0"/>
              </a:rPr>
              <a:t>УрГУ</a:t>
            </a:r>
            <a:r>
              <a:rPr lang="ru-RU" sz="1200" dirty="0">
                <a:latin typeface="Cambria" panose="02040503050406030204" pitchFamily="18" charset="0"/>
              </a:rPr>
              <a:t> из Казахстана (ноябрь) 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Российско-китайский проект «Поезд дружбы АТУРК» (октябрь)</a:t>
            </a:r>
          </a:p>
          <a:p>
            <a:pPr marL="177800" lvl="0" indent="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200" dirty="0">
                <a:latin typeface="Cambria" panose="02040503050406030204" pitchFamily="18" charset="0"/>
              </a:rPr>
              <a:t>•	5-й Российско-Германский форум </a:t>
            </a:r>
            <a:r>
              <a:rPr lang="ru-RU" sz="1200" dirty="0" err="1">
                <a:latin typeface="Cambria" panose="02040503050406030204" pitchFamily="18" charset="0"/>
              </a:rPr>
              <a:t>энергоэффективности</a:t>
            </a:r>
            <a:r>
              <a:rPr lang="ru-RU" sz="1200" dirty="0">
                <a:latin typeface="Cambria" panose="02040503050406030204" pitchFamily="18" charset="0"/>
              </a:rPr>
              <a:t> «Технологии повышения </a:t>
            </a:r>
            <a:r>
              <a:rPr lang="ru-RU" sz="1200" dirty="0" err="1">
                <a:latin typeface="Cambria" panose="02040503050406030204" pitchFamily="18" charset="0"/>
              </a:rPr>
              <a:t>энергоэффективности</a:t>
            </a:r>
            <a:r>
              <a:rPr lang="ru-RU" sz="1200" dirty="0">
                <a:latin typeface="Cambria" panose="02040503050406030204" pitchFamily="18" charset="0"/>
              </a:rPr>
              <a:t> для модернизации энергетической инфраструктуры» (декабрь) </a:t>
            </a: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533400" lvl="0" indent="-2667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  <a:p>
            <a:pPr marL="355600" lvl="0" indent="-355600" algn="just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6273225"/>
            <a:ext cx="5076056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" panose="02040503050406030204" pitchFamily="18" charset="0"/>
              </a:rPr>
              <a:t>3.</a:t>
            </a:r>
            <a:r>
              <a:rPr lang="ru-RU" sz="1600" dirty="0">
                <a:latin typeface="Cambria" panose="02040503050406030204" pitchFamily="18" charset="0"/>
              </a:rPr>
              <a:t>	</a:t>
            </a:r>
            <a:r>
              <a:rPr lang="ru-RU" sz="1400" b="1" dirty="0">
                <a:latin typeface="Cambria" panose="02040503050406030204" pitchFamily="18" charset="0"/>
              </a:rPr>
              <a:t>Командирование</a:t>
            </a:r>
          </a:p>
          <a:p>
            <a:r>
              <a:rPr lang="ru-RU" sz="1400" b="1" dirty="0">
                <a:latin typeface="Cambria" panose="02040503050406030204" pitchFamily="18" charset="0"/>
              </a:rPr>
              <a:t>Подготовлено </a:t>
            </a:r>
            <a:r>
              <a:rPr lang="ru-RU" sz="1400" b="1" dirty="0" smtClean="0">
                <a:latin typeface="Cambria" panose="02040503050406030204" pitchFamily="18" charset="0"/>
              </a:rPr>
              <a:t>800 </a:t>
            </a:r>
            <a:r>
              <a:rPr lang="ru-RU" sz="1400" b="1" dirty="0">
                <a:latin typeface="Cambria" panose="02040503050406030204" pitchFamily="18" charset="0"/>
              </a:rPr>
              <a:t>командировок сотрудников </a:t>
            </a:r>
            <a:r>
              <a:rPr lang="ru-RU" sz="1400" b="1" dirty="0" err="1">
                <a:latin typeface="Cambria" panose="02040503050406030204" pitchFamily="18" charset="0"/>
              </a:rPr>
              <a:t>УрФУ</a:t>
            </a:r>
            <a:r>
              <a:rPr lang="ru-RU" sz="14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06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000" y="786190"/>
            <a:ext cx="36649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0"/>
              </a:spcAft>
              <a:tabLst>
                <a:tab pos="5334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2014 год</a:t>
            </a: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>
              <a:defRPr/>
            </a:pPr>
            <a:fld id="{8765F4DB-D461-4D31-8EAE-7E4180A60022}" type="slidenum">
              <a:rPr lang="ru-RU" smtClean="0">
                <a:latin typeface="Trebuchet MS" panose="020B0603020202020204" pitchFamily="34" charset="0"/>
              </a:rPr>
              <a:pPr>
                <a:defRPr/>
              </a:pPr>
              <a:t>9</a:t>
            </a:fld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0656" y="116632"/>
            <a:ext cx="719584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ПЛАН РАБОТЫ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 smtClean="0">
                <a:latin typeface="Cambria" panose="02040503050406030204" pitchFamily="18" charset="0"/>
              </a:rPr>
              <a:t>Центра международных коммуникаций и протокола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24" y="1340768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ambria" panose="02040503050406030204" pitchFamily="18" charset="0"/>
              </a:rPr>
              <a:t>1.</a:t>
            </a:r>
            <a:r>
              <a:rPr lang="ru-RU" sz="2400" dirty="0">
                <a:latin typeface="Cambria" panose="02040503050406030204" pitchFamily="18" charset="0"/>
              </a:rPr>
              <a:t>	</a:t>
            </a:r>
            <a:r>
              <a:rPr lang="ru-RU" sz="2000" dirty="0">
                <a:latin typeface="Cambria" panose="02040503050406030204" pitchFamily="18" charset="0"/>
              </a:rPr>
              <a:t>Продвижение системы международных академических </a:t>
            </a:r>
            <a:r>
              <a:rPr lang="ru-RU" sz="2000" dirty="0" smtClean="0">
                <a:latin typeface="Cambria" panose="02040503050406030204" pitchFamily="18" charset="0"/>
              </a:rPr>
              <a:t>советов;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2.	Развитие обменных программ в преподавательской </a:t>
            </a:r>
            <a:r>
              <a:rPr lang="ru-RU" sz="2000" dirty="0" smtClean="0">
                <a:latin typeface="Cambria" panose="02040503050406030204" pitchFamily="18" charset="0"/>
              </a:rPr>
              <a:t>среде;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3.	Проведение первой международной недели </a:t>
            </a:r>
            <a:r>
              <a:rPr lang="ru-RU" sz="2000" dirty="0" smtClean="0">
                <a:latin typeface="Cambria" panose="02040503050406030204" pitchFamily="18" charset="0"/>
              </a:rPr>
              <a:t>образования;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Cambria" panose="02040503050406030204" pitchFamily="18" charset="0"/>
              </a:rPr>
              <a:t>4.	Увеличение числа </a:t>
            </a:r>
            <a:r>
              <a:rPr lang="ru-RU" sz="2000" dirty="0" err="1">
                <a:latin typeface="Cambria" panose="02040503050406030204" pitchFamily="18" charset="0"/>
              </a:rPr>
              <a:t>аккредитационных</a:t>
            </a:r>
            <a:r>
              <a:rPr lang="ru-RU" sz="2000" dirty="0">
                <a:latin typeface="Cambria" panose="02040503050406030204" pitchFamily="18" charset="0"/>
              </a:rPr>
              <a:t> программ институтов </a:t>
            </a:r>
          </a:p>
        </p:txBody>
      </p:sp>
      <p:pic>
        <p:nvPicPr>
          <p:cNvPr id="2050" name="Picture 2" descr="C:\Users\user\Desktop\medium_2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54277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5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985</Words>
  <Application>Microsoft Macintosh PowerPoint</Application>
  <PresentationFormat>Экран (4:3)</PresentationFormat>
  <Paragraphs>248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Максим Хомяков</cp:lastModifiedBy>
  <cp:revision>125</cp:revision>
  <dcterms:created xsi:type="dcterms:W3CDTF">2011-09-19T03:23:37Z</dcterms:created>
  <dcterms:modified xsi:type="dcterms:W3CDTF">2014-04-28T08:41:30Z</dcterms:modified>
</cp:coreProperties>
</file>