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36" r:id="rId9"/>
    <p:sldId id="335" r:id="rId10"/>
    <p:sldId id="286" r:id="rId11"/>
    <p:sldId id="279" r:id="rId12"/>
    <p:sldId id="337" r:id="rId13"/>
    <p:sldId id="263" r:id="rId14"/>
    <p:sldId id="338" r:id="rId15"/>
    <p:sldId id="329" r:id="rId16"/>
    <p:sldId id="331" r:id="rId17"/>
    <p:sldId id="332" r:id="rId18"/>
    <p:sldId id="333" r:id="rId19"/>
    <p:sldId id="339" r:id="rId20"/>
    <p:sldId id="273" r:id="rId21"/>
    <p:sldId id="308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7834B2-1991-496F-AFB1-4DEB02D9E955}">
          <p14:sldIdLst>
            <p14:sldId id="256"/>
            <p14:sldId id="321"/>
            <p14:sldId id="322"/>
            <p14:sldId id="323"/>
            <p14:sldId id="324"/>
            <p14:sldId id="325"/>
            <p14:sldId id="326"/>
            <p14:sldId id="336"/>
            <p14:sldId id="335"/>
            <p14:sldId id="286"/>
            <p14:sldId id="279"/>
            <p14:sldId id="337"/>
            <p14:sldId id="263"/>
            <p14:sldId id="338"/>
            <p14:sldId id="329"/>
            <p14:sldId id="331"/>
            <p14:sldId id="332"/>
            <p14:sldId id="333"/>
            <p14:sldId id="339"/>
            <p14:sldId id="273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6F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914" autoAdjust="0"/>
  </p:normalViewPr>
  <p:slideViewPr>
    <p:cSldViewPr>
      <p:cViewPr varScale="1">
        <p:scale>
          <a:sx n="104" d="100"/>
          <a:sy n="104" d="100"/>
        </p:scale>
        <p:origin x="-18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kumimoji="0" lang="ru-RU" sz="1600" b="1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kumimoji="0" lang="ru-RU" sz="1400" b="1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</a:t>
            </a:r>
            <a:r>
              <a:rPr kumimoji="0" lang="ru-RU" sz="1400" b="1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Лист1!$B$15</c:f>
              <c:strCache>
                <c:ptCount val="1"/>
                <c:pt idx="0">
                  <c:v>прием 2012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6935190793458508E-2"/>
                  <c:y val="-4.422321581661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829701900568044E-2"/>
                  <c:y val="7.2266846041229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98050867342209E-2"/>
                  <c:y val="-1.50331711048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Лист1!$A$16:$A$18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Лист1!$B$16:$B$18</c:f>
              <c:numCache>
                <c:formatCode>General</c:formatCode>
                <c:ptCount val="3"/>
                <c:pt idx="0">
                  <c:v>3715</c:v>
                </c:pt>
                <c:pt idx="1">
                  <c:v>225</c:v>
                </c:pt>
                <c:pt idx="2">
                  <c:v>1013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kumimoji="0" lang="ru-RU" sz="1600" b="1" i="0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2013</a:t>
            </a:r>
          </a:p>
          <a:p>
            <a:pPr algn="ctr" rtl="0">
              <a:defRPr kumimoji="0" lang="ru-RU" sz="1600" b="1" i="0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(118, </a:t>
            </a:r>
            <a:r>
              <a: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ru-RU" sz="14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к 2012 г)</a:t>
            </a:r>
            <a:endParaRPr kumimoji="0" lang="ru-RU" sz="1400" b="1" i="0" u="none" strike="noStrike" kern="1200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Лист1!$B$20</c:f>
              <c:strCache>
                <c:ptCount val="1"/>
                <c:pt idx="0">
                  <c:v>прием 2013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317749343832021"/>
                  <c:y val="-1.0669189859375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331146106736652E-2"/>
                  <c:y val="1.186640831306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114391951006127E-2"/>
                  <c:y val="-1.847505417742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Лист1!$A$21:$A$23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Лист1!$B$21:$B$23</c:f>
              <c:numCache>
                <c:formatCode>General</c:formatCode>
                <c:ptCount val="3"/>
                <c:pt idx="0">
                  <c:v>4335</c:v>
                </c:pt>
                <c:pt idx="1">
                  <c:v>341</c:v>
                </c:pt>
                <c:pt idx="2">
                  <c:v>1176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kumimoji="0" lang="ru-RU" sz="1600" b="1" i="0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2014</a:t>
            </a:r>
          </a:p>
          <a:p>
            <a:pPr algn="ctr" rtl="0">
              <a:defRPr kumimoji="0" lang="ru-RU" sz="1600" b="1" i="0" u="none" strike="noStrike" kern="1200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kumimoji="0" lang="ru-RU" sz="16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(103,6% к 2013 г)</a:t>
            </a:r>
            <a:endParaRPr kumimoji="0" lang="ru-RU" sz="1600" b="1" i="0" u="none" strike="noStrike" kern="1200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прием 2014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7100065616797904E-2"/>
                  <c:y val="-6.4835228929717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583005249343827E-2"/>
                  <c:y val="4.262350539515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404308836395454E-2"/>
                  <c:y val="-1.992417614464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Лист1!$A$10:$A$12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4450</c:v>
                </c:pt>
                <c:pt idx="1">
                  <c:v>381</c:v>
                </c:pt>
                <c:pt idx="2">
                  <c:v>1233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95290901137358"/>
          <c:y val="0.36330454023627007"/>
          <c:w val="0.24380424321959754"/>
          <c:h val="0.33925975817501752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Лист3!$G$3</c:f>
              <c:strCache>
                <c:ptCount val="1"/>
                <c:pt idx="0">
                  <c:v>Средний балл 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Лист3!$F$4:$F$20</c:f>
              <c:strCache>
                <c:ptCount val="17"/>
                <c:pt idx="0">
                  <c:v>ИВТОиБ</c:v>
                </c:pt>
                <c:pt idx="1">
                  <c:v>ВШЭМ</c:v>
                </c:pt>
                <c:pt idx="2">
                  <c:v>ИГУП</c:v>
                </c:pt>
                <c:pt idx="3">
                  <c:v>ИГНИ</c:v>
                </c:pt>
                <c:pt idx="4">
                  <c:v>ИЕН</c:v>
                </c:pt>
                <c:pt idx="5">
                  <c:v>ИМКН</c:v>
                </c:pt>
                <c:pt idx="6">
                  <c:v>ИММт</c:v>
                </c:pt>
                <c:pt idx="7">
                  <c:v>ММИ</c:v>
                </c:pt>
                <c:pt idx="8">
                  <c:v>ИРИТ-РтФ</c:v>
                </c:pt>
                <c:pt idx="9">
                  <c:v>ИСПН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ИФКСиМП</c:v>
                </c:pt>
                <c:pt idx="14">
                  <c:v>ИнФО</c:v>
                </c:pt>
                <c:pt idx="15">
                  <c:v>ХТИ</c:v>
                </c:pt>
                <c:pt idx="16">
                  <c:v>ИТОО филиалы</c:v>
                </c:pt>
              </c:strCache>
            </c:strRef>
          </c:cat>
          <c:val>
            <c:numRef>
              <c:f>Лист3!$G$4:$G$20</c:f>
              <c:numCache>
                <c:formatCode>0.00</c:formatCode>
                <c:ptCount val="17"/>
                <c:pt idx="0">
                  <c:v>200.51</c:v>
                </c:pt>
                <c:pt idx="1">
                  <c:v>246.64</c:v>
                </c:pt>
                <c:pt idx="2">
                  <c:v>241.37</c:v>
                </c:pt>
                <c:pt idx="3">
                  <c:v>256.81</c:v>
                </c:pt>
                <c:pt idx="4">
                  <c:v>205.14</c:v>
                </c:pt>
                <c:pt idx="5">
                  <c:v>231.06</c:v>
                </c:pt>
                <c:pt idx="6">
                  <c:v>181.71</c:v>
                </c:pt>
                <c:pt idx="7">
                  <c:v>196.04</c:v>
                </c:pt>
                <c:pt idx="8">
                  <c:v>207.45</c:v>
                </c:pt>
                <c:pt idx="9">
                  <c:v>240.97</c:v>
                </c:pt>
                <c:pt idx="10">
                  <c:v>227.96</c:v>
                </c:pt>
                <c:pt idx="11">
                  <c:v>202.62</c:v>
                </c:pt>
                <c:pt idx="12">
                  <c:v>207.73</c:v>
                </c:pt>
                <c:pt idx="13">
                  <c:v>238.18</c:v>
                </c:pt>
                <c:pt idx="14">
                  <c:v>213.21</c:v>
                </c:pt>
                <c:pt idx="15">
                  <c:v>218.2</c:v>
                </c:pt>
                <c:pt idx="16">
                  <c:v>171.08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46624000"/>
        <c:axId val="171673856"/>
      </c:barChart>
      <c:catAx>
        <c:axId val="14662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71673856"/>
        <c:crosses val="autoZero"/>
        <c:auto val="1"/>
        <c:lblAlgn val="ctr"/>
        <c:lblOffset val="100"/>
        <c:noMultiLvlLbl val="0"/>
      </c:catAx>
      <c:valAx>
        <c:axId val="171673856"/>
        <c:scaling>
          <c:orientation val="minMax"/>
          <c:max val="280"/>
        </c:scaling>
        <c:delete val="0"/>
        <c:axPos val="l"/>
        <c:majorGridlines/>
        <c:minorGridlines/>
        <c:numFmt formatCode="0.00" sourceLinked="1"/>
        <c:majorTickMark val="out"/>
        <c:minorTickMark val="none"/>
        <c:tickLblPos val="nextTo"/>
        <c:crossAx val="146624000"/>
        <c:crosses val="autoZero"/>
        <c:crossBetween val="between"/>
        <c:majorUnit val="40"/>
      </c:valAx>
      <c:dTable>
        <c:showHorzBorder val="0"/>
        <c:showVertBorder val="1"/>
        <c:showOutline val="0"/>
        <c:showKeys val="0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C76AD-671F-4D40-896F-361B39BC22A8}" type="datetimeFigureOut">
              <a:rPr lang="ru-RU" smtClean="0"/>
              <a:t>23.09.2014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CED5-D653-4496-93CB-47D38ECD65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28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AF52-E150-4A26-BA82-ADCE0AD6C342}" type="datetimeFigureOut">
              <a:rPr lang="ru-RU" smtClean="0"/>
              <a:t>23.09.2014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7F112-33B5-49F9-B401-F9A792F79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840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46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52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12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94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7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85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F112-33B5-49F9-B401-F9A792F79E5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0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851" indent="-228623" defTabSz="4493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2097" indent="-228623" defTabSz="4493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343" indent="-228623" defTabSz="4493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589" indent="-228623" defTabSz="4493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720" algn="l"/>
                <a:tab pos="897028" algn="l"/>
                <a:tab pos="1346335" algn="l"/>
                <a:tab pos="1795643" algn="l"/>
                <a:tab pos="2244949" algn="l"/>
                <a:tab pos="2694257" algn="l"/>
                <a:tab pos="3143564" algn="l"/>
                <a:tab pos="3592872" algn="l"/>
                <a:tab pos="4042179" algn="l"/>
                <a:tab pos="4491487" algn="l"/>
                <a:tab pos="4940794" algn="l"/>
                <a:tab pos="5390102" algn="l"/>
                <a:tab pos="5839409" algn="l"/>
                <a:tab pos="6288717" algn="l"/>
                <a:tab pos="6738024" algn="l"/>
                <a:tab pos="7187332" algn="l"/>
                <a:tab pos="7636639" algn="l"/>
                <a:tab pos="8085947" algn="l"/>
                <a:tab pos="8535253" algn="l"/>
                <a:tab pos="8984561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692C4A4-53E5-4110-B058-4177C4D3E998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827" y="5079225"/>
            <a:ext cx="6049787" cy="481248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F90A2-1D45-4B78-99AB-339DF2CF8C2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96A87-E488-4416-A143-1D37B244E6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0DB1-162C-4BEA-BC0B-D8826B417FD2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7A57-81DF-45E2-9F39-6C9FD51737FC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94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013A-62DE-4B2F-9721-FC977197BE42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48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7D30-9B6A-4EFF-B755-5BDEE25156EC}" type="datetime1">
              <a:rPr lang="ru-RU" smtClean="0"/>
              <a:t>23.09.2014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CDAC-662C-4952-8576-8A11B6D80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4AD5-61BF-44E7-A703-FEE95FF34B7E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82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144-4792-4439-95EF-823FB9F28E7F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7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ED77-6955-418C-ADDC-4D2931CFEA13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0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7FE3-CA61-4D06-A95F-4C9921A68152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620-2A03-4171-A63E-C1D21E28CDD2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6787-BB2A-4961-9023-85F8D7C2D371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3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32-C8CB-4DD6-81B5-4EF852ED2D57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1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57ED-9659-4739-B5BB-8C2C59BC9129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0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89A5-5DFC-4F3A-A0E3-C2C317EFA313}" type="datetime1">
              <a:rPr lang="ru-RU" smtClean="0"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90FD-1FB6-4B3B-8EC0-0B4FECBA83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2" y="2030182"/>
            <a:ext cx="8136904" cy="4207130"/>
          </a:xfrm>
          <a:prstGeom prst="rect">
            <a:avLst/>
          </a:prstGeom>
        </p:spPr>
      </p:pic>
      <p:pic>
        <p:nvPicPr>
          <p:cNvPr id="1027" name="Picture 3" descr="C:\Users\mit\Desktop\09_ustu_electronic_CUR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" y="67480"/>
            <a:ext cx="9130101" cy="17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8144" y="1370480"/>
            <a:ext cx="5832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ИТОГИ ПРИЕМА В 201</a:t>
            </a:r>
            <a:r>
              <a:rPr lang="en-US" sz="30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3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г. </a:t>
            </a:r>
            <a:endParaRPr lang="ru-RU" sz="3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272" y="6237312"/>
            <a:ext cx="803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Докладчик – проректор по учебной работе УрФУ С.Т. Князев</a:t>
            </a:r>
            <a:endParaRPr lang="ru-RU" sz="1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592"/>
            <a:ext cx="9144000" cy="6096000"/>
          </a:xfrm>
          <a:prstGeom prst="rect">
            <a:avLst/>
          </a:prstGeom>
        </p:spPr>
      </p:pic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18208" y="262432"/>
            <a:ext cx="734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 ПРИЕМА 201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0800" y="1285181"/>
            <a:ext cx="6143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 smtClean="0"/>
              <a:t>Количество  сотрудников ОК – 160 человек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/>
              <a:t>Ответственные секретари и заместители –  60 человек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/>
              <a:t>Студенты -  100 человек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b="1" dirty="0" smtClean="0"/>
              <a:t>Количество сотрудников Центра приема документов: </a:t>
            </a:r>
            <a:endParaRPr lang="en-US" sz="1400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/>
              <a:t>Количество  операторов – 100 человек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b="1" dirty="0" smtClean="0"/>
              <a:t>Количество экспертов – 40 человек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684" y="637998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15</a:t>
            </a:r>
            <a:endParaRPr lang="ru-RU" sz="11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1796" y="863133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000099"/>
                </a:solidFill>
                <a:latin typeface="Verdana" pitchFamily="34" charset="0"/>
              </a:rPr>
              <a:t>Период работы с 20 июня  по 21 августа</a:t>
            </a:r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18208" y="262432"/>
            <a:ext cx="734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 ПРИЕМА 201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7884" y="4038436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Регистрация в системе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Выбор институтов, направлений (специальностей) всех форм и технологий обучения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Подача заявления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Изменение приоритетов и  выбранных направлений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Просмотр рейтинга, списков и приказов о зачислении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83132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000" dirty="0">
                <a:solidFill>
                  <a:srgbClr val="000099"/>
                </a:solidFill>
                <a:latin typeface="Verdana" pitchFamily="34" charset="0"/>
              </a:rPr>
              <a:t>Система «Онлайн-абитуриент»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8" y="3964390"/>
            <a:ext cx="2827187" cy="263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73581"/>
              </p:ext>
            </p:extLst>
          </p:nvPr>
        </p:nvGraphicFramePr>
        <p:xfrm>
          <a:off x="1043608" y="1268760"/>
          <a:ext cx="6266892" cy="2088234"/>
        </p:xfrm>
        <a:graphic>
          <a:graphicData uri="http://schemas.openxmlformats.org/drawingml/2006/table">
            <a:tbl>
              <a:tblPr/>
              <a:tblGrid>
                <a:gridCol w="1154323"/>
                <a:gridCol w="1008112"/>
                <a:gridCol w="936104"/>
                <a:gridCol w="504056"/>
                <a:gridCol w="1368152"/>
                <a:gridCol w="720080"/>
                <a:gridCol w="576065"/>
              </a:tblGrid>
              <a:tr h="3045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Способ подачи документов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2013 год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2014 год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Заявлений принято 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Зачислено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Заявлений принято 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Зачислено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лично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15560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9369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13601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8360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онлайн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3830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939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5136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1223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по почте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314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329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29%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Всего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19704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10349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19066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9677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0C490FD-1FB6-4B3B-8EC0-0B4FECBA833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8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872" y="0"/>
            <a:ext cx="9144000" cy="66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74192" y="131215"/>
            <a:ext cx="7562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Итоги зачисления в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2014 году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 10.09.2014*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512" y="5633229"/>
            <a:ext cx="871296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1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по итогам зачисления обновлена на 10.09.2014 года.</a:t>
            </a:r>
          </a:p>
          <a:p>
            <a:pPr algn="just" eaLnBrk="0" hangingPunct="0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 иностранных граждан в пределах квоты, установленной Правительством Российской Федерации, продолжается по 31 декабря 2014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</a:p>
          <a:p>
            <a:pPr algn="just" eaLnBrk="0" hangingPunct="0"/>
            <a:r>
              <a:rPr lang="ru-RU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0" hangingPunct="0"/>
            <a:endParaRPr lang="en-US" sz="11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27542"/>
              </p:ext>
            </p:extLst>
          </p:nvPr>
        </p:nvGraphicFramePr>
        <p:xfrm>
          <a:off x="395536" y="836712"/>
          <a:ext cx="8344823" cy="4661084"/>
        </p:xfrm>
        <a:graphic>
          <a:graphicData uri="http://schemas.openxmlformats.org/drawingml/2006/table">
            <a:tbl>
              <a:tblPr/>
              <a:tblGrid>
                <a:gridCol w="1506560"/>
                <a:gridCol w="921040"/>
                <a:gridCol w="485824"/>
                <a:gridCol w="110912"/>
                <a:gridCol w="506489"/>
                <a:gridCol w="576915"/>
                <a:gridCol w="140732"/>
                <a:gridCol w="519685"/>
                <a:gridCol w="516187"/>
                <a:gridCol w="116256"/>
                <a:gridCol w="652965"/>
                <a:gridCol w="576915"/>
                <a:gridCol w="748978"/>
                <a:gridCol w="965365"/>
              </a:tblGrid>
              <a:tr h="635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Бакалавриат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(академический)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Бакалавриат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(прикладной)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Специалитет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Магистратура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Общий итог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3808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5645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93%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3072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91%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241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363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95%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1189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100%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4865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93%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666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Очно-заочная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177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84%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177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84%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431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559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95%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44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100%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603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Verdana"/>
                        </a:rPr>
                        <a:t>96%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43124"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контракт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3418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247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3975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1954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220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2420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Очно-заочная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1419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96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7226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610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1530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188225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rgbClr val="0000FF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225">
                <a:tc gridSpan="1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Иностранные студенты (дальнее зарубежье)*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Бюджет, 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Контракт, 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Контракт, заочная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Итого: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7843" marR="7843" marT="7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25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0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Всего: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7262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622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1544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9682</a:t>
                      </a:r>
                    </a:p>
                  </a:txBody>
                  <a:tcPr marL="7843" marR="7843" marT="78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4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618208" y="277821"/>
            <a:ext cx="734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Итоги зачисления в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Verdana" pitchFamily="34" charset="0"/>
              </a:rPr>
              <a:t>Победители и призеры олимпиад, зачисленные в университет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1168" y="6548515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20</a:t>
            </a:r>
            <a:endParaRPr lang="ru-RU" sz="11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27783"/>
              </p:ext>
            </p:extLst>
          </p:nvPr>
        </p:nvGraphicFramePr>
        <p:xfrm>
          <a:off x="292584" y="1484784"/>
          <a:ext cx="1854200" cy="4057650"/>
        </p:xfrm>
        <a:graphic>
          <a:graphicData uri="http://schemas.openxmlformats.org/drawingml/2006/table">
            <a:tbl>
              <a:tblPr/>
              <a:tblGrid>
                <a:gridCol w="1244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Институт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Кол-во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ВШЭМ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ИГНИ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ИГУП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ИМКН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ИнФО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ИРИТ-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РтФ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ИСПН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УралЭНИН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ФТИ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ИТОГО: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564119"/>
              </p:ext>
            </p:extLst>
          </p:nvPr>
        </p:nvGraphicFramePr>
        <p:xfrm>
          <a:off x="2339752" y="1484784"/>
          <a:ext cx="6624736" cy="4756471"/>
        </p:xfrm>
        <a:graphic>
          <a:graphicData uri="http://schemas.openxmlformats.org/drawingml/2006/table">
            <a:tbl>
              <a:tblPr/>
              <a:tblGrid>
                <a:gridCol w="5870329"/>
                <a:gridCol w="754407"/>
              </a:tblGrid>
              <a:tr h="166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Вид олимпиады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Кол-во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Победитель и/или призер заключительного этапа Всероссийской олимпиады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06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Всесибирская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открытая олимпиада школьников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08 Городская открытая олимпиада школьников по физике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Кутафинская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олимпиада школьников по праву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 Межрегиональная олимпиада школьников "Высшая проба"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731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 Межрегиональная олимпиада школьников "Евразийская лингвистическая олимпиада"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14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 Межрегиональная олимпиада школьников "Будущие исследователи - будущее науки"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 Межрегиональная отраслевая олимпиада школьников "Паруса надежды"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850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 Объединенная межвузовская математическая олимпиада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 Олимпиада школьников "Звезда" - Таланты на службе обороны и безопасности"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 Олимпиада школьников "Ломоносов"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156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 Олимпиада школьников по информатике и программированию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 Основы православной культуры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573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 Открытая всероссийская интеллектуальная олимпиада "Наше наследие"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83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 Открытая межвузовская олимпиада школьников Сибирского Федерального округа "Будущее Сибири"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 Открытая олимпиада школьников по программированию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905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 Отраслевая физико-математическая олимпиада школьников "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Росатом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 Покори Воробьевы горы!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281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 Региональный конкурс школьников Челябинского университетского образовательного округа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665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 Российская аэрокосмическая олимпиада школьников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2020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 ФИЗТЕХ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  <a:tr h="19865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ИТОГО: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95" marR="7395" marT="73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395" marR="7395" marT="73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440160" y="102984"/>
            <a:ext cx="7740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Предварительные итоги зачисления в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РЕГИОНАМ на 10.09.2014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51921" y="810413"/>
            <a:ext cx="5292080" cy="5502367"/>
            <a:chOff x="3412649" y="866665"/>
            <a:chExt cx="5777418" cy="592383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412649" y="866665"/>
              <a:ext cx="5777418" cy="5923839"/>
              <a:chOff x="2250966" y="889537"/>
              <a:chExt cx="5777418" cy="5923839"/>
            </a:xfrm>
          </p:grpSpPr>
          <p:pic>
            <p:nvPicPr>
              <p:cNvPr id="6146" name="Picture 2" descr="C:\Users\mit\Desktop\КАРТА-прием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966" y="889537"/>
                <a:ext cx="5513040" cy="5923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ая выноска 3"/>
              <p:cNvSpPr/>
              <p:nvPr/>
            </p:nvSpPr>
            <p:spPr>
              <a:xfrm>
                <a:off x="4379630" y="2313277"/>
                <a:ext cx="1728192" cy="457821"/>
              </a:xfrm>
              <a:prstGeom prst="wedgeRectCallout">
                <a:avLst>
                  <a:gd name="adj1" fmla="val -57156"/>
                  <a:gd name="adj2" fmla="val 13157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Екатеринбург, 36,3%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Прямоугольная выноска 8"/>
              <p:cNvSpPr/>
              <p:nvPr/>
            </p:nvSpPr>
            <p:spPr>
              <a:xfrm>
                <a:off x="6837684" y="2231038"/>
                <a:ext cx="718682" cy="360040"/>
              </a:xfrm>
              <a:prstGeom prst="wedgeRectCallout">
                <a:avLst>
                  <a:gd name="adj1" fmla="val -278053"/>
                  <a:gd name="adj2" fmla="val -9594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11,6%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Прямоугольная выноска 9"/>
              <p:cNvSpPr/>
              <p:nvPr/>
            </p:nvSpPr>
            <p:spPr>
              <a:xfrm>
                <a:off x="6837684" y="2243311"/>
                <a:ext cx="718682" cy="360040"/>
              </a:xfrm>
              <a:prstGeom prst="wedgeRectCallout">
                <a:avLst>
                  <a:gd name="adj1" fmla="val -232530"/>
                  <a:gd name="adj2" fmla="val 19764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11,6%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Прямоугольная выноска 10"/>
              <p:cNvSpPr/>
              <p:nvPr/>
            </p:nvSpPr>
            <p:spPr>
              <a:xfrm>
                <a:off x="4648144" y="3789040"/>
                <a:ext cx="718682" cy="360040"/>
              </a:xfrm>
              <a:prstGeom prst="wedgeRectCallout">
                <a:avLst>
                  <a:gd name="adj1" fmla="val -99791"/>
                  <a:gd name="adj2" fmla="val -6332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4,7%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Прямоугольная выноска 11"/>
              <p:cNvSpPr/>
              <p:nvPr/>
            </p:nvSpPr>
            <p:spPr>
              <a:xfrm>
                <a:off x="4210151" y="4221088"/>
                <a:ext cx="718682" cy="360040"/>
              </a:xfrm>
              <a:prstGeom prst="wedgeRectCallout">
                <a:avLst>
                  <a:gd name="adj1" fmla="val -118995"/>
                  <a:gd name="adj2" fmla="val -14670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1,9%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Прямоугольная выноска 13"/>
              <p:cNvSpPr/>
              <p:nvPr/>
            </p:nvSpPr>
            <p:spPr>
              <a:xfrm>
                <a:off x="2579430" y="1556792"/>
                <a:ext cx="772101" cy="360040"/>
              </a:xfrm>
              <a:prstGeom prst="wedgeRectCallout">
                <a:avLst>
                  <a:gd name="adj1" fmla="val 76076"/>
                  <a:gd name="adj2" fmla="val 16036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2,8 %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Прямоугольная выноска 14"/>
              <p:cNvSpPr/>
              <p:nvPr/>
            </p:nvSpPr>
            <p:spPr>
              <a:xfrm>
                <a:off x="5603766" y="3491416"/>
                <a:ext cx="718682" cy="360040"/>
              </a:xfrm>
              <a:prstGeom prst="wedgeRectCallout">
                <a:avLst>
                  <a:gd name="adj1" fmla="val -150821"/>
                  <a:gd name="adj2" fmla="val -7031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2,1%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Прямоугольная выноска 15"/>
              <p:cNvSpPr/>
              <p:nvPr/>
            </p:nvSpPr>
            <p:spPr>
              <a:xfrm>
                <a:off x="3516932" y="4653136"/>
                <a:ext cx="718682" cy="360040"/>
              </a:xfrm>
              <a:prstGeom prst="wedgeRectCallout">
                <a:avLst>
                  <a:gd name="adj1" fmla="val -74616"/>
                  <a:gd name="adj2" fmla="val -15860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0,9%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Прямоугольная выноска 16"/>
              <p:cNvSpPr/>
              <p:nvPr/>
            </p:nvSpPr>
            <p:spPr>
              <a:xfrm>
                <a:off x="2408189" y="3491416"/>
                <a:ext cx="718682" cy="360040"/>
              </a:xfrm>
              <a:prstGeom prst="wedgeRectCallout">
                <a:avLst>
                  <a:gd name="adj1" fmla="val 54808"/>
                  <a:gd name="adj2" fmla="val -17133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0,9%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Прямоугольная выноска 17"/>
              <p:cNvSpPr/>
              <p:nvPr/>
            </p:nvSpPr>
            <p:spPr>
              <a:xfrm>
                <a:off x="6179830" y="4833156"/>
                <a:ext cx="718682" cy="360040"/>
              </a:xfrm>
              <a:prstGeom prst="wedgeRectCallout">
                <a:avLst>
                  <a:gd name="adj1" fmla="val -51602"/>
                  <a:gd name="adj2" fmla="val 33278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2,1%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Прямоугольная выноска 18"/>
              <p:cNvSpPr/>
              <p:nvPr/>
            </p:nvSpPr>
            <p:spPr>
              <a:xfrm>
                <a:off x="6181228" y="4834554"/>
                <a:ext cx="718682" cy="360040"/>
              </a:xfrm>
              <a:prstGeom prst="wedgeRectCallout">
                <a:avLst>
                  <a:gd name="adj1" fmla="val -137980"/>
                  <a:gd name="adj2" fmla="val -1904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2,5%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17394" y="5317184"/>
                <a:ext cx="1610990" cy="46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БЕЛОРУСИЯ</a:t>
                </a:r>
              </a:p>
              <a:p>
                <a:r>
                  <a:rPr lang="ru-RU" sz="11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ТАДЖИКИСТАН</a:t>
                </a: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" name="Прямоугольная выноска 22"/>
              <p:cNvSpPr/>
              <p:nvPr/>
            </p:nvSpPr>
            <p:spPr>
              <a:xfrm>
                <a:off x="6179830" y="4835604"/>
                <a:ext cx="718682" cy="360040"/>
              </a:xfrm>
              <a:prstGeom prst="wedgeRectCallout">
                <a:avLst>
                  <a:gd name="adj1" fmla="val 167846"/>
                  <a:gd name="adj2" fmla="val -1205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2,6%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Прямоугольная выноска 24"/>
              <p:cNvSpPr/>
              <p:nvPr/>
            </p:nvSpPr>
            <p:spPr>
              <a:xfrm>
                <a:off x="6855860" y="2236320"/>
                <a:ext cx="718682" cy="360040"/>
              </a:xfrm>
              <a:prstGeom prst="wedgeRectCallout">
                <a:avLst>
                  <a:gd name="adj1" fmla="val -149654"/>
                  <a:gd name="adj2" fmla="val -33127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rgbClr val="0000FF"/>
                    </a:solidFill>
                  </a:rPr>
                  <a:t>6,7%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" name="Прямоугольная выноска 5"/>
            <p:cNvSpPr/>
            <p:nvPr/>
          </p:nvSpPr>
          <p:spPr>
            <a:xfrm>
              <a:off x="4173860" y="980728"/>
              <a:ext cx="2147427" cy="360040"/>
            </a:xfrm>
            <a:prstGeom prst="wedgeRectCallout">
              <a:avLst>
                <a:gd name="adj1" fmla="val 9909"/>
                <a:gd name="adj2" fmla="val 265795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FF"/>
                  </a:solidFill>
                </a:rPr>
                <a:t>Свердл. обл., 38,8%</a:t>
              </a:r>
              <a:endParaRPr lang="ru-RU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4718" y="6388507"/>
            <a:ext cx="513785" cy="365125"/>
          </a:xfrm>
        </p:spPr>
        <p:txBody>
          <a:bodyPr/>
          <a:lstStyle/>
          <a:p>
            <a:fld id="{70C490FD-1FB6-4B3B-8EC0-0B4FECBA833E}" type="slidenum">
              <a:rPr lang="ru-RU" smtClean="0"/>
              <a:t>14</a:t>
            </a:fld>
            <a:endParaRPr lang="ru-RU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130185" y="6457889"/>
            <a:ext cx="46764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2013 году Свердловская область -  40%, Екатеринбург – 38%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46310"/>
              </p:ext>
            </p:extLst>
          </p:nvPr>
        </p:nvGraphicFramePr>
        <p:xfrm>
          <a:off x="77212" y="916367"/>
          <a:ext cx="3630692" cy="5402885"/>
        </p:xfrm>
        <a:graphic>
          <a:graphicData uri="http://schemas.openxmlformats.org/drawingml/2006/table">
            <a:tbl>
              <a:tblPr/>
              <a:tblGrid>
                <a:gridCol w="2118524"/>
                <a:gridCol w="504056"/>
                <a:gridCol w="504056"/>
                <a:gridCol w="504056"/>
              </a:tblGrid>
              <a:tr h="15582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Иностранные граждане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 г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г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99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Киргизская Республика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Абхазия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Азербайджан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Армения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6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Беларусь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Казахстан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Молдова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Таджикистан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Узбекистан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Туркменистан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Украина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1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Эстония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91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Болгария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91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Словацкая Республика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91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Исламская Республика Иран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7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Исламская Республика Пакистан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Китайская Народная Республика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009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Королевство Тайланд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74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Монголия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037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Переходное Исламское Государство Афганистан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60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Ирак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65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Сирийская Арабская Республика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Индонезия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76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Социалистическая Республика Вьетнам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Йеменская Республика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Эквадор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29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Федеративная Республика Германия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иностранных граждан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383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algn="l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Российская Федерация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9882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10177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9299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8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10072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10447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9682</a:t>
                      </a:r>
                    </a:p>
                  </a:txBody>
                  <a:tcPr marL="8097" marR="8097" marT="8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222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75656" y="139322"/>
            <a:ext cx="7668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Качественные показатели принятого контингента за счет бюджетных средств на очную форму обучения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9592" y="1063188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0099"/>
                </a:solidFill>
                <a:latin typeface="Verdana" pitchFamily="34" charset="0"/>
              </a:rPr>
              <a:t>Средние баллы ЕГЭ 2014 года с разбивкой по институтам</a:t>
            </a:r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31847"/>
              </p:ext>
            </p:extLst>
          </p:nvPr>
        </p:nvGraphicFramePr>
        <p:xfrm>
          <a:off x="0" y="1628800"/>
          <a:ext cx="9144000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9135" y="59187"/>
            <a:ext cx="7740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ШКОЛЫ С МАКСИМАЛЬНЫМ ЧИСЛОМ ПОСТУПИВШИХ</a:t>
            </a: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2014 ГОДУ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17470"/>
              </p:ext>
            </p:extLst>
          </p:nvPr>
        </p:nvGraphicFramePr>
        <p:xfrm>
          <a:off x="1263649" y="1196752"/>
          <a:ext cx="6616701" cy="4536499"/>
        </p:xfrm>
        <a:graphic>
          <a:graphicData uri="http://schemas.openxmlformats.org/drawingml/2006/table">
            <a:tbl>
              <a:tblPr/>
              <a:tblGrid>
                <a:gridCol w="2852369"/>
                <a:gridCol w="2855210"/>
                <a:gridCol w="909122"/>
              </a:tblGrid>
              <a:tr h="304463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Екатеринбург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СУНЦ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УрФУ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166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130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83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Лицей № 110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66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Гимназия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62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гимназия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55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МАОУ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№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50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№ 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42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Первоуральск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7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, МБОУ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21,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МОУ СОШ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32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53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Верхняя Пышма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СОШ №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29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К-Уральский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28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Нижний Тагил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«Лицей»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22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Заречный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МКОУ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СОШ №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21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К-Уральский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Лицей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№ 10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20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Снежинск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МБОУ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«Гимназия № 127»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17 чел.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7"/>
          <p:cNvGraphicFramePr>
            <a:graphicFrameLocks/>
          </p:cNvGraphicFramePr>
          <p:nvPr/>
        </p:nvGraphicFramePr>
        <p:xfrm>
          <a:off x="488950" y="1290638"/>
          <a:ext cx="8493125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3" imgW="8492464" imgH="5462489" progId="Excel.Chart.8">
                  <p:embed/>
                </p:oleObj>
              </mc:Choice>
              <mc:Fallback>
                <p:oleObj r:id="rId3" imgW="8492464" imgH="54624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290638"/>
                        <a:ext cx="8493125" cy="546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70" descr="C:\Users\Юлия\Desktop\LOGO_UrF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9550"/>
            <a:ext cx="16557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5711" y="332656"/>
            <a:ext cx="32816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ЦЕЛЕВОЙ ПРИЕМ 2014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20227" y="838200"/>
            <a:ext cx="6816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8"/>
          <p:cNvSpPr txBox="1">
            <a:spLocks noChangeArrowheads="1"/>
          </p:cNvSpPr>
          <p:nvPr/>
        </p:nvSpPr>
        <p:spPr bwMode="auto">
          <a:xfrm rot="-2110260">
            <a:off x="5284788" y="2517775"/>
            <a:ext cx="1749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182 (77%)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186488" y="3576638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64 (67%)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 rot="1255276">
            <a:off x="5667375" y="4141788"/>
            <a:ext cx="1665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35 (74%)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 rot="3138899">
            <a:off x="4756150" y="4584700"/>
            <a:ext cx="1833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100 (100%)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 rot="-2860213">
            <a:off x="2962275" y="4483101"/>
            <a:ext cx="1665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92 (77%)</a:t>
            </a: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1979613" y="3549650"/>
            <a:ext cx="1665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97 (49%)</a:t>
            </a:r>
          </a:p>
        </p:txBody>
      </p:sp>
      <p:sp>
        <p:nvSpPr>
          <p:cNvPr id="2060" name="TextBox 14"/>
          <p:cNvSpPr txBox="1">
            <a:spLocks noChangeArrowheads="1"/>
          </p:cNvSpPr>
          <p:nvPr/>
        </p:nvSpPr>
        <p:spPr bwMode="auto">
          <a:xfrm rot="2329002">
            <a:off x="2695575" y="2682875"/>
            <a:ext cx="1785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48 (45%)</a:t>
            </a:r>
          </a:p>
        </p:txBody>
      </p:sp>
      <p:sp>
        <p:nvSpPr>
          <p:cNvPr id="2061" name="TextBox 15"/>
          <p:cNvSpPr txBox="1">
            <a:spLocks noChangeArrowheads="1"/>
          </p:cNvSpPr>
          <p:nvPr/>
        </p:nvSpPr>
        <p:spPr bwMode="auto">
          <a:xfrm rot="3615359">
            <a:off x="3298031" y="2515394"/>
            <a:ext cx="163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11(30%)</a:t>
            </a:r>
          </a:p>
        </p:txBody>
      </p:sp>
      <p:sp>
        <p:nvSpPr>
          <p:cNvPr id="2062" name="TextBox 16"/>
          <p:cNvSpPr txBox="1">
            <a:spLocks noChangeArrowheads="1"/>
          </p:cNvSpPr>
          <p:nvPr/>
        </p:nvSpPr>
        <p:spPr bwMode="auto">
          <a:xfrm rot="-5400000">
            <a:off x="3944144" y="2310606"/>
            <a:ext cx="1665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</a:rPr>
              <a:t>Зачислено 13 (62%)</a:t>
            </a:r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1116013" y="1003300"/>
            <a:ext cx="7488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000000"/>
                </a:solidFill>
                <a:cs typeface="Arial" charset="0"/>
              </a:rPr>
              <a:t>Распределение заявок целевого приема по заказчикам в УрФУ в 2014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91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Диаграмма 19"/>
          <p:cNvGraphicFramePr>
            <a:graphicFrameLocks/>
          </p:cNvGraphicFramePr>
          <p:nvPr/>
        </p:nvGraphicFramePr>
        <p:xfrm>
          <a:off x="306388" y="1001713"/>
          <a:ext cx="8564562" cy="55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3" imgW="8565622" imgH="5578323" progId="Excel.Chart.8">
                  <p:embed/>
                </p:oleObj>
              </mc:Choice>
              <mc:Fallback>
                <p:oleObj r:id="rId3" imgW="8565622" imgH="557832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001713"/>
                        <a:ext cx="8564562" cy="557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70" descr="C:\Users\Юлия\Desktop\LOGO_UrF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9550"/>
            <a:ext cx="16557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4476" y="424552"/>
            <a:ext cx="328166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ЦЕЛЕВОЙ ПРИЕМ 2014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793884"/>
            <a:ext cx="673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7188" y="1484313"/>
            <a:ext cx="27019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/>
                </a:solidFill>
                <a:latin typeface="+mn-lt"/>
                <a:cs typeface="+mn-cs"/>
              </a:rPr>
              <a:t>Результаты зачисления граждан на места в пределах квоты </a:t>
            </a:r>
          </a:p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/>
                </a:solidFill>
                <a:latin typeface="+mn-lt"/>
                <a:cs typeface="+mn-cs"/>
              </a:rPr>
              <a:t>целевого приема </a:t>
            </a:r>
          </a:p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prstClr val="black"/>
                </a:solidFill>
                <a:latin typeface="+mn-lt"/>
                <a:cs typeface="+mn-cs"/>
              </a:rPr>
              <a:t>(в </a:t>
            </a:r>
            <a:r>
              <a:rPr lang="ru-RU" sz="1200" b="1" dirty="0" err="1">
                <a:solidFill>
                  <a:prstClr val="black"/>
                </a:solidFill>
                <a:latin typeface="+mn-lt"/>
                <a:cs typeface="+mn-cs"/>
              </a:rPr>
              <a:t>т.ч</a:t>
            </a:r>
            <a:r>
              <a:rPr lang="ru-RU" sz="1200" b="1" dirty="0">
                <a:solidFill>
                  <a:prstClr val="black"/>
                </a:solidFill>
                <a:latin typeface="+mn-lt"/>
                <a:cs typeface="+mn-cs"/>
              </a:rPr>
              <a:t>. ОПК) в </a:t>
            </a:r>
            <a:r>
              <a:rPr lang="ru-RU" sz="1200" b="1" dirty="0" err="1">
                <a:solidFill>
                  <a:prstClr val="black"/>
                </a:solidFill>
                <a:latin typeface="+mn-lt"/>
                <a:cs typeface="+mn-cs"/>
              </a:rPr>
              <a:t>УрФУ</a:t>
            </a:r>
            <a:r>
              <a:rPr lang="ru-RU" sz="1200" b="1" dirty="0">
                <a:solidFill>
                  <a:prstClr val="black"/>
                </a:solidFill>
                <a:latin typeface="+mn-lt"/>
                <a:cs typeface="+mn-cs"/>
              </a:rPr>
              <a:t> в 2014 г.</a:t>
            </a: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3635375" y="237013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67%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171950" y="3860800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56%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830763" y="42926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34%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395913" y="4344988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34%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5953125" y="412908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54%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6497638" y="456088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60%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7124700" y="456088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54%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7700963" y="46339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61%</a:t>
            </a:r>
          </a:p>
        </p:txBody>
      </p:sp>
      <p:sp>
        <p:nvSpPr>
          <p:cNvPr id="4111" name="TextBox 14"/>
          <p:cNvSpPr txBox="1">
            <a:spLocks noChangeArrowheads="1"/>
          </p:cNvSpPr>
          <p:nvPr/>
        </p:nvSpPr>
        <p:spPr bwMode="auto">
          <a:xfrm>
            <a:off x="-3709988" y="55991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38%</a:t>
            </a:r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8275638" y="4273550"/>
            <a:ext cx="54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/>
              <a:t>38%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19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88022" y="213075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 РЕШЕНИЯ 2014 г.</a:t>
            </a:r>
            <a:endParaRPr lang="ru-RU" sz="16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6008" y="1416552"/>
            <a:ext cx="793843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Одобрить итоги приемной кампании 2014 года в Уральском федеральном университете.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Рекомендовать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ректор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ату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2.1 Сохранить план приема в УрФУ в 2015 г. на уровне 2014 года -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500 человек;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2.2 Сохранить в 2015 году основные пропорции приема на уровне 2014 г.(за счет бюджетных средств – 56%, на контрактной основе – 44%);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2.3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Увеличить в структуре приема 2015 года долю принятых для обучения по программам магистерской подготовки до 25% от общей численности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принятых 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программах ВО за счет бюджетных средств;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2.4 Сохранить в 2015 году средний балл ЕГЭ на уровне не ниже 2014 г. (212,0 баллов);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2.5 Активизировать работу по приему иностранных граждан и граждан проживающих на территориях Уральского и Приволжского федеральных округов.</a:t>
            </a:r>
          </a:p>
          <a:p>
            <a:pPr algn="just">
              <a:lnSpc>
                <a:spcPct val="150000"/>
              </a:lnSpc>
            </a:pPr>
            <a:endPara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8086"/>
            <a:ext cx="8712200" cy="57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663064" y="260648"/>
            <a:ext cx="7127875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цели и задачи приемной кампании 2014 года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2414" y="1412776"/>
            <a:ext cx="8538526" cy="279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Сохранить план приема в УрФУ в 2014 г. на уровне 2013 года -  не более 10500 человек 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допустить существенного снижения среднего балла ЕГЭ поступающих в УрФУ, в условиях понижения среднего балла ЕГЭ в целом по Российской Федерации</a:t>
            </a:r>
          </a:p>
          <a:p>
            <a:pPr marL="342900" indent="-34290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Сохранить в 2014 году основные пропорции приема на уровне 2013 г. (за счет бюджетных средств – 56%, на контрактной основе – 44%)</a:t>
            </a:r>
          </a:p>
          <a:p>
            <a:pPr marL="342900" indent="-342900" hangingPunct="1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Clr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Увеличить количество принятых иностранных граждан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E85CDAC-662C-4952-8576-8A11B6D806A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55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5992" y="1700808"/>
            <a:ext cx="8126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Приемная комиссия университета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выражает благодарность за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организационное сопровождение и активное участие в</a:t>
            </a:r>
            <a:endParaRPr lang="ru-RU" sz="24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приемной кампании 2014 года: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Службе проректора по информационной политике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Службе проректора по общим вопросам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Дирекции информационных технологий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Особая благодарность Союзу студентов УрФУ</a:t>
            </a:r>
            <a:endParaRPr lang="ru-RU" sz="2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8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4448" y="3132257"/>
            <a:ext cx="618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432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07704" y="26476"/>
            <a:ext cx="5978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приемной кампании 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201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году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1864" y="1412776"/>
            <a:ext cx="8784976" cy="414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SzPct val="9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Вступил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силу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 части организации приема в ВУЗы,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новый Федеральный закон «Об образовании в Российской Федерации»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а также новый «Порядок приема граждан в ВУЗы»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SzPct val="9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Значительно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сокращен перечень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категорий граждан, имеющих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особые права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(остались только дети инвалиды и сироты) и между ними предусмотрен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конкурс в пределах 10% квоты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SzPct val="9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лиц поступающих на основании результатов олимпиад («без экзаменов» и «100 баллов по общеобразовательному предмету») необходимо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наличие результатов ЕГЭ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соответствующему предмету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 менее 65 баллов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  <a:buSzPct val="92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Конкурс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организован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направлениям подготовки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специальностям)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Поступающий участвует в конкурсе не более чем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 3 направления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(в 2013 году конкурс был организован по укрупненным конкурсным группам, «привязанным» к соответствующим институтам)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SzPct val="92000"/>
            </a:pPr>
            <a:endParaRPr lang="ru-RU" sz="16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2408" y="1556792"/>
            <a:ext cx="845916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 algn="just">
              <a:buSzPct val="96000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Решением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Приемной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комиссии УрФУ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повышены минимальные баллы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вступительных испытаний по общеобразовательным предметам</a:t>
            </a:r>
          </a:p>
          <a:p>
            <a:pPr lvl="0" algn="just">
              <a:buSzPct val="96000"/>
            </a:pP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SzPct val="96000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Понизились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средние баллы ЕГЭ поступающих в текущем году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(до 10 баллов по общеобразовательным предметам), как по Российской Федерации в целом, так и по Свердловской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области</a:t>
            </a:r>
          </a:p>
          <a:p>
            <a:pPr marL="342900" lvl="0" indent="-342900" algn="just">
              <a:buSzPct val="96000"/>
              <a:buAutoNum type="arabicPeriod" startAt="6"/>
            </a:pP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SzPct val="96000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Прекращен прием в 5 филиалах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(в городах Серове, Ноябрьске, Красноуральске,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евьянске, Первоуральске) с передачей бюджетных мест в институт технологий открытого образования</a:t>
            </a:r>
          </a:p>
          <a:p>
            <a:pPr algn="just">
              <a:buSzPct val="96000"/>
            </a:pP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SzPct val="96000"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По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решению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Минобрнауки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России был организован дополнительный прием в университет лиц признанных гражданами  России по квоте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«Крым –Севастополь»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(зачислено – 4 человека), а также граждан Украины и России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вынуждено покинувших территорию Украины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(зачислено 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человек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16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7704" y="26476"/>
            <a:ext cx="5978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приемной кампании 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201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году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09638" y="125413"/>
            <a:ext cx="82089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Довузовское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образование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01710"/>
              </p:ext>
            </p:extLst>
          </p:nvPr>
        </p:nvGraphicFramePr>
        <p:xfrm>
          <a:off x="125413" y="625475"/>
          <a:ext cx="8893175" cy="3595688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942532"/>
                <a:gridCol w="2520280"/>
                <a:gridCol w="2430363"/>
              </a:tblGrid>
              <a:tr h="359997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2012/2013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2013/2014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проекты для школьников 7 – 11 классов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 участников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11 000 участников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Летний и зимний лагерь Школа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успешного абитуриента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участников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 открытых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дверей институтов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7 000 человек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8 000 человек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Олимпиады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школьников по математике, физике, химии, биологии, экономике, обществознанию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8 000 человек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10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 человек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75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29 380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82" name="Rectangle 38"/>
          <p:cNvSpPr>
            <a:spLocks noChangeArrowheads="1"/>
          </p:cNvSpPr>
          <p:nvPr/>
        </p:nvSpPr>
        <p:spPr bwMode="auto">
          <a:xfrm>
            <a:off x="9112" y="5923987"/>
            <a:ext cx="87614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В работе со школьниками </a:t>
            </a:r>
          </a:p>
          <a:p>
            <a:pPr algn="r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задействовано 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более 1000 преподавателей из различных институтов УрФУ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2083" name="Picture 6" descr="http://urfu.ru/typo3temp/pics/shko_01_778421b5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3131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4" name="Rectangle 38"/>
          <p:cNvSpPr>
            <a:spLocks noChangeArrowheads="1"/>
          </p:cNvSpPr>
          <p:nvPr/>
        </p:nvSpPr>
        <p:spPr bwMode="auto">
          <a:xfrm>
            <a:off x="3563938" y="4478338"/>
            <a:ext cx="57848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6 – 12 апреля 2014 года проведен заключительный этап 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Всероссийской олимпиады школьников по информатике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для 245 школьников из 50 субъектов РФ. </a:t>
            </a:r>
          </a:p>
          <a:p>
            <a:pPr eaLnBrk="0" hangingPunct="0"/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В числе победителей и призеров – 4 учащихся СУНЦ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478548" y="116632"/>
            <a:ext cx="76334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по продвижению б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ренда УрФУ </a:t>
            </a:r>
            <a:endPara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рамках Приемной кампании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45048"/>
              </p:ext>
            </p:extLst>
          </p:nvPr>
        </p:nvGraphicFramePr>
        <p:xfrm>
          <a:off x="467544" y="1474609"/>
          <a:ext cx="3704463" cy="2267684"/>
        </p:xfrm>
        <a:graphic>
          <a:graphicData uri="http://schemas.openxmlformats.org/drawingml/2006/table">
            <a:tbl>
              <a:tblPr/>
              <a:tblGrid>
                <a:gridCol w="2552335"/>
                <a:gridCol w="1152128"/>
              </a:tblGrid>
              <a:tr h="29729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Кол-во участников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Башкирия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1139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Екатеринбург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1646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722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5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Тюменская область, ХМАО, ЯНАО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1158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Удмуртия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695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9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ИТОГО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8444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52736"/>
            <a:ext cx="3999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Выездные  мероприятия. Большой Урал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97355"/>
              </p:ext>
            </p:extLst>
          </p:nvPr>
        </p:nvGraphicFramePr>
        <p:xfrm>
          <a:off x="130312" y="4221088"/>
          <a:ext cx="4355976" cy="237239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3059832"/>
                <a:gridCol w="1296144"/>
              </a:tblGrid>
              <a:tr h="205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   Города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Кол-во участников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8067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Караганда, Темиртау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8067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Усть-Каменогорск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7940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Семипалатинск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8067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Костанай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Рудный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8067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Степногорск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462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7940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Петропавловск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8067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Астана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819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88">
                <a:tc>
                  <a:txBody>
                    <a:bodyPr/>
                    <a:lstStyle/>
                    <a:p>
                      <a:pPr marL="0" indent="27940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Павлодар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756</a:t>
                      </a: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585">
                <a:tc>
                  <a:txBody>
                    <a:bodyPr/>
                    <a:lstStyle/>
                    <a:p>
                      <a:pPr marL="0" indent="27940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ИТОГО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5231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65347" marR="653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441" y="3861048"/>
            <a:ext cx="3995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Выездные мероприятия. Казахстан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68137"/>
              </p:ext>
            </p:extLst>
          </p:nvPr>
        </p:nvGraphicFramePr>
        <p:xfrm>
          <a:off x="4499992" y="1302619"/>
          <a:ext cx="4464496" cy="17343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2562"/>
                <a:gridCol w="1631934"/>
              </a:tblGrid>
              <a:tr h="4667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Название </a:t>
                      </a:r>
                    </a:p>
                  </a:txBody>
                  <a:tcPr marL="91432" marR="91432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Кол-во участников</a:t>
                      </a:r>
                    </a:p>
                  </a:txBody>
                  <a:tcPr marL="91432" marR="91432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75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Д.О.Д. на базе филиалов и представительств УрФУ в городах: Красноуральск, Нижний Тагил, Лесной, Каменск-Уральский, Первоуральск, Богданович, Сухой Лог, Полевской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2" marR="9143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1800</a:t>
                      </a:r>
                      <a:endParaRPr lang="ru-RU" sz="1100" b="0" i="0" u="none" strike="noStrike" kern="1200" dirty="0">
                        <a:solidFill>
                          <a:srgbClr val="000099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1432" marR="9143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83968" y="883459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Выездные мероприятия. Свердловская область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0689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Публикации по Приемной кампании  </a:t>
            </a:r>
            <a:endParaRPr lang="ru-RU" altLang="ru-RU" sz="16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15935"/>
              </p:ext>
            </p:extLst>
          </p:nvPr>
        </p:nvGraphicFramePr>
        <p:xfrm>
          <a:off x="4572000" y="3378006"/>
          <a:ext cx="4392488" cy="3319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  <a:gridCol w="504056"/>
                <a:gridCol w="792088"/>
              </a:tblGrid>
              <a:tr h="2795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Тема 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Кол-во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Рейтинг 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УрФУ закончился проект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«Тест-драйв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Уральском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федеральном»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5098,9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УрФУ прошли соревнования лучших школьных IT-умов страны. Заключительный этап всероссийской олимпиады школьников по информатике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 году УрФУ примет на бюджетное обучение более шести тысяч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абитуриентов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Уральском федеральном университете подведены итоги приема 2014 года на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УрФУ стартует проект «Тест-драйв </a:t>
                      </a: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Уральском федеральном»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511,06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9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ИТОГО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746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7704" y="180364"/>
            <a:ext cx="5978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Сравнительные результаты ЕГЭ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85951"/>
              </p:ext>
            </p:extLst>
          </p:nvPr>
        </p:nvGraphicFramePr>
        <p:xfrm>
          <a:off x="467546" y="989728"/>
          <a:ext cx="8028891" cy="2232250"/>
        </p:xfrm>
        <a:graphic>
          <a:graphicData uri="http://schemas.openxmlformats.org/drawingml/2006/table">
            <a:tbl>
              <a:tblPr/>
              <a:tblGrid>
                <a:gridCol w="1512166"/>
                <a:gridCol w="2472804"/>
                <a:gridCol w="1851008"/>
                <a:gridCol w="2192913"/>
              </a:tblGrid>
              <a:tr h="22536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По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приоритетным общеобразовательным предметам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6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Предметы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Средние баллы по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Снижение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результатов </a:t>
                      </a:r>
                    </a:p>
                    <a:p>
                      <a:pPr algn="ctr" fontAlgn="ctr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баллах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Математика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7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11110"/>
              </p:ext>
            </p:extLst>
          </p:nvPr>
        </p:nvGraphicFramePr>
        <p:xfrm>
          <a:off x="395536" y="3371991"/>
          <a:ext cx="8064895" cy="1560191"/>
        </p:xfrm>
        <a:graphic>
          <a:graphicData uri="http://schemas.openxmlformats.org/drawingml/2006/table">
            <a:tbl>
              <a:tblPr/>
              <a:tblGrid>
                <a:gridCol w="1627777"/>
                <a:gridCol w="2375063"/>
                <a:gridCol w="1859308"/>
                <a:gridCol w="2202747"/>
              </a:tblGrid>
              <a:tr h="619123"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По 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Екатеринбургу (количество участников ЕГЭ, набравших 80 баллов и более по общеобразовательным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предметам)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67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Предметы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участников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к 2013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Математика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30543"/>
              </p:ext>
            </p:extLst>
          </p:nvPr>
        </p:nvGraphicFramePr>
        <p:xfrm>
          <a:off x="1907704" y="5229200"/>
          <a:ext cx="4724400" cy="584835"/>
        </p:xfrm>
        <a:graphic>
          <a:graphicData uri="http://schemas.openxmlformats.org/drawingml/2006/table">
            <a:tbl>
              <a:tblPr/>
              <a:tblGrid>
                <a:gridCol w="1116676"/>
                <a:gridCol w="2109278"/>
                <a:gridCol w="1498446"/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УрФУ (средние баллы ЕГЭ)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209,0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212,0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60212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Материалы Августовского совещания руководящих и педагогических работников системы общего образования города Екатеринбурга 2014 года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193575"/>
            <a:ext cx="7776864" cy="6155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КОНТРОЛЬНЫХ ЦИФР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ПРИЕМА </a:t>
            </a: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(по уровням и формам обучения)           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842232"/>
              </p:ext>
            </p:extLst>
          </p:nvPr>
        </p:nvGraphicFramePr>
        <p:xfrm>
          <a:off x="151089" y="980728"/>
          <a:ext cx="4348904" cy="262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333611"/>
              </p:ext>
            </p:extLst>
          </p:nvPr>
        </p:nvGraphicFramePr>
        <p:xfrm>
          <a:off x="4644008" y="803084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13025"/>
              </p:ext>
            </p:extLst>
          </p:nvPr>
        </p:nvGraphicFramePr>
        <p:xfrm>
          <a:off x="611560" y="3606418"/>
          <a:ext cx="7380820" cy="30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3652" y="32370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4953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265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5852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63052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6064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8" y="439661"/>
            <a:ext cx="8712968" cy="4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178186"/>
            <a:ext cx="777686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АЛГОРИТМ ЗАЧИСЛЕНИЯ ПОСТУПАЮЩИХ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 ОБЩЕМУ КОНКУРСУ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81100" y="1031048"/>
            <a:ext cx="5953125" cy="5566304"/>
            <a:chOff x="0" y="0"/>
            <a:chExt cx="5953125" cy="799147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5953125" cy="6667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Списки рекомендованных </a:t>
              </a:r>
              <a:r>
                <a:rPr lang="ru-RU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к 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зачислению </a:t>
              </a:r>
            </a:p>
            <a:p>
              <a:pPr algn="ctr"/>
              <a:r>
                <a:rPr lang="ru-RU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(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в рамках КЦП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)    -    </a:t>
              </a: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31.07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04800" y="1028700"/>
              <a:ext cx="2457450" cy="704850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Документ об образовании – </a:t>
              </a:r>
              <a:r>
                <a:rPr lang="ru-RU" sz="1400" b="1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оригинал до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04.08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75" y="2143125"/>
              <a:ext cx="2895600" cy="75247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В приказ  «О зачислении»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05.08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286124" y="1038223"/>
              <a:ext cx="2619375" cy="1229628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Документ об образовании - 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копия</a:t>
              </a: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 –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выбывает </a:t>
              </a: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из конкурса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6675" y="4826359"/>
              <a:ext cx="5838825" cy="938213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400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Списки </a:t>
              </a:r>
              <a:r>
                <a:rPr lang="ru-RU" sz="1400" dirty="0">
                  <a:solidFill>
                    <a:srgbClr val="000000"/>
                  </a:solidFill>
                  <a:ea typeface="Calibri"/>
                  <a:cs typeface="Times New Roman"/>
                </a:rPr>
                <a:t>рекомендованных к зачислению </a:t>
              </a:r>
            </a:p>
            <a:p>
              <a:pPr algn="ctr">
                <a:lnSpc>
                  <a:spcPct val="115000"/>
                </a:lnSpc>
              </a:pPr>
              <a:r>
                <a:rPr lang="ru-RU" sz="1200" dirty="0" smtClean="0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rPr>
                <a:t>(Абитуриент р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екомендован к зачислению 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по более высокому </a:t>
              </a:r>
              <a:r>
                <a:rPr lang="ru-RU" sz="1200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приоритету)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 -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05.08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1533525" y="657225"/>
              <a:ext cx="9525" cy="3714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457700" y="657225"/>
              <a:ext cx="9525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Прямая со стрелкой 19"/>
            <p:cNvCxnSpPr/>
            <p:nvPr/>
          </p:nvCxnSpPr>
          <p:spPr>
            <a:xfrm>
              <a:off x="1562100" y="1743075"/>
              <a:ext cx="6203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Прямая со стрелкой 20"/>
            <p:cNvCxnSpPr/>
            <p:nvPr/>
          </p:nvCxnSpPr>
          <p:spPr>
            <a:xfrm>
              <a:off x="1400175" y="2905125"/>
              <a:ext cx="9525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142875" y="3305175"/>
              <a:ext cx="2762250" cy="107632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Заявление </a:t>
              </a:r>
              <a:r>
                <a:rPr lang="ru-RU" sz="1400" b="1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«О согласии с зачислением на 1 этапе»</a:t>
              </a:r>
              <a:endParaRPr lang="ru-RU" sz="11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с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05.08</a:t>
              </a: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  до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08.08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828800" y="6162675"/>
              <a:ext cx="2457450" cy="704850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Документ об образовании 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–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оригинал </a:t>
              </a:r>
              <a:r>
                <a:rPr lang="ru-RU" sz="1400" b="1" dirty="0" smtClean="0">
                  <a:effectLst/>
                  <a:latin typeface="Calibri"/>
                  <a:ea typeface="Calibri"/>
                  <a:cs typeface="Times New Roman"/>
                </a:rPr>
                <a:t>до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08.08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527048" y="7296150"/>
              <a:ext cx="3146297" cy="695325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В приказ  «О зачислении</a:t>
              </a:r>
              <a:r>
                <a:rPr lang="ru-RU" sz="1400" dirty="0" smtClean="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»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11.08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048000" y="5762625"/>
              <a:ext cx="9525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Прямая со стрелкой 25"/>
            <p:cNvCxnSpPr/>
            <p:nvPr/>
          </p:nvCxnSpPr>
          <p:spPr>
            <a:xfrm>
              <a:off x="3086100" y="6896100"/>
              <a:ext cx="9525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" name="Прямая со стрелкой 26"/>
            <p:cNvCxnSpPr/>
            <p:nvPr/>
          </p:nvCxnSpPr>
          <p:spPr>
            <a:xfrm>
              <a:off x="4975098" y="2499154"/>
              <a:ext cx="0" cy="284239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038475" y="2486026"/>
              <a:ext cx="1948148" cy="3333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Прямая со стрелкой 28"/>
            <p:cNvCxnSpPr/>
            <p:nvPr/>
          </p:nvCxnSpPr>
          <p:spPr>
            <a:xfrm>
              <a:off x="1781175" y="2905125"/>
              <a:ext cx="9525" cy="3714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07504" y="1065574"/>
            <a:ext cx="1872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 этап</a:t>
            </a: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195220" y="4534834"/>
            <a:ext cx="1872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этап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2005</Words>
  <Application>Microsoft Office PowerPoint</Application>
  <PresentationFormat>Экран (4:3)</PresentationFormat>
  <Paragraphs>713</Paragraphs>
  <Slides>21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Усольцева Т.А.</dc:creator>
  <cp:lastModifiedBy>user</cp:lastModifiedBy>
  <cp:revision>166</cp:revision>
  <cp:lastPrinted>2014-09-04T09:19:27Z</cp:lastPrinted>
  <dcterms:created xsi:type="dcterms:W3CDTF">2011-09-16T07:02:29Z</dcterms:created>
  <dcterms:modified xsi:type="dcterms:W3CDTF">2014-09-23T03:59:46Z</dcterms:modified>
</cp:coreProperties>
</file>