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64" r:id="rId1"/>
  </p:sldMasterIdLst>
  <p:notesMasterIdLst>
    <p:notesMasterId r:id="rId56"/>
  </p:notesMasterIdLst>
  <p:handoutMasterIdLst>
    <p:handoutMasterId r:id="rId57"/>
  </p:handoutMasterIdLst>
  <p:sldIdLst>
    <p:sldId id="533" r:id="rId2"/>
    <p:sldId id="660" r:id="rId3"/>
    <p:sldId id="669" r:id="rId4"/>
    <p:sldId id="692" r:id="rId5"/>
    <p:sldId id="693" r:id="rId6"/>
    <p:sldId id="694" r:id="rId7"/>
    <p:sldId id="665" r:id="rId8"/>
    <p:sldId id="695" r:id="rId9"/>
    <p:sldId id="696" r:id="rId10"/>
    <p:sldId id="748" r:id="rId11"/>
    <p:sldId id="697" r:id="rId12"/>
    <p:sldId id="698" r:id="rId13"/>
    <p:sldId id="702" r:id="rId14"/>
    <p:sldId id="700" r:id="rId15"/>
    <p:sldId id="705" r:id="rId16"/>
    <p:sldId id="769" r:id="rId17"/>
    <p:sldId id="764" r:id="rId18"/>
    <p:sldId id="677" r:id="rId19"/>
    <p:sldId id="711" r:id="rId20"/>
    <p:sldId id="758" r:id="rId21"/>
    <p:sldId id="782" r:id="rId22"/>
    <p:sldId id="788" r:id="rId23"/>
    <p:sldId id="780" r:id="rId24"/>
    <p:sldId id="781" r:id="rId25"/>
    <p:sldId id="779" r:id="rId26"/>
    <p:sldId id="789" r:id="rId27"/>
    <p:sldId id="755" r:id="rId28"/>
    <p:sldId id="760" r:id="rId29"/>
    <p:sldId id="770" r:id="rId30"/>
    <p:sldId id="771" r:id="rId31"/>
    <p:sldId id="772" r:id="rId32"/>
    <p:sldId id="761" r:id="rId33"/>
    <p:sldId id="759" r:id="rId34"/>
    <p:sldId id="742" r:id="rId35"/>
    <p:sldId id="736" r:id="rId36"/>
    <p:sldId id="762" r:id="rId37"/>
    <p:sldId id="763" r:id="rId38"/>
    <p:sldId id="689" r:id="rId39"/>
    <p:sldId id="719" r:id="rId40"/>
    <p:sldId id="716" r:id="rId41"/>
    <p:sldId id="725" r:id="rId42"/>
    <p:sldId id="784" r:id="rId43"/>
    <p:sldId id="773" r:id="rId44"/>
    <p:sldId id="774" r:id="rId45"/>
    <p:sldId id="775" r:id="rId46"/>
    <p:sldId id="726" r:id="rId47"/>
    <p:sldId id="746" r:id="rId48"/>
    <p:sldId id="731" r:id="rId49"/>
    <p:sldId id="786" r:id="rId50"/>
    <p:sldId id="787" r:id="rId51"/>
    <p:sldId id="744" r:id="rId52"/>
    <p:sldId id="785" r:id="rId53"/>
    <p:sldId id="717" r:id="rId54"/>
    <p:sldId id="668" r:id="rId5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3EE"/>
    <a:srgbClr val="DDDDDD"/>
    <a:srgbClr val="FFFFCC"/>
    <a:srgbClr val="4317FD"/>
    <a:srgbClr val="FF9BE5"/>
    <a:srgbClr val="003CB4"/>
    <a:srgbClr val="ACC6DC"/>
    <a:srgbClr val="72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88777" autoAdjust="0"/>
  </p:normalViewPr>
  <p:slideViewPr>
    <p:cSldViewPr>
      <p:cViewPr varScale="1">
        <p:scale>
          <a:sx n="69" d="100"/>
          <a:sy n="69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.v.kruzhaev\Desktop\&#1089;%2012-06-14%20&#1085;&#1072;%2021-03-15%20&#1074;&#1077;&#1095;&#1077;&#1088;\&#1085;&#1072;&#1091;&#1082;&#1072;\&#1086;&#1090;&#1095;&#1077;&#1090;&#1099;%20&#1087;&#1086;%20&#1085;&#1072;&#1091;&#1082;&#1077;\2014-2015\&#1087;&#1086;&#1076;&#1075;&#1086;&#1090;&#1086;&#1074;&#1082;&#1072;%20&#1082;%20&#1059;&#1057;%2023-03-15\&#1086;&#1090;%20&#1052;&#1040;&#1040;%20&#1087;&#1086;%20&#1050;&#1060;&#1059;%2022-03-15\&#1050;&#1072;&#1079;&#1072;&#1085;&#1089;&#1082;&#1080;&#1081;%20&#1060;&#1059;%205-10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mrcs\Dropbox\5_1_7_SciVal_InCites\SciOnLine2015_winter\fractions\5-100\&#1076;&#1080;&#1085;&#1072;&#1084;&#1080;&#1082;&#1072;%20&#1087;&#1091;&#1073;&#1083;&#1080;&#1082;&#1072;&#1094;&#1080;&#1081;%205-100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home\mrcs\dropbox\Dropbox\5_1_7_SciVal_InCites\SciOnLine2015_winter\fractions\5-100\&#1062;&#1080;&#1090;&#1080;&#1088;&#1086;&#1074;&#1072;&#1085;&#1080;&#1077;_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.v.kruzhaev\Desktop\&#1089;%2012-06-14%20&#1085;&#1072;%2021-03-15%20&#1074;&#1077;&#1095;&#1077;&#1088;\&#1085;&#1072;&#1091;&#1082;&#1072;\&#1086;&#1090;&#1095;&#1077;&#1090;&#1099;%20&#1087;&#1086;%20&#1085;&#1072;&#1091;&#1082;&#1077;\2014-2015\&#1087;&#1086;&#1076;&#1075;&#1086;&#1090;&#1086;&#1074;&#1082;&#1072;%20&#1082;%20&#1059;&#1057;%2023-03-15\&#1076;&#1072;&#1085;&#1085;&#1099;&#1077;%20&#1076;&#1083;&#1103;%20&#1087;&#1088;&#1077;&#1079;&#1077;&#1085;&#1090;&#1072;&#1094;&#1080;&#1080;%2023-03-15%20&#1042;&#105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.v.kruzhaev\Desktop\&#1089;%2012-06-14%20&#1085;&#1072;%2021-03-15%20&#1074;&#1077;&#1095;&#1077;&#1088;\&#1085;&#1072;&#1091;&#1082;&#1072;\&#1086;&#1090;&#1095;&#1077;&#1090;&#1099;%20&#1087;&#1086;%20&#1085;&#1072;&#1091;&#1082;&#1077;\2014-2015\&#1087;&#1086;&#1076;&#1075;&#1086;&#1090;&#1086;&#1074;&#1082;&#1072;%20&#1082;%20&#1059;&#1057;%2023-03-15\&#1076;&#1072;&#1085;&#1085;&#1099;&#1077;%20&#1076;&#1083;&#1103;%20&#1087;&#1088;&#1077;&#1079;&#1077;&#1085;&#1090;&#1072;&#1094;&#1080;&#1080;%2023-03-15%20&#1042;&#105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.v.kruzhaev\Desktop\&#1089;%2012-06-14%20&#1085;&#1072;%2021-03-15%20&#1074;&#1077;&#1095;&#1077;&#1088;\&#1085;&#1072;&#1091;&#1082;&#1072;\&#1086;&#1090;&#1095;&#1077;&#1090;&#1099;%20&#1087;&#1086;%20&#1085;&#1072;&#1091;&#1082;&#1077;\2014-2015\&#1087;&#1086;&#1076;&#1075;&#1086;&#1090;&#1086;&#1074;&#1082;&#1072;%20&#1082;%20&#1059;&#1057;%2023-03-15\&#1086;&#1090;%20&#1044;&#1072;&#1074;&#1099;&#1076;&#1086;&#1074;&#1072;%20&#1087;&#1088;&#1077;&#1079;&#1077;&#1085;&#1090;&#1072;&#1094;&#1080;&#1103;%20&#1080;%20&#1084;&#1072;&#1090;&#1077;&#1088;&#1080;&#1072;&#1083;&#1099;%2020-03-15\&#1044;&#1083;&#1103;%20&#1076;&#1086;&#1082;&#1083;&#1072;&#1076;&#1072;%20&#1087;&#1091;&#1073;&#1083;&#1080;&#1082;&#1072;&#1094;&#1080;&#1080;%2003.2015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mrcs\dropbox\Dropbox\5_1_7_SciVal_InCites\SciOnLine2015_winter\fractions\5-100\&#1076;&#1080;&#1085;&#1072;&#1084;&#1080;&#1082;&#1072;%20&#1087;&#1091;&#1073;&#1083;&#1080;&#1082;&#1072;&#1094;&#1080;&#1081;%205-1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51294278897695E-2"/>
          <c:y val="3.7571978629574856E-2"/>
          <c:w val="0.90272929170566962"/>
          <c:h val="0.78259349561000302"/>
        </c:manualLayout>
      </c:layout>
      <c:barChart>
        <c:barDir val="col"/>
        <c:grouping val="clustered"/>
        <c:varyColors val="0"/>
        <c:ser>
          <c:idx val="0"/>
          <c:order val="0"/>
          <c:tx>
            <c:v>2011</c:v>
          </c:tx>
          <c:invertIfNegative val="0"/>
          <c:cat>
            <c:strRef>
              <c:f>Лист1!$A$2:$A$22</c:f>
              <c:strCache>
                <c:ptCount val="21"/>
                <c:pt idx="0">
                  <c:v>ИЕН</c:v>
                </c:pt>
                <c:pt idx="1">
                  <c:v>ФТИ</c:v>
                </c:pt>
                <c:pt idx="2">
                  <c:v>ИММТ</c:v>
                </c:pt>
                <c:pt idx="3">
                  <c:v>ИРИТ-РТФ</c:v>
                </c:pt>
                <c:pt idx="4">
                  <c:v>ИМКН</c:v>
                </c:pt>
                <c:pt idx="5">
                  <c:v>УралЭНИН</c:v>
                </c:pt>
                <c:pt idx="6">
                  <c:v>ИГНИ</c:v>
                </c:pt>
                <c:pt idx="7">
                  <c:v>ХТИ</c:v>
                </c:pt>
                <c:pt idx="8">
                  <c:v>ВШЭМ</c:v>
                </c:pt>
                <c:pt idx="9">
                  <c:v>ЭПК</c:v>
                </c:pt>
                <c:pt idx="10">
                  <c:v>ИСПН</c:v>
                </c:pt>
                <c:pt idx="11">
                  <c:v>НТИ</c:v>
                </c:pt>
                <c:pt idx="12">
                  <c:v>ИнФО</c:v>
                </c:pt>
                <c:pt idx="13">
                  <c:v>СтИ</c:v>
                </c:pt>
                <c:pt idx="14">
                  <c:v>ММИ</c:v>
                </c:pt>
                <c:pt idx="15">
                  <c:v>ИВЦ</c:v>
                </c:pt>
                <c:pt idx="16">
                  <c:v>ИГУП</c:v>
                </c:pt>
                <c:pt idx="17">
                  <c:v>ВИШ</c:v>
                </c:pt>
                <c:pt idx="18">
                  <c:v>ИФКиМП</c:v>
                </c:pt>
                <c:pt idx="19">
                  <c:v>ИТОО</c:v>
                </c:pt>
                <c:pt idx="20">
                  <c:v>НОЦ</c:v>
                </c:pt>
              </c:strCache>
            </c:strRef>
          </c:cat>
          <c:val>
            <c:numRef>
              <c:f>Лист1!$B$2:$B$22</c:f>
              <c:numCache>
                <c:formatCode>\О\с\н\о\в\н\о\й</c:formatCode>
                <c:ptCount val="21"/>
                <c:pt idx="0">
                  <c:v>125.9</c:v>
                </c:pt>
                <c:pt idx="1">
                  <c:v>73.3</c:v>
                </c:pt>
                <c:pt idx="2">
                  <c:v>68.7</c:v>
                </c:pt>
                <c:pt idx="3">
                  <c:v>43.6</c:v>
                </c:pt>
                <c:pt idx="4">
                  <c:v>30.3</c:v>
                </c:pt>
                <c:pt idx="5">
                  <c:v>20.5</c:v>
                </c:pt>
                <c:pt idx="6">
                  <c:v>35.200000000000003</c:v>
                </c:pt>
                <c:pt idx="7">
                  <c:v>22.4</c:v>
                </c:pt>
                <c:pt idx="8">
                  <c:v>7.5</c:v>
                </c:pt>
                <c:pt idx="9">
                  <c:v>0</c:v>
                </c:pt>
                <c:pt idx="10">
                  <c:v>14.7</c:v>
                </c:pt>
                <c:pt idx="11">
                  <c:v>10.5</c:v>
                </c:pt>
                <c:pt idx="12">
                  <c:v>9.8000000000000007</c:v>
                </c:pt>
                <c:pt idx="13">
                  <c:v>3.2</c:v>
                </c:pt>
                <c:pt idx="14">
                  <c:v>2.6</c:v>
                </c:pt>
                <c:pt idx="15">
                  <c:v>0</c:v>
                </c:pt>
                <c:pt idx="16">
                  <c:v>1.3</c:v>
                </c:pt>
                <c:pt idx="17">
                  <c:v>0</c:v>
                </c:pt>
                <c:pt idx="18">
                  <c:v>0.2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cat>
            <c:strRef>
              <c:f>Лист1!$A$2:$A$22</c:f>
              <c:strCache>
                <c:ptCount val="21"/>
                <c:pt idx="0">
                  <c:v>ИЕН</c:v>
                </c:pt>
                <c:pt idx="1">
                  <c:v>ФТИ</c:v>
                </c:pt>
                <c:pt idx="2">
                  <c:v>ИММТ</c:v>
                </c:pt>
                <c:pt idx="3">
                  <c:v>ИРИТ-РТФ</c:v>
                </c:pt>
                <c:pt idx="4">
                  <c:v>ИМКН</c:v>
                </c:pt>
                <c:pt idx="5">
                  <c:v>УралЭНИН</c:v>
                </c:pt>
                <c:pt idx="6">
                  <c:v>ИГНИ</c:v>
                </c:pt>
                <c:pt idx="7">
                  <c:v>ХТИ</c:v>
                </c:pt>
                <c:pt idx="8">
                  <c:v>ВШЭМ</c:v>
                </c:pt>
                <c:pt idx="9">
                  <c:v>ЭПК</c:v>
                </c:pt>
                <c:pt idx="10">
                  <c:v>ИСПН</c:v>
                </c:pt>
                <c:pt idx="11">
                  <c:v>НТИ</c:v>
                </c:pt>
                <c:pt idx="12">
                  <c:v>ИнФО</c:v>
                </c:pt>
                <c:pt idx="13">
                  <c:v>СтИ</c:v>
                </c:pt>
                <c:pt idx="14">
                  <c:v>ММИ</c:v>
                </c:pt>
                <c:pt idx="15">
                  <c:v>ИВЦ</c:v>
                </c:pt>
                <c:pt idx="16">
                  <c:v>ИГУП</c:v>
                </c:pt>
                <c:pt idx="17">
                  <c:v>ВИШ</c:v>
                </c:pt>
                <c:pt idx="18">
                  <c:v>ИФКиМП</c:v>
                </c:pt>
                <c:pt idx="19">
                  <c:v>ИТОО</c:v>
                </c:pt>
                <c:pt idx="20">
                  <c:v>НОЦ</c:v>
                </c:pt>
              </c:strCache>
            </c:strRef>
          </c:cat>
          <c:val>
            <c:numRef>
              <c:f>Лист1!$C$2:$C$22</c:f>
              <c:numCache>
                <c:formatCode>\О\с\н\о\в\н\о\й</c:formatCode>
                <c:ptCount val="21"/>
                <c:pt idx="0">
                  <c:v>138.1</c:v>
                </c:pt>
                <c:pt idx="1">
                  <c:v>103</c:v>
                </c:pt>
                <c:pt idx="2">
                  <c:v>107.2</c:v>
                </c:pt>
                <c:pt idx="3">
                  <c:v>49.4</c:v>
                </c:pt>
                <c:pt idx="4">
                  <c:v>35.5</c:v>
                </c:pt>
                <c:pt idx="5">
                  <c:v>28.9</c:v>
                </c:pt>
                <c:pt idx="6">
                  <c:v>27.4</c:v>
                </c:pt>
                <c:pt idx="7">
                  <c:v>23.3</c:v>
                </c:pt>
                <c:pt idx="8">
                  <c:v>21</c:v>
                </c:pt>
                <c:pt idx="9">
                  <c:v>0</c:v>
                </c:pt>
                <c:pt idx="10">
                  <c:v>20.8</c:v>
                </c:pt>
                <c:pt idx="11">
                  <c:v>10.7</c:v>
                </c:pt>
                <c:pt idx="12">
                  <c:v>10.5</c:v>
                </c:pt>
                <c:pt idx="13">
                  <c:v>8.6</c:v>
                </c:pt>
                <c:pt idx="14">
                  <c:v>4.7</c:v>
                </c:pt>
                <c:pt idx="15">
                  <c:v>0</c:v>
                </c:pt>
                <c:pt idx="16">
                  <c:v>0.8</c:v>
                </c:pt>
                <c:pt idx="17">
                  <c:v>0</c:v>
                </c:pt>
                <c:pt idx="18">
                  <c:v>0.3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v>2013</c:v>
          </c:tx>
          <c:invertIfNegative val="0"/>
          <c:cat>
            <c:strRef>
              <c:f>Лист1!$A$2:$A$22</c:f>
              <c:strCache>
                <c:ptCount val="21"/>
                <c:pt idx="0">
                  <c:v>ИЕН</c:v>
                </c:pt>
                <c:pt idx="1">
                  <c:v>ФТИ</c:v>
                </c:pt>
                <c:pt idx="2">
                  <c:v>ИММТ</c:v>
                </c:pt>
                <c:pt idx="3">
                  <c:v>ИРИТ-РТФ</c:v>
                </c:pt>
                <c:pt idx="4">
                  <c:v>ИМКН</c:v>
                </c:pt>
                <c:pt idx="5">
                  <c:v>УралЭНИН</c:v>
                </c:pt>
                <c:pt idx="6">
                  <c:v>ИГНИ</c:v>
                </c:pt>
                <c:pt idx="7">
                  <c:v>ХТИ</c:v>
                </c:pt>
                <c:pt idx="8">
                  <c:v>ВШЭМ</c:v>
                </c:pt>
                <c:pt idx="9">
                  <c:v>ЭПК</c:v>
                </c:pt>
                <c:pt idx="10">
                  <c:v>ИСПН</c:v>
                </c:pt>
                <c:pt idx="11">
                  <c:v>НТИ</c:v>
                </c:pt>
                <c:pt idx="12">
                  <c:v>ИнФО</c:v>
                </c:pt>
                <c:pt idx="13">
                  <c:v>СтИ</c:v>
                </c:pt>
                <c:pt idx="14">
                  <c:v>ММИ</c:v>
                </c:pt>
                <c:pt idx="15">
                  <c:v>ИВЦ</c:v>
                </c:pt>
                <c:pt idx="16">
                  <c:v>ИГУП</c:v>
                </c:pt>
                <c:pt idx="17">
                  <c:v>ВИШ</c:v>
                </c:pt>
                <c:pt idx="18">
                  <c:v>ИФКиМП</c:v>
                </c:pt>
                <c:pt idx="19">
                  <c:v>ИТОО</c:v>
                </c:pt>
                <c:pt idx="20">
                  <c:v>НОЦ</c:v>
                </c:pt>
              </c:strCache>
            </c:strRef>
          </c:cat>
          <c:val>
            <c:numRef>
              <c:f>Лист1!$D$2:$D$22</c:f>
              <c:numCache>
                <c:formatCode>\О\с\н\о\в\н\о\й</c:formatCode>
                <c:ptCount val="21"/>
                <c:pt idx="0">
                  <c:v>172.58099999999999</c:v>
                </c:pt>
                <c:pt idx="1">
                  <c:v>93.944999999999993</c:v>
                </c:pt>
                <c:pt idx="2">
                  <c:v>110.376</c:v>
                </c:pt>
                <c:pt idx="3">
                  <c:v>112.34699999999999</c:v>
                </c:pt>
                <c:pt idx="4">
                  <c:v>26.064</c:v>
                </c:pt>
                <c:pt idx="5">
                  <c:v>43.726999999999997</c:v>
                </c:pt>
                <c:pt idx="6">
                  <c:v>29.422999999999998</c:v>
                </c:pt>
                <c:pt idx="7">
                  <c:v>22.623000000000001</c:v>
                </c:pt>
                <c:pt idx="8">
                  <c:v>24.077000000000002</c:v>
                </c:pt>
                <c:pt idx="9">
                  <c:v>20</c:v>
                </c:pt>
                <c:pt idx="10">
                  <c:v>11.808999999999999</c:v>
                </c:pt>
                <c:pt idx="11">
                  <c:v>10.717000000000001</c:v>
                </c:pt>
                <c:pt idx="12">
                  <c:v>7.3390000000000004</c:v>
                </c:pt>
                <c:pt idx="13">
                  <c:v>0.97699999999999998</c:v>
                </c:pt>
                <c:pt idx="14">
                  <c:v>7.085</c:v>
                </c:pt>
                <c:pt idx="15">
                  <c:v>5.9139999999999997</c:v>
                </c:pt>
                <c:pt idx="16">
                  <c:v>4.141</c:v>
                </c:pt>
                <c:pt idx="17">
                  <c:v>0</c:v>
                </c:pt>
                <c:pt idx="18">
                  <c:v>0.71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v>2014</c:v>
          </c:tx>
          <c:invertIfNegative val="0"/>
          <c:cat>
            <c:strRef>
              <c:f>Лист1!$A$2:$A$22</c:f>
              <c:strCache>
                <c:ptCount val="21"/>
                <c:pt idx="0">
                  <c:v>ИЕН</c:v>
                </c:pt>
                <c:pt idx="1">
                  <c:v>ФТИ</c:v>
                </c:pt>
                <c:pt idx="2">
                  <c:v>ИММТ</c:v>
                </c:pt>
                <c:pt idx="3">
                  <c:v>ИРИТ-РТФ</c:v>
                </c:pt>
                <c:pt idx="4">
                  <c:v>ИМКН</c:v>
                </c:pt>
                <c:pt idx="5">
                  <c:v>УралЭНИН</c:v>
                </c:pt>
                <c:pt idx="6">
                  <c:v>ИГНИ</c:v>
                </c:pt>
                <c:pt idx="7">
                  <c:v>ХТИ</c:v>
                </c:pt>
                <c:pt idx="8">
                  <c:v>ВШЭМ</c:v>
                </c:pt>
                <c:pt idx="9">
                  <c:v>ЭПК</c:v>
                </c:pt>
                <c:pt idx="10">
                  <c:v>ИСПН</c:v>
                </c:pt>
                <c:pt idx="11">
                  <c:v>НТИ</c:v>
                </c:pt>
                <c:pt idx="12">
                  <c:v>ИнФО</c:v>
                </c:pt>
                <c:pt idx="13">
                  <c:v>СтИ</c:v>
                </c:pt>
                <c:pt idx="14">
                  <c:v>ММИ</c:v>
                </c:pt>
                <c:pt idx="15">
                  <c:v>ИВЦ</c:v>
                </c:pt>
                <c:pt idx="16">
                  <c:v>ИГУП</c:v>
                </c:pt>
                <c:pt idx="17">
                  <c:v>ВИШ</c:v>
                </c:pt>
                <c:pt idx="18">
                  <c:v>ИФКиМП</c:v>
                </c:pt>
                <c:pt idx="19">
                  <c:v>ИТОО</c:v>
                </c:pt>
                <c:pt idx="20">
                  <c:v>НОЦ</c:v>
                </c:pt>
              </c:strCache>
            </c:strRef>
          </c:cat>
          <c:val>
            <c:numRef>
              <c:f>Лист1!$E$2:$E$22</c:f>
              <c:numCache>
                <c:formatCode>\О\с\н\о\в\н\о\й</c:formatCode>
                <c:ptCount val="21"/>
                <c:pt idx="0">
                  <c:v>284.93773999999996</c:v>
                </c:pt>
                <c:pt idx="1">
                  <c:v>226.80067300000002</c:v>
                </c:pt>
                <c:pt idx="2">
                  <c:v>134.05579800000001</c:v>
                </c:pt>
                <c:pt idx="3">
                  <c:v>131.08856299999999</c:v>
                </c:pt>
                <c:pt idx="4">
                  <c:v>52.722677000000004</c:v>
                </c:pt>
                <c:pt idx="5">
                  <c:v>35.200614000000002</c:v>
                </c:pt>
                <c:pt idx="6">
                  <c:v>30.351085999999999</c:v>
                </c:pt>
                <c:pt idx="7">
                  <c:v>49.162742999999999</c:v>
                </c:pt>
                <c:pt idx="8">
                  <c:v>30.826084999999999</c:v>
                </c:pt>
                <c:pt idx="9">
                  <c:v>43.363430000000001</c:v>
                </c:pt>
                <c:pt idx="10">
                  <c:v>10.666</c:v>
                </c:pt>
                <c:pt idx="11">
                  <c:v>6.436356</c:v>
                </c:pt>
                <c:pt idx="12">
                  <c:v>6.6716000000000006</c:v>
                </c:pt>
                <c:pt idx="13">
                  <c:v>14.167207000000001</c:v>
                </c:pt>
                <c:pt idx="14">
                  <c:v>4.2202310000000001</c:v>
                </c:pt>
                <c:pt idx="15">
                  <c:v>7.133</c:v>
                </c:pt>
                <c:pt idx="16">
                  <c:v>2.9049999999999998</c:v>
                </c:pt>
                <c:pt idx="17">
                  <c:v>3.8287010000000001</c:v>
                </c:pt>
                <c:pt idx="18">
                  <c:v>0.98929999999999996</c:v>
                </c:pt>
                <c:pt idx="19">
                  <c:v>1.8507960000000001</c:v>
                </c:pt>
                <c:pt idx="20">
                  <c:v>0.79795100000000008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545208"/>
        <c:axId val="302542856"/>
      </c:barChart>
      <c:catAx>
        <c:axId val="302545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2542856"/>
        <c:crosses val="autoZero"/>
        <c:auto val="1"/>
        <c:lblAlgn val="ctr"/>
        <c:lblOffset val="100"/>
        <c:noMultiLvlLbl val="0"/>
      </c:catAx>
      <c:valAx>
        <c:axId val="30254285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2545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73274232329352"/>
          <c:y val="0.32684999400455655"/>
          <c:w val="8.6863608832112763E-2"/>
          <c:h val="0.2447771693512930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'[Казанский ФУ 5-100.xlsx]Лист1'!$A$9:$A$13</c:f>
              <c:strCache>
                <c:ptCount val="5"/>
                <c:pt idx="0">
                  <c:v>Multidisciplinary - 24%</c:v>
                </c:pt>
                <c:pt idx="1">
                  <c:v>Arts and Humanities - 20%</c:v>
                </c:pt>
                <c:pt idx="2">
                  <c:v>Economics, Econometrics and Finance - 20%</c:v>
                </c:pt>
                <c:pt idx="3">
                  <c:v>Social Sciences - 20%</c:v>
                </c:pt>
                <c:pt idx="4">
                  <c:v>Biochemistry, Genetics and Molecular Biology - 16%</c:v>
                </c:pt>
              </c:strCache>
            </c:strRef>
          </c:cat>
          <c:val>
            <c:numRef>
              <c:f>'[Казанский ФУ 5-100.xlsx]Лист1'!$B$9:$B$13</c:f>
              <c:numCache>
                <c:formatCode>0.00</c:formatCode>
                <c:ptCount val="5"/>
                <c:pt idx="0">
                  <c:v>0.24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50641796582473"/>
          <c:y val="4.4085068491560638E-2"/>
          <c:w val="0.36182688290681608"/>
          <c:h val="0.672367456683917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TR!$A$2</c:f>
              <c:strCache>
                <c:ptCount val="1"/>
                <c:pt idx="0">
                  <c:v>UrFU</c:v>
                </c:pt>
              </c:strCache>
            </c:strRef>
          </c:tx>
          <c:spPr>
            <a:ln w="47625"/>
          </c:spPr>
          <c:marker>
            <c:symbol val="square"/>
            <c:size val="5"/>
          </c:marker>
          <c:cat>
            <c:numRef>
              <c:f>TR!$B$1:$G$1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TR!$B$2:$G$2</c:f>
              <c:numCache>
                <c:formatCode>General</c:formatCode>
                <c:ptCount val="6"/>
                <c:pt idx="0">
                  <c:v>285</c:v>
                </c:pt>
                <c:pt idx="1">
                  <c:v>326</c:v>
                </c:pt>
                <c:pt idx="2">
                  <c:v>338</c:v>
                </c:pt>
                <c:pt idx="3">
                  <c:v>444</c:v>
                </c:pt>
                <c:pt idx="4">
                  <c:v>578</c:v>
                </c:pt>
                <c:pt idx="5">
                  <c:v>710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TR!$A$3</c:f>
              <c:strCache>
                <c:ptCount val="1"/>
                <c:pt idx="0">
                  <c:v>TSU</c:v>
                </c:pt>
              </c:strCache>
            </c:strRef>
          </c:tx>
          <c:marker>
            <c:symbol val="none"/>
          </c:marker>
          <c:cat>
            <c:numRef>
              <c:f>TR!$B$1:$G$1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TR!$B$3:$G$3</c:f>
              <c:numCache>
                <c:formatCode>General</c:formatCode>
                <c:ptCount val="6"/>
                <c:pt idx="0">
                  <c:v>206</c:v>
                </c:pt>
                <c:pt idx="1">
                  <c:v>201</c:v>
                </c:pt>
                <c:pt idx="2">
                  <c:v>280</c:v>
                </c:pt>
                <c:pt idx="3">
                  <c:v>259</c:v>
                </c:pt>
                <c:pt idx="4">
                  <c:v>347</c:v>
                </c:pt>
                <c:pt idx="5">
                  <c:v>737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TR!$A$4</c:f>
              <c:strCache>
                <c:ptCount val="1"/>
                <c:pt idx="0">
                  <c:v>KFU</c:v>
                </c:pt>
              </c:strCache>
            </c:strRef>
          </c:tx>
          <c:marker>
            <c:symbol val="none"/>
          </c:marker>
          <c:cat>
            <c:numRef>
              <c:f>TR!$B$1:$G$1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TR!$B$4:$G$4</c:f>
              <c:numCache>
                <c:formatCode>General</c:formatCode>
                <c:ptCount val="6"/>
                <c:pt idx="0">
                  <c:v>290</c:v>
                </c:pt>
                <c:pt idx="1">
                  <c:v>271</c:v>
                </c:pt>
                <c:pt idx="2">
                  <c:v>311</c:v>
                </c:pt>
                <c:pt idx="3">
                  <c:v>363</c:v>
                </c:pt>
                <c:pt idx="4">
                  <c:v>486</c:v>
                </c:pt>
                <c:pt idx="5">
                  <c:v>754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TR!$A$5</c:f>
              <c:strCache>
                <c:ptCount val="1"/>
                <c:pt idx="0">
                  <c:v>TPU</c:v>
                </c:pt>
              </c:strCache>
            </c:strRef>
          </c:tx>
          <c:marker>
            <c:symbol val="none"/>
          </c:marker>
          <c:cat>
            <c:numRef>
              <c:f>TR!$B$1:$G$1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TR!$B$5:$G$5</c:f>
              <c:numCache>
                <c:formatCode>General</c:formatCode>
                <c:ptCount val="6"/>
                <c:pt idx="0">
                  <c:v>162</c:v>
                </c:pt>
                <c:pt idx="1">
                  <c:v>169</c:v>
                </c:pt>
                <c:pt idx="2">
                  <c:v>198</c:v>
                </c:pt>
                <c:pt idx="3">
                  <c:v>227</c:v>
                </c:pt>
                <c:pt idx="4">
                  <c:v>286</c:v>
                </c:pt>
                <c:pt idx="5">
                  <c:v>737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TR!$A$6</c:f>
              <c:strCache>
                <c:ptCount val="1"/>
                <c:pt idx="0">
                  <c:v>SPSPU</c:v>
                </c:pt>
              </c:strCache>
            </c:strRef>
          </c:tx>
          <c:marker>
            <c:symbol val="none"/>
          </c:marker>
          <c:cat>
            <c:numRef>
              <c:f>TR!$B$1:$G$1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TR!$B$6:$G$6</c:f>
              <c:numCache>
                <c:formatCode>General</c:formatCode>
                <c:ptCount val="6"/>
                <c:pt idx="0">
                  <c:v>228</c:v>
                </c:pt>
                <c:pt idx="1">
                  <c:v>233</c:v>
                </c:pt>
                <c:pt idx="2">
                  <c:v>253</c:v>
                </c:pt>
                <c:pt idx="3">
                  <c:v>273</c:v>
                </c:pt>
                <c:pt idx="4">
                  <c:v>340</c:v>
                </c:pt>
                <c:pt idx="5">
                  <c:v>643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TR!$A$7</c:f>
              <c:strCache>
                <c:ptCount val="1"/>
                <c:pt idx="0">
                  <c:v>NSU</c:v>
                </c:pt>
              </c:strCache>
            </c:strRef>
          </c:tx>
          <c:marker>
            <c:symbol val="none"/>
          </c:marker>
          <c:cat>
            <c:numRef>
              <c:f>TR!$B$1:$G$1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TR!$B$7:$G$7</c:f>
              <c:numCache>
                <c:formatCode>General</c:formatCode>
                <c:ptCount val="6"/>
                <c:pt idx="0">
                  <c:v>500</c:v>
                </c:pt>
                <c:pt idx="1">
                  <c:v>548</c:v>
                </c:pt>
                <c:pt idx="2">
                  <c:v>663</c:v>
                </c:pt>
                <c:pt idx="3">
                  <c:v>777</c:v>
                </c:pt>
                <c:pt idx="4">
                  <c:v>1000</c:v>
                </c:pt>
                <c:pt idx="5">
                  <c:v>1328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99000"/>
        <c:axId val="234499392"/>
      </c:lineChart>
      <c:catAx>
        <c:axId val="23449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34499392"/>
        <c:crosses val="autoZero"/>
        <c:auto val="1"/>
        <c:lblAlgn val="ctr"/>
        <c:lblOffset val="100"/>
        <c:noMultiLvlLbl val="0"/>
      </c:catAx>
      <c:valAx>
        <c:axId val="23449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4499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Лист1!$D$15</c:f>
              <c:strCache>
                <c:ptCount val="1"/>
                <c:pt idx="0">
                  <c:v>Цитирование без самоцитирования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Лист1!$B$16:$B$21</c:f>
              <c:strCache>
                <c:ptCount val="6"/>
                <c:pt idx="0">
                  <c:v>ТПУ</c:v>
                </c:pt>
                <c:pt idx="1">
                  <c:v>ТГУ</c:v>
                </c:pt>
                <c:pt idx="2">
                  <c:v>УрФУ</c:v>
                </c:pt>
                <c:pt idx="3">
                  <c:v>КФУ</c:v>
                </c:pt>
                <c:pt idx="4">
                  <c:v>СПбГПУ</c:v>
                </c:pt>
                <c:pt idx="5">
                  <c:v>НГУ</c:v>
                </c:pt>
              </c:strCache>
            </c:strRef>
          </c:cat>
          <c:val>
            <c:numRef>
              <c:f>Лист1!$D$16:$D$21</c:f>
              <c:numCache>
                <c:formatCode>General</c:formatCode>
                <c:ptCount val="6"/>
                <c:pt idx="0">
                  <c:v>1392</c:v>
                </c:pt>
                <c:pt idx="1">
                  <c:v>2363</c:v>
                </c:pt>
                <c:pt idx="2">
                  <c:v>2763</c:v>
                </c:pt>
                <c:pt idx="3">
                  <c:v>3682</c:v>
                </c:pt>
                <c:pt idx="4">
                  <c:v>4321</c:v>
                </c:pt>
                <c:pt idx="5">
                  <c:v>16542</c:v>
                </c:pt>
              </c:numCache>
            </c:numRef>
          </c:val>
        </c:ser>
        <c:ser>
          <c:idx val="0"/>
          <c:order val="1"/>
          <c:tx>
            <c:strRef>
              <c:f>Лист1!$C$15</c:f>
              <c:strCache>
                <c:ptCount val="1"/>
                <c:pt idx="0">
                  <c:v>Самоцитирование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Лист1!$B$16:$B$21</c:f>
              <c:strCache>
                <c:ptCount val="6"/>
                <c:pt idx="0">
                  <c:v>ТПУ</c:v>
                </c:pt>
                <c:pt idx="1">
                  <c:v>ТГУ</c:v>
                </c:pt>
                <c:pt idx="2">
                  <c:v>УрФУ</c:v>
                </c:pt>
                <c:pt idx="3">
                  <c:v>КФУ</c:v>
                </c:pt>
                <c:pt idx="4">
                  <c:v>СПбГПУ</c:v>
                </c:pt>
                <c:pt idx="5">
                  <c:v>НГУ</c:v>
                </c:pt>
              </c:strCache>
            </c:strRef>
          </c:cat>
          <c:val>
            <c:numRef>
              <c:f>Лист1!$C$16:$C$21</c:f>
              <c:numCache>
                <c:formatCode>General</c:formatCode>
                <c:ptCount val="6"/>
                <c:pt idx="0">
                  <c:v>1580</c:v>
                </c:pt>
                <c:pt idx="1">
                  <c:v>1669</c:v>
                </c:pt>
                <c:pt idx="2">
                  <c:v>3841</c:v>
                </c:pt>
                <c:pt idx="3">
                  <c:v>3260</c:v>
                </c:pt>
                <c:pt idx="4">
                  <c:v>1685</c:v>
                </c:pt>
                <c:pt idx="5">
                  <c:v>4682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503704"/>
        <c:axId val="234505272"/>
      </c:barChart>
      <c:catAx>
        <c:axId val="23450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34505272"/>
        <c:crosses val="autoZero"/>
        <c:auto val="1"/>
        <c:lblAlgn val="ctr"/>
        <c:lblOffset val="100"/>
        <c:noMultiLvlLbl val="0"/>
      </c:catAx>
      <c:valAx>
        <c:axId val="234505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34503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65280701770767E-2"/>
          <c:y val="1.9770270623525491E-2"/>
          <c:w val="0.9452822235437891"/>
          <c:h val="0.89777933170824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Лист1!$B$4:$B$12</c:f>
              <c:strCache>
                <c:ptCount val="9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ИНФО</c:v>
                </c:pt>
                <c:pt idx="5">
                  <c:v>ИРИТ-РТФ</c:v>
                </c:pt>
                <c:pt idx="6">
                  <c:v>ВШЭМ</c:v>
                </c:pt>
                <c:pt idx="7">
                  <c:v>ИММТ</c:v>
                </c:pt>
                <c:pt idx="8">
                  <c:v>УралЭНИН</c:v>
                </c:pt>
              </c:strCache>
            </c:strRef>
          </c:cat>
          <c:val>
            <c:numRef>
              <c:f>Лист1!$C$4:$C$12</c:f>
              <c:numCache>
                <c:formatCode>General</c:formatCode>
                <c:ptCount val="9"/>
                <c:pt idx="0">
                  <c:v>13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Лист1!$B$4:$B$12</c:f>
              <c:strCache>
                <c:ptCount val="9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ИНФО</c:v>
                </c:pt>
                <c:pt idx="5">
                  <c:v>ИРИТ-РТФ</c:v>
                </c:pt>
                <c:pt idx="6">
                  <c:v>ВШЭМ</c:v>
                </c:pt>
                <c:pt idx="7">
                  <c:v>ИММТ</c:v>
                </c:pt>
                <c:pt idx="8">
                  <c:v>УралЭНИН</c:v>
                </c:pt>
              </c:strCache>
            </c:strRef>
          </c:cat>
          <c:val>
            <c:numRef>
              <c:f>Лист1!$D$4:$D$12</c:f>
              <c:numCache>
                <c:formatCode>General</c:formatCode>
                <c:ptCount val="9"/>
                <c:pt idx="0">
                  <c:v>13</c:v>
                </c:pt>
                <c:pt idx="1">
                  <c:v>4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Лист1!$B$4:$B$12</c:f>
              <c:strCache>
                <c:ptCount val="9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ИНФО</c:v>
                </c:pt>
                <c:pt idx="5">
                  <c:v>ИРИТ-РТФ</c:v>
                </c:pt>
                <c:pt idx="6">
                  <c:v>ВШЭМ</c:v>
                </c:pt>
                <c:pt idx="7">
                  <c:v>ИММТ</c:v>
                </c:pt>
                <c:pt idx="8">
                  <c:v>УралЭНИН</c:v>
                </c:pt>
              </c:strCache>
            </c:strRef>
          </c:cat>
          <c:val>
            <c:numRef>
              <c:f>Лист1!$E$4:$E$12</c:f>
              <c:numCache>
                <c:formatCode>General</c:formatCode>
                <c:ptCount val="9"/>
                <c:pt idx="0">
                  <c:v>14.5</c:v>
                </c:pt>
                <c:pt idx="1">
                  <c:v>8.5</c:v>
                </c:pt>
                <c:pt idx="2">
                  <c:v>5.5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04488"/>
        <c:axId val="234499784"/>
      </c:barChart>
      <c:catAx>
        <c:axId val="23450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34499784"/>
        <c:crosses val="autoZero"/>
        <c:auto val="1"/>
        <c:lblAlgn val="ctr"/>
        <c:lblOffset val="100"/>
        <c:noMultiLvlLbl val="0"/>
      </c:catAx>
      <c:valAx>
        <c:axId val="234499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4504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15800952088424"/>
          <c:y val="0.24796938412071862"/>
          <c:w val="9.0527756486440819E-2"/>
          <c:h val="0.1772591035636563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93616695030853E-2"/>
          <c:y val="3.9427070827255752E-2"/>
          <c:w val="0.92042791908300847"/>
          <c:h val="0.76187751235922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Лист2!$P$2</c:f>
              <c:strCache>
                <c:ptCount val="1"/>
                <c:pt idx="0">
                  <c:v>Заявки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Лист2!$O$3:$O$18</c:f>
              <c:strCache>
                <c:ptCount val="16"/>
                <c:pt idx="0">
                  <c:v>ИЕН</c:v>
                </c:pt>
                <c:pt idx="1">
                  <c:v>ИММт</c:v>
                </c:pt>
                <c:pt idx="2">
                  <c:v>ФТИ</c:v>
                </c:pt>
                <c:pt idx="3">
                  <c:v>ХТИ</c:v>
                </c:pt>
                <c:pt idx="4">
                  <c:v>УралЭНИН</c:v>
                </c:pt>
                <c:pt idx="5">
                  <c:v>ИРИТ-РТФ</c:v>
                </c:pt>
                <c:pt idx="6">
                  <c:v>ИГНИ</c:v>
                </c:pt>
                <c:pt idx="7">
                  <c:v>ИСПН</c:v>
                </c:pt>
                <c:pt idx="8">
                  <c:v>ИМКН</c:v>
                </c:pt>
                <c:pt idx="9">
                  <c:v>ВШЭМ</c:v>
                </c:pt>
                <c:pt idx="10">
                  <c:v>ИГУП</c:v>
                </c:pt>
                <c:pt idx="11">
                  <c:v>ММИ</c:v>
                </c:pt>
                <c:pt idx="12">
                  <c:v>ИнФО</c:v>
                </c:pt>
                <c:pt idx="13">
                  <c:v>НТИ</c:v>
                </c:pt>
                <c:pt idx="14">
                  <c:v>СТИ</c:v>
                </c:pt>
                <c:pt idx="15">
                  <c:v>ИФКСиМП</c:v>
                </c:pt>
              </c:strCache>
            </c:strRef>
          </c:cat>
          <c:val>
            <c:numRef>
              <c:f>Лист2!$P$3:$P$18</c:f>
              <c:numCache>
                <c:formatCode>General</c:formatCode>
                <c:ptCount val="16"/>
                <c:pt idx="0">
                  <c:v>65</c:v>
                </c:pt>
                <c:pt idx="1">
                  <c:v>48</c:v>
                </c:pt>
                <c:pt idx="2">
                  <c:v>46</c:v>
                </c:pt>
                <c:pt idx="3">
                  <c:v>46</c:v>
                </c:pt>
                <c:pt idx="4">
                  <c:v>34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20</c:v>
                </c:pt>
                <c:pt idx="9">
                  <c:v>11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Лист2!$Q$2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Лист2!$O$3:$O$18</c:f>
              <c:strCache>
                <c:ptCount val="16"/>
                <c:pt idx="0">
                  <c:v>ИЕН</c:v>
                </c:pt>
                <c:pt idx="1">
                  <c:v>ИММт</c:v>
                </c:pt>
                <c:pt idx="2">
                  <c:v>ФТИ</c:v>
                </c:pt>
                <c:pt idx="3">
                  <c:v>ХТИ</c:v>
                </c:pt>
                <c:pt idx="4">
                  <c:v>УралЭНИН</c:v>
                </c:pt>
                <c:pt idx="5">
                  <c:v>ИРИТ-РТФ</c:v>
                </c:pt>
                <c:pt idx="6">
                  <c:v>ИГНИ</c:v>
                </c:pt>
                <c:pt idx="7">
                  <c:v>ИСПН</c:v>
                </c:pt>
                <c:pt idx="8">
                  <c:v>ИМКН</c:v>
                </c:pt>
                <c:pt idx="9">
                  <c:v>ВШЭМ</c:v>
                </c:pt>
                <c:pt idx="10">
                  <c:v>ИГУП</c:v>
                </c:pt>
                <c:pt idx="11">
                  <c:v>ММИ</c:v>
                </c:pt>
                <c:pt idx="12">
                  <c:v>ИнФО</c:v>
                </c:pt>
                <c:pt idx="13">
                  <c:v>НТИ</c:v>
                </c:pt>
                <c:pt idx="14">
                  <c:v>СТИ</c:v>
                </c:pt>
                <c:pt idx="15">
                  <c:v>ИФКСиМП</c:v>
                </c:pt>
              </c:strCache>
            </c:strRef>
          </c:cat>
          <c:val>
            <c:numRef>
              <c:f>Лист2!$Q$3:$Q$18</c:f>
              <c:numCache>
                <c:formatCode>General</c:formatCode>
                <c:ptCount val="16"/>
                <c:pt idx="0">
                  <c:v>46</c:v>
                </c:pt>
                <c:pt idx="1">
                  <c:v>33</c:v>
                </c:pt>
                <c:pt idx="2">
                  <c:v>29</c:v>
                </c:pt>
                <c:pt idx="3">
                  <c:v>27</c:v>
                </c:pt>
                <c:pt idx="4">
                  <c:v>25</c:v>
                </c:pt>
                <c:pt idx="5">
                  <c:v>15</c:v>
                </c:pt>
                <c:pt idx="6">
                  <c:v>11</c:v>
                </c:pt>
                <c:pt idx="7">
                  <c:v>11</c:v>
                </c:pt>
                <c:pt idx="8">
                  <c:v>10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555512"/>
        <c:axId val="308556296"/>
      </c:barChart>
      <c:catAx>
        <c:axId val="30855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556296"/>
        <c:crosses val="autoZero"/>
        <c:auto val="1"/>
        <c:lblAlgn val="ctr"/>
        <c:lblOffset val="100"/>
        <c:noMultiLvlLbl val="0"/>
      </c:catAx>
      <c:valAx>
        <c:axId val="30855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5555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166488127211149"/>
          <c:y val="0.14755838966389145"/>
          <c:w val="0.20298109212378176"/>
          <c:h val="0.17476370574096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13.02.2013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Общее число публ. УрФУ в РИНЦ</c:v>
                </c:pt>
                <c:pt idx="1">
                  <c:v>Общее число публ. за 5 лет</c:v>
                </c:pt>
                <c:pt idx="2">
                  <c:v>Число публ. в рос. журналах из перечня ВАК за 5 лет</c:v>
                </c:pt>
                <c:pt idx="3">
                  <c:v>Количество авторов публ. за 5 лет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15915</c:v>
                </c:pt>
                <c:pt idx="1">
                  <c:v>7327</c:v>
                </c:pt>
                <c:pt idx="2">
                  <c:v>3690</c:v>
                </c:pt>
                <c:pt idx="3">
                  <c:v>1714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11.03.2014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Общее число публ. УрФУ в РИНЦ</c:v>
                </c:pt>
                <c:pt idx="1">
                  <c:v>Общее число публ. за 5 лет</c:v>
                </c:pt>
                <c:pt idx="2">
                  <c:v>Число публ. в рос. журналах из перечня ВАК за 5 лет</c:v>
                </c:pt>
                <c:pt idx="3">
                  <c:v>Количество авторов публ. за 5 лет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27512</c:v>
                </c:pt>
                <c:pt idx="1">
                  <c:v>16195</c:v>
                </c:pt>
                <c:pt idx="2">
                  <c:v>6629</c:v>
                </c:pt>
                <c:pt idx="3">
                  <c:v>2215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15.03.2015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Общее число публ. УрФУ в РИНЦ</c:v>
                </c:pt>
                <c:pt idx="1">
                  <c:v>Общее число публ. за 5 лет</c:v>
                </c:pt>
                <c:pt idx="2">
                  <c:v>Число публ. в рос. журналах из перечня ВАК за 5 лет</c:v>
                </c:pt>
                <c:pt idx="3">
                  <c:v>Количество авторов публ. за 5 лет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39318</c:v>
                </c:pt>
                <c:pt idx="1">
                  <c:v>18921</c:v>
                </c:pt>
                <c:pt idx="2">
                  <c:v>9174</c:v>
                </c:pt>
                <c:pt idx="3">
                  <c:v>3093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335056"/>
        <c:axId val="307915648"/>
      </c:barChart>
      <c:catAx>
        <c:axId val="23433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7915648"/>
        <c:crosses val="autoZero"/>
        <c:auto val="1"/>
        <c:lblAlgn val="ctr"/>
        <c:lblOffset val="100"/>
        <c:noMultiLvlLbl val="0"/>
      </c:catAx>
      <c:valAx>
        <c:axId val="30791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4335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33157518017118E-2"/>
          <c:y val="3.0334774599754789E-2"/>
          <c:w val="0.89206105970010607"/>
          <c:h val="0.8082613000915615"/>
        </c:manualLayout>
      </c:layout>
      <c:barChart>
        <c:barDir val="col"/>
        <c:grouping val="clustered"/>
        <c:varyColors val="0"/>
        <c:ser>
          <c:idx val="0"/>
          <c:order val="0"/>
          <c:tx>
            <c:v>На 1 работника</c:v>
          </c:tx>
          <c:invertIfNegative val="0"/>
          <c:cat>
            <c:strRef>
              <c:f>Лист1!$B$4:$B$19</c:f>
              <c:strCache>
                <c:ptCount val="16"/>
                <c:pt idx="0">
                  <c:v>ИЕН</c:v>
                </c:pt>
                <c:pt idx="1">
                  <c:v>ФТИ</c:v>
                </c:pt>
                <c:pt idx="2">
                  <c:v>ИРИТ-РТФ</c:v>
                </c:pt>
                <c:pt idx="3">
                  <c:v>ИММТ</c:v>
                </c:pt>
                <c:pt idx="4">
                  <c:v>ХТИ</c:v>
                </c:pt>
                <c:pt idx="5">
                  <c:v>ИМКН</c:v>
                </c:pt>
                <c:pt idx="6">
                  <c:v>УралЭНиН</c:v>
                </c:pt>
                <c:pt idx="7">
                  <c:v>СИ</c:v>
                </c:pt>
                <c:pt idx="8">
                  <c:v>ВШЭМ</c:v>
                </c:pt>
                <c:pt idx="9">
                  <c:v>ИГНИ</c:v>
                </c:pt>
                <c:pt idx="10">
                  <c:v>НТИ</c:v>
                </c:pt>
                <c:pt idx="11">
                  <c:v>ИСПН</c:v>
                </c:pt>
                <c:pt idx="12">
                  <c:v>ММИ</c:v>
                </c:pt>
                <c:pt idx="13">
                  <c:v>ИГУП</c:v>
                </c:pt>
                <c:pt idx="14">
                  <c:v>ИнФО</c:v>
                </c:pt>
                <c:pt idx="15">
                  <c:v>ИФКиМП</c:v>
                </c:pt>
              </c:strCache>
            </c:strRef>
          </c:cat>
          <c:val>
            <c:numRef>
              <c:f>Лист1!$I$4:$I$19</c:f>
              <c:numCache>
                <c:formatCode>#,#00</c:formatCode>
                <c:ptCount val="16"/>
                <c:pt idx="0">
                  <c:v>1283.5031531531531</c:v>
                </c:pt>
                <c:pt idx="1">
                  <c:v>1012.5031250000001</c:v>
                </c:pt>
                <c:pt idx="2">
                  <c:v>851.22402597402595</c:v>
                </c:pt>
                <c:pt idx="3">
                  <c:v>757.37740112994345</c:v>
                </c:pt>
                <c:pt idx="4">
                  <c:v>571.65930232558139</c:v>
                </c:pt>
                <c:pt idx="5">
                  <c:v>462.47982456140346</c:v>
                </c:pt>
                <c:pt idx="6">
                  <c:v>179.5948979591837</c:v>
                </c:pt>
                <c:pt idx="7">
                  <c:v>150.71489361702129</c:v>
                </c:pt>
                <c:pt idx="8">
                  <c:v>104.49525423728814</c:v>
                </c:pt>
                <c:pt idx="9">
                  <c:v>101.17033333333335</c:v>
                </c:pt>
                <c:pt idx="10">
                  <c:v>79.461728395061726</c:v>
                </c:pt>
                <c:pt idx="11">
                  <c:v>51.776699029126213</c:v>
                </c:pt>
                <c:pt idx="12">
                  <c:v>35.764406779661016</c:v>
                </c:pt>
                <c:pt idx="13">
                  <c:v>32.277777777777779</c:v>
                </c:pt>
                <c:pt idx="14">
                  <c:v>26.686400000000003</c:v>
                </c:pt>
                <c:pt idx="15">
                  <c:v>5.7853801169590637</c:v>
                </c:pt>
              </c:numCache>
            </c:numRef>
          </c:val>
        </c:ser>
        <c:ser>
          <c:idx val="1"/>
          <c:order val="1"/>
          <c:tx>
            <c:v>На 1 ППС</c:v>
          </c:tx>
          <c:invertIfNegative val="0"/>
          <c:cat>
            <c:strRef>
              <c:f>Лист1!$B$4:$B$19</c:f>
              <c:strCache>
                <c:ptCount val="16"/>
                <c:pt idx="0">
                  <c:v>ИЕН</c:v>
                </c:pt>
                <c:pt idx="1">
                  <c:v>ФТИ</c:v>
                </c:pt>
                <c:pt idx="2">
                  <c:v>ИРИТ-РТФ</c:v>
                </c:pt>
                <c:pt idx="3">
                  <c:v>ИММТ</c:v>
                </c:pt>
                <c:pt idx="4">
                  <c:v>ХТИ</c:v>
                </c:pt>
                <c:pt idx="5">
                  <c:v>ИМКН</c:v>
                </c:pt>
                <c:pt idx="6">
                  <c:v>УралЭНиН</c:v>
                </c:pt>
                <c:pt idx="7">
                  <c:v>СИ</c:v>
                </c:pt>
                <c:pt idx="8">
                  <c:v>ВШЭМ</c:v>
                </c:pt>
                <c:pt idx="9">
                  <c:v>ИГНИ</c:v>
                </c:pt>
                <c:pt idx="10">
                  <c:v>НТИ</c:v>
                </c:pt>
                <c:pt idx="11">
                  <c:v>ИСПН</c:v>
                </c:pt>
                <c:pt idx="12">
                  <c:v>ММИ</c:v>
                </c:pt>
                <c:pt idx="13">
                  <c:v>ИГУП</c:v>
                </c:pt>
                <c:pt idx="14">
                  <c:v>ИнФО</c:v>
                </c:pt>
                <c:pt idx="15">
                  <c:v>ИФКиМП</c:v>
                </c:pt>
              </c:strCache>
            </c:strRef>
          </c:cat>
          <c:val>
            <c:numRef>
              <c:f>Лист1!$J$4:$J$19</c:f>
              <c:numCache>
                <c:formatCode>#,#00</c:formatCode>
                <c:ptCount val="16"/>
                <c:pt idx="0">
                  <c:v>1978.7340277777778</c:v>
                </c:pt>
                <c:pt idx="1">
                  <c:v>1106.3448780487806</c:v>
                </c:pt>
                <c:pt idx="2">
                  <c:v>897.86643835616439</c:v>
                </c:pt>
                <c:pt idx="3">
                  <c:v>797.95119047619039</c:v>
                </c:pt>
                <c:pt idx="4">
                  <c:v>702.32428571428579</c:v>
                </c:pt>
                <c:pt idx="5">
                  <c:v>516.8892156862745</c:v>
                </c:pt>
                <c:pt idx="6">
                  <c:v>189.25053763440863</c:v>
                </c:pt>
                <c:pt idx="7">
                  <c:v>150.71489361702129</c:v>
                </c:pt>
                <c:pt idx="8">
                  <c:v>105.20853242320818</c:v>
                </c:pt>
                <c:pt idx="9">
                  <c:v>106.12272727272727</c:v>
                </c:pt>
                <c:pt idx="10">
                  <c:v>79.461728395061726</c:v>
                </c:pt>
                <c:pt idx="11">
                  <c:v>52.284313725490193</c:v>
                </c:pt>
                <c:pt idx="12">
                  <c:v>36.381034482758622</c:v>
                </c:pt>
                <c:pt idx="13">
                  <c:v>32.277777777777779</c:v>
                </c:pt>
                <c:pt idx="14">
                  <c:v>26.686400000000003</c:v>
                </c:pt>
                <c:pt idx="15">
                  <c:v>5.7853801169590637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02542464"/>
        <c:axId val="302544816"/>
      </c:barChart>
      <c:catAx>
        <c:axId val="30254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2544816"/>
        <c:crosses val="autoZero"/>
        <c:auto val="1"/>
        <c:lblAlgn val="ctr"/>
        <c:lblOffset val="100"/>
        <c:noMultiLvlLbl val="0"/>
      </c:catAx>
      <c:valAx>
        <c:axId val="3025448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254246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1222614100320791"/>
          <c:y val="0.56082456436064765"/>
          <c:w val="0.21653623049722948"/>
          <c:h val="0.187164190485363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публикаций УрФУ в </a:t>
            </a:r>
            <a:r>
              <a:rPr lang="en-US"/>
              <a:t>20</a:t>
            </a:r>
            <a:r>
              <a:rPr lang="ru-RU"/>
              <a:t>10</a:t>
            </a:r>
            <a:r>
              <a:rPr lang="en-US"/>
              <a:t>-201</a:t>
            </a:r>
            <a:r>
              <a:rPr lang="ru-RU"/>
              <a:t>4</a:t>
            </a:r>
            <a:r>
              <a:rPr lang="en-US"/>
              <a:t> </a:t>
            </a:r>
            <a:r>
              <a:rPr lang="ru-RU"/>
              <a:t>гг.</a:t>
            </a:r>
          </a:p>
        </c:rich>
      </c:tx>
      <c:layout>
        <c:manualLayout>
          <c:xMode val="edge"/>
          <c:yMode val="edge"/>
          <c:x val="8.5170418838490261E-2"/>
          <c:y val="2.872936503375034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'ПА УрФУ'!$D$1:$D$2</c:f>
              <c:strCache>
                <c:ptCount val="1"/>
                <c:pt idx="0">
                  <c:v>Количество публикаций  WOS</c:v>
                </c:pt>
              </c:strCache>
            </c:strRef>
          </c:tx>
          <c:invertIfNegative val="0"/>
          <c:cat>
            <c:numRef>
              <c:f>'ПА УрФУ'!$A$3:$A$7</c:f>
              <c:numCache>
                <c:formatCode>\О\с\н\о\в\н\о\й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'ПА УрФУ'!$D$3:$D$7</c:f>
              <c:numCache>
                <c:formatCode>\О\с\н\о\в\н\о\й</c:formatCode>
                <c:ptCount val="5"/>
                <c:pt idx="0">
                  <c:v>321</c:v>
                </c:pt>
                <c:pt idx="1">
                  <c:v>328</c:v>
                </c:pt>
                <c:pt idx="2">
                  <c:v>426</c:v>
                </c:pt>
                <c:pt idx="3">
                  <c:v>536</c:v>
                </c:pt>
                <c:pt idx="4">
                  <c:v>710</c:v>
                </c:pt>
              </c:numCache>
            </c:numRef>
          </c:val>
        </c:ser>
        <c:ser>
          <c:idx val="2"/>
          <c:order val="1"/>
          <c:tx>
            <c:strRef>
              <c:f>'ПА УрФУ'!$C$1:$C$2</c:f>
              <c:strCache>
                <c:ptCount val="1"/>
                <c:pt idx="0">
                  <c:v>Количество публикаций   SCOPUS</c:v>
                </c:pt>
              </c:strCache>
            </c:strRef>
          </c:tx>
          <c:invertIfNegative val="0"/>
          <c:cat>
            <c:numRef>
              <c:f>'ПА УрФУ'!$A$3:$A$7</c:f>
              <c:numCache>
                <c:formatCode>\О\с\н\о\в\н\о\й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'ПА УрФУ'!$C$3:$C$7</c:f>
              <c:numCache>
                <c:formatCode>\О\с\н\о\в\н\о\й</c:formatCode>
                <c:ptCount val="5"/>
                <c:pt idx="0">
                  <c:v>424</c:v>
                </c:pt>
                <c:pt idx="1">
                  <c:v>443</c:v>
                </c:pt>
                <c:pt idx="2">
                  <c:v>681</c:v>
                </c:pt>
                <c:pt idx="3">
                  <c:v>956</c:v>
                </c:pt>
                <c:pt idx="4">
                  <c:v>1129</c:v>
                </c:pt>
              </c:numCache>
            </c:numRef>
          </c:val>
        </c:ser>
        <c:ser>
          <c:idx val="0"/>
          <c:order val="2"/>
          <c:tx>
            <c:strRef>
              <c:f>'ПА УрФУ'!$B$2</c:f>
              <c:strCache>
                <c:ptCount val="1"/>
                <c:pt idx="0">
                  <c:v>Статей в базах данных без пересечений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'ПА УрФУ'!$A$3:$A$7</c:f>
              <c:numCache>
                <c:formatCode>\О\с\н\о\в\н\о\й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'ПА УрФУ'!$B$3:$B$7</c:f>
              <c:numCache>
                <c:formatCode>\О\с\н\о\в\н\о\й</c:formatCode>
                <c:ptCount val="5"/>
                <c:pt idx="0">
                  <c:v>467</c:v>
                </c:pt>
                <c:pt idx="1">
                  <c:v>450</c:v>
                </c:pt>
                <c:pt idx="2">
                  <c:v>688</c:v>
                </c:pt>
                <c:pt idx="3">
                  <c:v>992</c:v>
                </c:pt>
                <c:pt idx="4">
                  <c:v>1175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560216"/>
        <c:axId val="308556688"/>
      </c:barChart>
      <c:catAx>
        <c:axId val="308560216"/>
        <c:scaling>
          <c:orientation val="minMax"/>
        </c:scaling>
        <c:delete val="0"/>
        <c:axPos val="b"/>
        <c:numFmt formatCode="#\ 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08556688"/>
        <c:crosses val="autoZero"/>
        <c:auto val="1"/>
        <c:lblAlgn val="ctr"/>
        <c:lblOffset val="100"/>
        <c:noMultiLvlLbl val="0"/>
      </c:catAx>
      <c:valAx>
        <c:axId val="308556688"/>
        <c:scaling>
          <c:orientation val="minMax"/>
        </c:scaling>
        <c:delete val="0"/>
        <c:axPos val="l"/>
        <c:majorGridlines/>
        <c:numFmt formatCode="#\ 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08560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64844183209502"/>
          <c:y val="0.1543598836536807"/>
          <c:w val="0.33802853868618532"/>
          <c:h val="0.70848673612462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статей, отраженных в базах данных SCOPUS и WOS в 2011 - 2014 гг.</a:t>
            </a:r>
          </a:p>
        </c:rich>
      </c:tx>
      <c:layout>
        <c:manualLayout>
          <c:xMode val="edge"/>
          <c:yMode val="edge"/>
          <c:x val="0.10018934625041788"/>
          <c:y val="2.81136191309419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70923036969104E-2"/>
          <c:y val="0.20632769351254726"/>
          <c:w val="0.90671424964160496"/>
          <c:h val="0.6369087197433653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'статьи по инст'!$B$4</c:f>
              <c:strCache>
                <c:ptCount val="1"/>
                <c:pt idx="0">
                  <c:v>2011 год</c:v>
                </c:pt>
              </c:strCache>
            </c:strRef>
          </c:tx>
          <c:invertIfNegative val="0"/>
          <c:cat>
            <c:strRef>
              <c:f>'статьи по инст'!$A$5:$A$21</c:f>
              <c:strCache>
                <c:ptCount val="16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  <c:pt idx="15">
                  <c:v>ИФКСиМП</c:v>
                </c:pt>
              </c:strCache>
            </c:strRef>
          </c:cat>
          <c:val>
            <c:numRef>
              <c:f>'статьи по инст'!$B$5:$B$19</c:f>
              <c:numCache>
                <c:formatCode>\О\с\н\о\в\н\о\й</c:formatCode>
                <c:ptCount val="15"/>
                <c:pt idx="0">
                  <c:v>149</c:v>
                </c:pt>
                <c:pt idx="1">
                  <c:v>63</c:v>
                </c:pt>
                <c:pt idx="2">
                  <c:v>59</c:v>
                </c:pt>
                <c:pt idx="3">
                  <c:v>54</c:v>
                </c:pt>
                <c:pt idx="4">
                  <c:v>51</c:v>
                </c:pt>
                <c:pt idx="5">
                  <c:v>18</c:v>
                </c:pt>
                <c:pt idx="6">
                  <c:v>20</c:v>
                </c:pt>
                <c:pt idx="7">
                  <c:v>13</c:v>
                </c:pt>
                <c:pt idx="8">
                  <c:v>12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4">
                  <c:v>1</c:v>
                </c:pt>
              </c:numCache>
            </c:numRef>
          </c:val>
        </c:ser>
        <c:ser>
          <c:idx val="0"/>
          <c:order val="1"/>
          <c:tx>
            <c:strRef>
              <c:f>'статьи по инст'!$C$4</c:f>
              <c:strCache>
                <c:ptCount val="1"/>
                <c:pt idx="0">
                  <c:v>2012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cat>
            <c:strRef>
              <c:f>'статьи по инст'!$A$5:$A$21</c:f>
              <c:strCache>
                <c:ptCount val="16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  <c:pt idx="15">
                  <c:v>ИФКСиМП</c:v>
                </c:pt>
              </c:strCache>
            </c:strRef>
          </c:cat>
          <c:val>
            <c:numRef>
              <c:f>'статьи по инст'!$C$5:$C$19</c:f>
              <c:numCache>
                <c:formatCode>\О\с\н\о\в\н\о\й</c:formatCode>
                <c:ptCount val="15"/>
                <c:pt idx="0">
                  <c:v>172</c:v>
                </c:pt>
                <c:pt idx="1">
                  <c:v>126</c:v>
                </c:pt>
                <c:pt idx="2">
                  <c:v>115</c:v>
                </c:pt>
                <c:pt idx="3">
                  <c:v>60</c:v>
                </c:pt>
                <c:pt idx="4">
                  <c:v>92</c:v>
                </c:pt>
                <c:pt idx="5">
                  <c:v>27</c:v>
                </c:pt>
                <c:pt idx="6">
                  <c:v>38</c:v>
                </c:pt>
                <c:pt idx="7">
                  <c:v>15</c:v>
                </c:pt>
                <c:pt idx="8">
                  <c:v>38</c:v>
                </c:pt>
                <c:pt idx="9">
                  <c:v>17</c:v>
                </c:pt>
                <c:pt idx="10">
                  <c:v>2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2"/>
          <c:tx>
            <c:strRef>
              <c:f>'статьи по инст'!$F$4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'статьи по инст'!$A$5:$A$21</c:f>
              <c:strCache>
                <c:ptCount val="16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  <c:pt idx="15">
                  <c:v>ИФКСиМП</c:v>
                </c:pt>
              </c:strCache>
            </c:strRef>
          </c:cat>
          <c:val>
            <c:numRef>
              <c:f>'статьи по инст'!$F$5:$F$19</c:f>
              <c:numCache>
                <c:formatCode>\О\с\н\о\в\н\о\й</c:formatCode>
                <c:ptCount val="15"/>
                <c:pt idx="0">
                  <c:v>191</c:v>
                </c:pt>
                <c:pt idx="1">
                  <c:v>157</c:v>
                </c:pt>
                <c:pt idx="2">
                  <c:v>202</c:v>
                </c:pt>
                <c:pt idx="3">
                  <c:v>60</c:v>
                </c:pt>
                <c:pt idx="4">
                  <c:v>151</c:v>
                </c:pt>
                <c:pt idx="5">
                  <c:v>87</c:v>
                </c:pt>
                <c:pt idx="6">
                  <c:v>60</c:v>
                </c:pt>
                <c:pt idx="7">
                  <c:v>17</c:v>
                </c:pt>
                <c:pt idx="8">
                  <c:v>44</c:v>
                </c:pt>
                <c:pt idx="9">
                  <c:v>32</c:v>
                </c:pt>
                <c:pt idx="10">
                  <c:v>7</c:v>
                </c:pt>
                <c:pt idx="11">
                  <c:v>13</c:v>
                </c:pt>
                <c:pt idx="12">
                  <c:v>4</c:v>
                </c:pt>
                <c:pt idx="13">
                  <c:v>2</c:v>
                </c:pt>
                <c:pt idx="14">
                  <c:v>5</c:v>
                </c:pt>
              </c:numCache>
            </c:numRef>
          </c:val>
        </c:ser>
        <c:ser>
          <c:idx val="4"/>
          <c:order val="3"/>
          <c:tx>
            <c:strRef>
              <c:f>'статьи по инст'!$G$4</c:f>
              <c:strCache>
                <c:ptCount val="1"/>
                <c:pt idx="0">
                  <c:v>2014 год*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'статьи по инст'!$A$5:$A$21</c:f>
              <c:strCache>
                <c:ptCount val="16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  <c:pt idx="15">
                  <c:v>ИФКСиМП</c:v>
                </c:pt>
              </c:strCache>
            </c:strRef>
          </c:cat>
          <c:val>
            <c:numRef>
              <c:f>'статьи по инст'!$G$5:$G$21</c:f>
              <c:numCache>
                <c:formatCode>\О\с\н\о\в\н\о\й</c:formatCode>
                <c:ptCount val="16"/>
                <c:pt idx="0">
                  <c:v>243</c:v>
                </c:pt>
                <c:pt idx="1">
                  <c:v>239</c:v>
                </c:pt>
                <c:pt idx="2">
                  <c:v>177</c:v>
                </c:pt>
                <c:pt idx="3">
                  <c:v>89</c:v>
                </c:pt>
                <c:pt idx="4">
                  <c:v>153</c:v>
                </c:pt>
                <c:pt idx="5">
                  <c:v>95</c:v>
                </c:pt>
                <c:pt idx="6">
                  <c:v>50</c:v>
                </c:pt>
                <c:pt idx="7">
                  <c:v>19</c:v>
                </c:pt>
                <c:pt idx="8">
                  <c:v>88</c:v>
                </c:pt>
                <c:pt idx="9">
                  <c:v>56</c:v>
                </c:pt>
                <c:pt idx="10">
                  <c:v>10</c:v>
                </c:pt>
                <c:pt idx="11">
                  <c:v>20</c:v>
                </c:pt>
                <c:pt idx="12">
                  <c:v>8</c:v>
                </c:pt>
                <c:pt idx="13">
                  <c:v>8</c:v>
                </c:pt>
                <c:pt idx="14">
                  <c:v>5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557080"/>
        <c:axId val="308559824"/>
      </c:barChart>
      <c:catAx>
        <c:axId val="30855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400" b="1"/>
            </a:pPr>
            <a:endParaRPr lang="ru-RU"/>
          </a:p>
        </c:txPr>
        <c:crossAx val="308559824"/>
        <c:crosses val="autoZero"/>
        <c:auto val="1"/>
        <c:lblAlgn val="ctr"/>
        <c:lblOffset val="100"/>
        <c:noMultiLvlLbl val="0"/>
      </c:catAx>
      <c:valAx>
        <c:axId val="308559824"/>
        <c:scaling>
          <c:orientation val="minMax"/>
          <c:max val="250"/>
        </c:scaling>
        <c:delete val="0"/>
        <c:axPos val="l"/>
        <c:majorGridlines/>
        <c:numFmt formatCode="#\ 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308557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0320665903939"/>
          <c:y val="0.44826593852710989"/>
          <c:w val="0.13745264617835795"/>
          <c:h val="0.3065621473216207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Лист1!$B$34:$B$37</c:f>
              <c:strCache>
                <c:ptCount val="4"/>
                <c:pt idx="0">
                  <c:v>2007-2011</c:v>
                </c:pt>
                <c:pt idx="1">
                  <c:v>2008-2012</c:v>
                </c:pt>
                <c:pt idx="2">
                  <c:v>2009-2013</c:v>
                </c:pt>
                <c:pt idx="3">
                  <c:v>2010-2014</c:v>
                </c:pt>
              </c:strCache>
            </c:strRef>
          </c:cat>
          <c:val>
            <c:numRef>
              <c:f>Лист1!$C$34:$C$37</c:f>
              <c:numCache>
                <c:formatCode>General</c:formatCode>
                <c:ptCount val="4"/>
                <c:pt idx="0">
                  <c:v>0.8</c:v>
                </c:pt>
                <c:pt idx="1">
                  <c:v>1.2</c:v>
                </c:pt>
                <c:pt idx="2">
                  <c:v>1.8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00568"/>
        <c:axId val="234501744"/>
      </c:barChart>
      <c:catAx>
        <c:axId val="234500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4501744"/>
        <c:crosses val="autoZero"/>
        <c:auto val="1"/>
        <c:lblAlgn val="ctr"/>
        <c:lblOffset val="100"/>
        <c:noMultiLvlLbl val="0"/>
      </c:catAx>
      <c:valAx>
        <c:axId val="23450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4500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01734282553149E-2"/>
          <c:y val="2.0380391175130144E-2"/>
          <c:w val="0.87132631112154102"/>
          <c:h val="0.83478724155417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if!$C$4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if!$B$6:$B$20</c:f>
              <c:strCache>
                <c:ptCount val="15"/>
                <c:pt idx="0">
                  <c:v>ВШЭМ</c:v>
                </c:pt>
                <c:pt idx="1">
                  <c:v>ИГНИ</c:v>
                </c:pt>
                <c:pt idx="2">
                  <c:v>ИЕН</c:v>
                </c:pt>
                <c:pt idx="3">
                  <c:v>ИМКН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ИСПН</c:v>
                </c:pt>
                <c:pt idx="8">
                  <c:v>ММИ</c:v>
                </c:pt>
                <c:pt idx="9">
                  <c:v>НТИ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  <c:pt idx="14">
                  <c:v>ИГУП</c:v>
                </c:pt>
              </c:strCache>
            </c:strRef>
          </c:cat>
          <c:val>
            <c:numRef>
              <c:f>if!$D$6:$D$20</c:f>
              <c:numCache>
                <c:formatCode>General</c:formatCode>
                <c:ptCount val="15"/>
                <c:pt idx="0">
                  <c:v>0.27</c:v>
                </c:pt>
                <c:pt idx="1">
                  <c:v>0</c:v>
                </c:pt>
                <c:pt idx="2">
                  <c:v>1.66</c:v>
                </c:pt>
                <c:pt idx="3">
                  <c:v>0.46</c:v>
                </c:pt>
                <c:pt idx="4">
                  <c:v>0.28999999999999998</c:v>
                </c:pt>
                <c:pt idx="5">
                  <c:v>0.55200000000000005</c:v>
                </c:pt>
                <c:pt idx="6">
                  <c:v>9.4E-2</c:v>
                </c:pt>
                <c:pt idx="7">
                  <c:v>0</c:v>
                </c:pt>
                <c:pt idx="8">
                  <c:v>0.64100000000000001</c:v>
                </c:pt>
                <c:pt idx="9">
                  <c:v>0.41599999999999998</c:v>
                </c:pt>
                <c:pt idx="10">
                  <c:v>0</c:v>
                </c:pt>
                <c:pt idx="11">
                  <c:v>0.17</c:v>
                </c:pt>
                <c:pt idx="12">
                  <c:v>1.26</c:v>
                </c:pt>
                <c:pt idx="13">
                  <c:v>1.21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if!$G$4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if!$B$6:$B$20</c:f>
              <c:strCache>
                <c:ptCount val="15"/>
                <c:pt idx="0">
                  <c:v>ВШЭМ</c:v>
                </c:pt>
                <c:pt idx="1">
                  <c:v>ИГНИ</c:v>
                </c:pt>
                <c:pt idx="2">
                  <c:v>ИЕН</c:v>
                </c:pt>
                <c:pt idx="3">
                  <c:v>ИМКН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ИСПН</c:v>
                </c:pt>
                <c:pt idx="8">
                  <c:v>ММИ</c:v>
                </c:pt>
                <c:pt idx="9">
                  <c:v>НТИ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  <c:pt idx="14">
                  <c:v>ИГУП</c:v>
                </c:pt>
              </c:strCache>
            </c:strRef>
          </c:cat>
          <c:val>
            <c:numRef>
              <c:f>if!$H$6:$H$20</c:f>
              <c:numCache>
                <c:formatCode>General</c:formatCode>
                <c:ptCount val="15"/>
                <c:pt idx="0">
                  <c:v>0.154</c:v>
                </c:pt>
                <c:pt idx="1">
                  <c:v>3.5000000000000003E-2</c:v>
                </c:pt>
                <c:pt idx="2">
                  <c:v>1.6040000000000001</c:v>
                </c:pt>
                <c:pt idx="3">
                  <c:v>0.621</c:v>
                </c:pt>
                <c:pt idx="4">
                  <c:v>0.20599999999999999</c:v>
                </c:pt>
                <c:pt idx="5">
                  <c:v>0.44</c:v>
                </c:pt>
                <c:pt idx="6">
                  <c:v>7.9000000000000001E-2</c:v>
                </c:pt>
                <c:pt idx="7">
                  <c:v>0.65500000000000003</c:v>
                </c:pt>
                <c:pt idx="8">
                  <c:v>7.3999999999999996E-2</c:v>
                </c:pt>
                <c:pt idx="9">
                  <c:v>0.16300000000000001</c:v>
                </c:pt>
                <c:pt idx="10">
                  <c:v>0</c:v>
                </c:pt>
                <c:pt idx="11">
                  <c:v>8.1000000000000003E-2</c:v>
                </c:pt>
                <c:pt idx="12">
                  <c:v>1.45</c:v>
                </c:pt>
                <c:pt idx="13">
                  <c:v>1.0660000000000001</c:v>
                </c:pt>
                <c:pt idx="14">
                  <c:v>7.1999999999999995E-2</c:v>
                </c:pt>
              </c:numCache>
            </c:numRef>
          </c:val>
        </c:ser>
        <c:ser>
          <c:idx val="2"/>
          <c:order val="2"/>
          <c:tx>
            <c:strRef>
              <c:f>if!$K$4</c:f>
              <c:strCache>
                <c:ptCount val="1"/>
                <c:pt idx="0">
                  <c:v>2014*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if!$L$6:$L$20</c:f>
              <c:numCache>
                <c:formatCode>General</c:formatCode>
                <c:ptCount val="15"/>
                <c:pt idx="0">
                  <c:v>0.56399999999999995</c:v>
                </c:pt>
                <c:pt idx="1">
                  <c:v>0.13200000000000001</c:v>
                </c:pt>
                <c:pt idx="2">
                  <c:v>1.88</c:v>
                </c:pt>
                <c:pt idx="3">
                  <c:v>0.67200000000000004</c:v>
                </c:pt>
                <c:pt idx="4">
                  <c:v>0.31</c:v>
                </c:pt>
                <c:pt idx="5">
                  <c:v>0.41</c:v>
                </c:pt>
                <c:pt idx="6">
                  <c:v>0.16300000000000001</c:v>
                </c:pt>
                <c:pt idx="7">
                  <c:v>1.0029999999999999</c:v>
                </c:pt>
                <c:pt idx="8">
                  <c:v>0.223</c:v>
                </c:pt>
                <c:pt idx="9">
                  <c:v>0.254</c:v>
                </c:pt>
                <c:pt idx="10">
                  <c:v>0.51</c:v>
                </c:pt>
                <c:pt idx="11">
                  <c:v>0.05</c:v>
                </c:pt>
                <c:pt idx="12">
                  <c:v>1.66</c:v>
                </c:pt>
                <c:pt idx="13">
                  <c:v>1.34</c:v>
                </c:pt>
                <c:pt idx="14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02136"/>
        <c:axId val="234502528"/>
      </c:barChart>
      <c:catAx>
        <c:axId val="23450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34502528"/>
        <c:crosses val="autoZero"/>
        <c:auto val="1"/>
        <c:lblAlgn val="ctr"/>
        <c:lblOffset val="100"/>
        <c:noMultiLvlLbl val="0"/>
      </c:catAx>
      <c:valAx>
        <c:axId val="234502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4502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32223461266853"/>
          <c:y val="2.2532769101401274E-2"/>
          <c:w val="7.608879671051838E-2"/>
          <c:h val="0.1883636811023622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76988231794266E-2"/>
          <c:y val="2.7715174504420143E-2"/>
          <c:w val="0.93703293757075667"/>
          <c:h val="0.8400050788007681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'нпр в приказах'!$D$1</c:f>
              <c:strCache>
                <c:ptCount val="1"/>
                <c:pt idx="0">
                  <c:v>Процент участия НПР в 2013 г.</c:v>
                </c:pt>
              </c:strCache>
            </c:strRef>
          </c:tx>
          <c:invertIfNegative val="0"/>
          <c:cat>
            <c:strRef>
              <c:f>'нпр в приказах'!$A$2:$A$16</c:f>
              <c:strCache>
                <c:ptCount val="15"/>
                <c:pt idx="0">
                  <c:v>ХТИ</c:v>
                </c:pt>
                <c:pt idx="1">
                  <c:v>ИЕН</c:v>
                </c:pt>
                <c:pt idx="2">
                  <c:v>ИММт</c:v>
                </c:pt>
                <c:pt idx="3">
                  <c:v>ИМКН</c:v>
                </c:pt>
                <c:pt idx="4">
                  <c:v>УралЭНИН</c:v>
                </c:pt>
                <c:pt idx="5">
                  <c:v>ФТИ</c:v>
                </c:pt>
                <c:pt idx="6">
                  <c:v>ИРИТ-РТФ</c:v>
                </c:pt>
                <c:pt idx="7">
                  <c:v>ММИ</c:v>
                </c:pt>
                <c:pt idx="8">
                  <c:v>ВШЭМ</c:v>
                </c:pt>
                <c:pt idx="9">
                  <c:v>ИНФО</c:v>
                </c:pt>
                <c:pt idx="10">
                  <c:v>ИГУП</c:v>
                </c:pt>
                <c:pt idx="11">
                  <c:v>СТИ</c:v>
                </c:pt>
                <c:pt idx="12">
                  <c:v>ИСПН</c:v>
                </c:pt>
                <c:pt idx="13">
                  <c:v>ИГНИ</c:v>
                </c:pt>
                <c:pt idx="14">
                  <c:v>ИФКСиМП</c:v>
                </c:pt>
              </c:strCache>
            </c:strRef>
          </c:cat>
          <c:val>
            <c:numRef>
              <c:f>'нпр в приказах'!$D$2:$D$16</c:f>
              <c:numCache>
                <c:formatCode>\О\с\н\о\в\н\о\й</c:formatCode>
                <c:ptCount val="15"/>
                <c:pt idx="0">
                  <c:v>51.06</c:v>
                </c:pt>
                <c:pt idx="1">
                  <c:v>49.56</c:v>
                </c:pt>
                <c:pt idx="2">
                  <c:v>33.33</c:v>
                </c:pt>
                <c:pt idx="3">
                  <c:v>30.92</c:v>
                </c:pt>
                <c:pt idx="4">
                  <c:v>16.03</c:v>
                </c:pt>
                <c:pt idx="5">
                  <c:v>35.19</c:v>
                </c:pt>
                <c:pt idx="6">
                  <c:v>12.8</c:v>
                </c:pt>
                <c:pt idx="7">
                  <c:v>9.6999999999999993</c:v>
                </c:pt>
                <c:pt idx="8">
                  <c:v>4.2699999999999996</c:v>
                </c:pt>
                <c:pt idx="9">
                  <c:v>6.02</c:v>
                </c:pt>
                <c:pt idx="10">
                  <c:v>5.56</c:v>
                </c:pt>
                <c:pt idx="11">
                  <c:v>3.18</c:v>
                </c:pt>
                <c:pt idx="12">
                  <c:v>2.5299999999999998</c:v>
                </c:pt>
                <c:pt idx="13">
                  <c:v>1.92</c:v>
                </c:pt>
                <c:pt idx="14">
                  <c:v>0.32</c:v>
                </c:pt>
              </c:numCache>
            </c:numRef>
          </c:val>
        </c:ser>
        <c:ser>
          <c:idx val="3"/>
          <c:order val="1"/>
          <c:tx>
            <c:strRef>
              <c:f>'нпр в приказах'!$E$1</c:f>
              <c:strCache>
                <c:ptCount val="1"/>
                <c:pt idx="0">
                  <c:v>Процент участия НПР в 2014 г.</c:v>
                </c:pt>
              </c:strCache>
            </c:strRef>
          </c:tx>
          <c:invertIfNegative val="0"/>
          <c:cat>
            <c:strRef>
              <c:f>'нпр в приказах'!$A$2:$A$16</c:f>
              <c:strCache>
                <c:ptCount val="15"/>
                <c:pt idx="0">
                  <c:v>ХТИ</c:v>
                </c:pt>
                <c:pt idx="1">
                  <c:v>ИЕН</c:v>
                </c:pt>
                <c:pt idx="2">
                  <c:v>ИММт</c:v>
                </c:pt>
                <c:pt idx="3">
                  <c:v>ИМКН</c:v>
                </c:pt>
                <c:pt idx="4">
                  <c:v>УралЭНИН</c:v>
                </c:pt>
                <c:pt idx="5">
                  <c:v>ФТИ</c:v>
                </c:pt>
                <c:pt idx="6">
                  <c:v>ИРИТ-РТФ</c:v>
                </c:pt>
                <c:pt idx="7">
                  <c:v>ММИ</c:v>
                </c:pt>
                <c:pt idx="8">
                  <c:v>ВШЭМ</c:v>
                </c:pt>
                <c:pt idx="9">
                  <c:v>ИНФО</c:v>
                </c:pt>
                <c:pt idx="10">
                  <c:v>ИГУП</c:v>
                </c:pt>
                <c:pt idx="11">
                  <c:v>СТИ</c:v>
                </c:pt>
                <c:pt idx="12">
                  <c:v>ИСПН</c:v>
                </c:pt>
                <c:pt idx="13">
                  <c:v>ИГНИ</c:v>
                </c:pt>
                <c:pt idx="14">
                  <c:v>ИФКСиМП</c:v>
                </c:pt>
              </c:strCache>
            </c:strRef>
          </c:cat>
          <c:val>
            <c:numRef>
              <c:f>'нпр в приказах'!$E$2:$E$16</c:f>
              <c:numCache>
                <c:formatCode>#,000</c:formatCode>
                <c:ptCount val="15"/>
                <c:pt idx="0">
                  <c:v>60.96</c:v>
                </c:pt>
                <c:pt idx="1">
                  <c:v>56.59</c:v>
                </c:pt>
                <c:pt idx="2">
                  <c:v>45.04</c:v>
                </c:pt>
                <c:pt idx="3">
                  <c:v>38.65</c:v>
                </c:pt>
                <c:pt idx="4">
                  <c:v>37.92</c:v>
                </c:pt>
                <c:pt idx="5">
                  <c:v>36.72</c:v>
                </c:pt>
                <c:pt idx="6">
                  <c:v>23.95</c:v>
                </c:pt>
                <c:pt idx="7">
                  <c:v>15.29</c:v>
                </c:pt>
                <c:pt idx="8">
                  <c:v>12.6</c:v>
                </c:pt>
                <c:pt idx="9">
                  <c:v>10.98</c:v>
                </c:pt>
                <c:pt idx="10">
                  <c:v>6.47</c:v>
                </c:pt>
                <c:pt idx="11">
                  <c:v>4.05</c:v>
                </c:pt>
                <c:pt idx="12">
                  <c:v>3.48</c:v>
                </c:pt>
                <c:pt idx="13">
                  <c:v>3.24</c:v>
                </c:pt>
                <c:pt idx="14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553552"/>
        <c:axId val="308559432"/>
      </c:barChart>
      <c:catAx>
        <c:axId val="30855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08559432"/>
        <c:crosses val="autoZero"/>
        <c:auto val="1"/>
        <c:lblAlgn val="ctr"/>
        <c:lblOffset val="100"/>
        <c:noMultiLvlLbl val="0"/>
      </c:catAx>
      <c:valAx>
        <c:axId val="308559432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855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32893865787176"/>
          <c:y val="0.18812612090720082"/>
          <c:w val="0.36492547659993702"/>
          <c:h val="0.1273941784246194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"/>
          </c:dPt>
          <c:dPt>
            <c:idx val="1"/>
            <c:bubble3D val="0"/>
            <c:explosion val="8"/>
          </c:dPt>
          <c:dPt>
            <c:idx val="2"/>
            <c:bubble3D val="0"/>
            <c:explosion val="17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 публикаций</c:v>
                </c:pt>
                <c:pt idx="1">
                  <c:v>Есть публикации в ВАК, но не в SCOPUS/WoS</c:v>
                </c:pt>
                <c:pt idx="2">
                  <c:v>Есть публикации в SCOPUS/WoS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67</c:v>
                </c:pt>
                <c:pt idx="2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75408893436092"/>
          <c:y val="0.24871500437445318"/>
          <c:w val="0.34445492532066219"/>
          <c:h val="0.5025699912510935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KFU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351</c:v>
                </c:pt>
                <c:pt idx="1">
                  <c:v>427</c:v>
                </c:pt>
                <c:pt idx="2">
                  <c:v>523</c:v>
                </c:pt>
                <c:pt idx="3">
                  <c:v>809</c:v>
                </c:pt>
                <c:pt idx="4">
                  <c:v>1583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TPU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197</c:v>
                </c:pt>
                <c:pt idx="1">
                  <c:v>276</c:v>
                </c:pt>
                <c:pt idx="2">
                  <c:v>543</c:v>
                </c:pt>
                <c:pt idx="3">
                  <c:v>414</c:v>
                </c:pt>
                <c:pt idx="4">
                  <c:v>1241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TSU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288</c:v>
                </c:pt>
                <c:pt idx="1">
                  <c:v>403</c:v>
                </c:pt>
                <c:pt idx="2">
                  <c:v>371</c:v>
                </c:pt>
                <c:pt idx="3">
                  <c:v>457</c:v>
                </c:pt>
                <c:pt idx="4">
                  <c:v>1164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UrFU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5"/>
          </c:marker>
          <c:cat>
            <c:numRef>
              <c:f>Лист1!$B$1:$F$1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440</c:v>
                </c:pt>
                <c:pt idx="1">
                  <c:v>467</c:v>
                </c:pt>
                <c:pt idx="2">
                  <c:v>700</c:v>
                </c:pt>
                <c:pt idx="3">
                  <c:v>985</c:v>
                </c:pt>
                <c:pt idx="4">
                  <c:v>1088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SPSPU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386</c:v>
                </c:pt>
                <c:pt idx="1">
                  <c:v>430</c:v>
                </c:pt>
                <c:pt idx="2">
                  <c:v>483</c:v>
                </c:pt>
                <c:pt idx="3">
                  <c:v>520</c:v>
                </c:pt>
                <c:pt idx="4">
                  <c:v>1068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498608"/>
        <c:axId val="234502920"/>
      </c:lineChart>
      <c:catAx>
        <c:axId val="23449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34502920"/>
        <c:crosses val="autoZero"/>
        <c:auto val="1"/>
        <c:lblAlgn val="ctr"/>
        <c:lblOffset val="100"/>
        <c:noMultiLvlLbl val="0"/>
      </c:catAx>
      <c:valAx>
        <c:axId val="234502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4498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0.50787</cdr:x>
      <cdr:y>0.07502</cdr:y>
    </cdr:from>
    <cdr:to>
      <cdr:x>0.9685</cdr:x>
      <cdr:y>0.21301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644008" y="400770"/>
          <a:ext cx="4211960" cy="7371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5pPr>
          <a:lvl6pPr marL="4572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6pPr>
          <a:lvl7pPr marL="9144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7pPr>
          <a:lvl8pPr marL="13716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8pPr>
          <a:lvl9pPr marL="18288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ru-RU" altLang="ru-RU" sz="2000" b="1" dirty="0" smtClean="0">
              <a:solidFill>
                <a:schemeClr val="tx1"/>
              </a:solidFill>
            </a:rPr>
            <a:t>2014 г:</a:t>
          </a:r>
        </a:p>
        <a:p xmlns:a="http://schemas.openxmlformats.org/drawingml/2006/main">
          <a:r>
            <a:rPr lang="ru-RU" altLang="ru-RU" sz="2000" b="1" dirty="0" smtClean="0">
              <a:solidFill>
                <a:schemeClr val="tx1"/>
              </a:solidFill>
            </a:rPr>
            <a:t>4 института – 72% объема НИОКР</a:t>
          </a:r>
        </a:p>
        <a:p xmlns:a="http://schemas.openxmlformats.org/drawingml/2006/main">
          <a:r>
            <a:rPr lang="ru-RU" altLang="ru-RU" sz="2000" b="1" dirty="0" smtClean="0">
              <a:solidFill>
                <a:schemeClr val="tx1"/>
              </a:solidFill>
            </a:rPr>
            <a:t>6 институтов – 82% объема НИОКР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0.45082</cdr:x>
      <cdr:y>0.02899</cdr:y>
    </cdr:from>
    <cdr:to>
      <cdr:x>1</cdr:x>
      <cdr:y>0.20213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3960564" y="144611"/>
          <a:ext cx="4824661" cy="863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sz="2800" b="1" kern="1200">
              <a:solidFill>
                <a:srgbClr val="C00000"/>
              </a:solidFill>
              <a:latin typeface="+mj-lt"/>
              <a:ea typeface="+mj-ea"/>
              <a:cs typeface="+mj-cs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5pPr>
          <a:lvl6pPr marL="4572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6pPr>
          <a:lvl7pPr marL="9144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7pPr>
          <a:lvl8pPr marL="13716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8pPr>
          <a:lvl9pPr marL="18288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9pPr>
        </a:lstStyle>
        <a:p xmlns:a="http://schemas.openxmlformats.org/drawingml/2006/main">
          <a:pPr algn="ctr"/>
          <a:r>
            <a:rPr lang="ru-RU" altLang="ru-RU" sz="2000" dirty="0" smtClean="0">
              <a:solidFill>
                <a:schemeClr val="tx1"/>
              </a:solidFill>
            </a:rPr>
            <a:t>2013 </a:t>
          </a:r>
          <a:r>
            <a:rPr lang="ru-RU" altLang="ru-RU" sz="2000" dirty="0">
              <a:solidFill>
                <a:schemeClr val="tx1"/>
              </a:solidFill>
            </a:rPr>
            <a:t>г. – </a:t>
          </a:r>
          <a:r>
            <a:rPr lang="ru-RU" altLang="ru-RU" sz="2000" dirty="0" smtClean="0">
              <a:solidFill>
                <a:schemeClr val="tx1"/>
              </a:solidFill>
            </a:rPr>
            <a:t>290 </a:t>
          </a:r>
          <a:r>
            <a:rPr lang="ru-RU" altLang="ru-RU" sz="2000" dirty="0" err="1">
              <a:solidFill>
                <a:schemeClr val="tx1"/>
              </a:solidFill>
            </a:rPr>
            <a:t>т.р</a:t>
          </a:r>
          <a:r>
            <a:rPr lang="ru-RU" altLang="ru-RU" sz="2000" dirty="0">
              <a:solidFill>
                <a:schemeClr val="tx1"/>
              </a:solidFill>
            </a:rPr>
            <a:t>. на одного НПР</a:t>
          </a:r>
        </a:p>
        <a:p xmlns:a="http://schemas.openxmlformats.org/drawingml/2006/main">
          <a:pPr algn="ctr"/>
          <a:r>
            <a:rPr lang="ru-RU" altLang="ru-RU" sz="2000" dirty="0" smtClean="0">
              <a:solidFill>
                <a:schemeClr val="tx1"/>
              </a:solidFill>
            </a:rPr>
            <a:t>2014 г. – 370 </a:t>
          </a:r>
          <a:r>
            <a:rPr lang="ru-RU" altLang="ru-RU" sz="2000" dirty="0" err="1" smtClean="0">
              <a:solidFill>
                <a:schemeClr val="tx1"/>
              </a:solidFill>
            </a:rPr>
            <a:t>т.р</a:t>
          </a:r>
          <a:r>
            <a:rPr lang="ru-RU" altLang="ru-RU" sz="2000" dirty="0" smtClean="0">
              <a:solidFill>
                <a:schemeClr val="tx1"/>
              </a:solidFill>
            </a:rPr>
            <a:t>. на одного НПР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0.50979</cdr:x>
      <cdr:y>0.21986</cdr:y>
    </cdr:from>
    <cdr:to>
      <cdr:x>1</cdr:x>
      <cdr:y>0.41097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536505" y="1159714"/>
          <a:ext cx="4362196" cy="1008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sz="2800" b="1" kern="1200">
              <a:solidFill>
                <a:srgbClr val="C00000"/>
              </a:solidFill>
              <a:latin typeface="+mj-lt"/>
              <a:ea typeface="+mj-ea"/>
              <a:cs typeface="+mj-cs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5pPr>
          <a:lvl6pPr marL="4572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6pPr>
          <a:lvl7pPr marL="9144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7pPr>
          <a:lvl8pPr marL="13716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8pPr>
          <a:lvl9pPr marL="18288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Calibri" pitchFamily="34" charset="0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2000" dirty="0">
              <a:solidFill>
                <a:schemeClr val="tx1"/>
              </a:solidFill>
            </a:rPr>
            <a:t>86 статей написаны в соавторстве </a:t>
          </a:r>
          <a:r>
            <a:rPr lang="ru-RU" sz="2000" dirty="0" smtClean="0">
              <a:solidFill>
                <a:schemeClr val="tx1"/>
              </a:solidFill>
            </a:rPr>
            <a:t>учеными нескольких </a:t>
          </a:r>
          <a:r>
            <a:rPr lang="ru-RU" sz="2000" dirty="0">
              <a:solidFill>
                <a:schemeClr val="tx1"/>
              </a:solidFill>
            </a:rPr>
            <a:t>институтов</a:t>
          </a:r>
          <a:endParaRPr lang="ru-RU" altLang="ru-RU" sz="2000" dirty="0" smtClean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0.0559</cdr:x>
      <cdr:y>0.52171</cdr:y>
    </cdr:from>
    <cdr:to>
      <cdr:x>0.88004</cdr:x>
      <cdr:y>0.52171</cdr:y>
    </cdr:to>
    <cdr:sp macro="" textlink="">
      <cdr:nvSpPr>
        <cdr:cNvPr id="2" name="Прямая соединительная линия 1"/>
        <cdr:cNvSpPr/>
      </cdr:nvSpPr>
      <cdr:spPr>
        <a:xfrm xmlns:a="http://schemas.openxmlformats.org/drawingml/2006/main">
          <a:off x="349595" y="2013876"/>
          <a:ext cx="508217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0.05605</cdr:x>
      <cdr:y>0.52574</cdr:y>
    </cdr:from>
    <cdr:to>
      <cdr:x>0.89831</cdr:x>
      <cdr:y>0.52729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476254" y="2620889"/>
          <a:ext cx="7156594" cy="775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0.88983</cdr:x>
      <cdr:y>0.42462</cdr:y>
    </cdr:from>
    <cdr:to>
      <cdr:x>1</cdr:x>
      <cdr:y>0.70936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54262" y="2116832"/>
          <a:ext cx="972431" cy="141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Средний</a:t>
          </a:r>
          <a:r>
            <a:rPr lang="ru-RU" sz="1100" b="1" baseline="0" dirty="0"/>
            <a:t> </a:t>
          </a:r>
          <a:r>
            <a:rPr lang="en-US" sz="1100" b="1" baseline="0" dirty="0"/>
            <a:t>IF </a:t>
          </a:r>
        </a:p>
        <a:p xmlns:a="http://schemas.openxmlformats.org/drawingml/2006/main">
          <a:r>
            <a:rPr lang="en-US" sz="1100" b="1" baseline="0" dirty="0"/>
            <a:t>2014</a:t>
          </a:r>
          <a:r>
            <a:rPr lang="ru-RU" sz="1100" b="1" baseline="0" dirty="0"/>
            <a:t> г.</a:t>
          </a:r>
          <a:endParaRPr lang="en-US" sz="1100" b="1" dirty="0"/>
        </a:p>
        <a:p xmlns:a="http://schemas.openxmlformats.org/drawingml/2006/main">
          <a:r>
            <a:rPr lang="ru-RU" sz="1100" b="1" dirty="0"/>
            <a:t>Средний</a:t>
          </a:r>
          <a:r>
            <a:rPr lang="ru-RU" sz="1100" b="1" baseline="0" dirty="0"/>
            <a:t> </a:t>
          </a:r>
          <a:r>
            <a:rPr lang="en-US" sz="1100" b="1" baseline="0" dirty="0"/>
            <a:t>IF</a:t>
          </a:r>
        </a:p>
        <a:p xmlns:a="http://schemas.openxmlformats.org/drawingml/2006/main">
          <a:r>
            <a:rPr lang="en-US" sz="1100" b="1" baseline="0" dirty="0"/>
            <a:t>2012,</a:t>
          </a:r>
          <a:r>
            <a:rPr lang="ru-RU" sz="1100" b="1" baseline="0" dirty="0"/>
            <a:t> </a:t>
          </a:r>
          <a:r>
            <a:rPr lang="en-US" sz="1100" b="1" baseline="0" dirty="0"/>
            <a:t>2013 </a:t>
          </a:r>
          <a:r>
            <a:rPr lang="ru-RU" sz="1100" b="1" baseline="0" dirty="0"/>
            <a:t>г</a:t>
          </a:r>
          <a:r>
            <a:rPr lang="ru-RU" sz="1100" baseline="0" dirty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0.05717</cdr:x>
      <cdr:y>0.49045</cdr:y>
    </cdr:from>
    <cdr:to>
      <cdr:x>0.89831</cdr:x>
      <cdr:y>0.49685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485770" y="2444982"/>
          <a:ext cx="7147078" cy="3189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0.03925</cdr:x>
      <cdr:y>0.58953</cdr:y>
    </cdr:from>
    <cdr:to>
      <cdr:x>0.9814</cdr:x>
      <cdr:y>0.58953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42002" y="2971579"/>
          <a:ext cx="82089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0.16394</cdr:x>
      <cdr:y>0.2145</cdr:y>
    </cdr:from>
    <cdr:to>
      <cdr:x>0.75414</cdr:x>
      <cdr:y>0.30286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1120849"/>
          <a:ext cx="518457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err="1"/>
            <a:t>УрФУ</a:t>
          </a:r>
          <a:r>
            <a:rPr lang="ru-RU" sz="2400" b="1" dirty="0"/>
            <a:t> рост с 1758 до 2763 (+57%)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55D03-169C-428A-B81C-7307A21D6B5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E4B4AF-D77F-42A0-B21E-BB1C2987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8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3C73BA-7317-453C-9927-7FD25A14866B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0" tIns="45795" rIns="91590" bIns="457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91063"/>
            <a:ext cx="5435600" cy="4443412"/>
          </a:xfrm>
          <a:prstGeom prst="rect">
            <a:avLst/>
          </a:prstGeom>
        </p:spPr>
        <p:txBody>
          <a:bodyPr vert="horz" lIns="91590" tIns="45795" rIns="91590" bIns="4579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FF6EF1-6DE1-4D00-844C-FA2078F530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BB1EC-31A8-4EC5-A6B7-616A80E3293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41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89F28-10B2-4AF9-A4FB-4AA813BA2FB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1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C95769-9404-474C-AF94-71E0FE7558C7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BFCDC3-0642-404A-BBDF-C0D42B4B3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828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EF69-A964-4ECE-A85A-A873EA36090B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4105-0072-475E-8566-54EF05353C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C9C6-E83C-46FA-96DD-33636D9FA398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6836-417F-461B-8E90-B1571A760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7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urfu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22367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990600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1770-A401-4822-9630-975BA83B2CFC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0815-2D22-4483-8A9B-055026EEE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252B-64E5-4755-9E26-DE85EE9C0486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926017-B923-49FB-9E61-010C54A29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6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405716-EF29-49C7-B2E6-1C5846BC4BC5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0F69A-E8C9-4A41-B7EF-7581D7CA8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1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C9201E-3316-4F62-959B-5D52DF320EEB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77AC89-EE03-4EB4-902C-BF3635636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0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A7F-F580-4043-A807-898485BC7D39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F15D-CDF1-4A4D-A6AB-C47DCF35BA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2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8957-F35F-4E2E-96EC-517749B162EC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9E3EB9-92EB-484F-812B-626B17D41A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2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F688-DC03-4DF3-8BD0-81C5C2F339A3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4E4B-38DF-4BA4-B243-7883A4B9C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68EC1B-EE08-4629-9591-250260093A26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2544344-C354-4EF0-BAA2-C5AFF2CC0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24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B203EE-AAA4-4819-A015-E376B61A4CFB}" type="datetime1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EC2848D-7166-4215-8C6B-35CBBFBB8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892" r:id="rId6"/>
    <p:sldLayoutId id="2147483900" r:id="rId7"/>
    <p:sldLayoutId id="2147483893" r:id="rId8"/>
    <p:sldLayoutId id="2147483901" r:id="rId9"/>
    <p:sldLayoutId id="2147483894" r:id="rId10"/>
    <p:sldLayoutId id="21474839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2687638"/>
            <a:ext cx="91440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ИТОГИ  НАУЧНОЙ  РАБОТЫ </a:t>
            </a:r>
          </a:p>
          <a:p>
            <a:pPr algn="ctr" eaLnBrk="1" hangingPunct="1"/>
            <a:r>
              <a:rPr lang="ru-RU" altLang="ru-RU" sz="4800" b="1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УНИВЕРСИТЕТА  ЗА  201</a:t>
            </a:r>
            <a:r>
              <a:rPr lang="en-US" altLang="ru-RU" sz="4800" b="1">
                <a:solidFill>
                  <a:srgbClr val="C00000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altLang="ru-RU" sz="4800" b="1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год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5940425" y="5373688"/>
            <a:ext cx="2584450" cy="1008062"/>
          </a:xfrm>
          <a:prstGeom prst="rect">
            <a:avLst/>
          </a:prstGeom>
        </p:spPr>
        <p:txBody>
          <a:bodyPr/>
          <a:lstStyle/>
          <a:p>
            <a:pPr marL="319088" indent="-319088" algn="r" eaLnBrk="0" hangingPunct="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>
                <a:latin typeface="+mn-lt"/>
              </a:rPr>
              <a:t>Проректор по науке</a:t>
            </a:r>
          </a:p>
          <a:p>
            <a:pPr marL="319088" indent="-319088" algn="r" eaLnBrk="0" hangingPunct="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>
                <a:latin typeface="+mn-lt"/>
              </a:rPr>
              <a:t>В.В. Кружаев </a:t>
            </a:r>
          </a:p>
          <a:p>
            <a:pPr marL="319088" indent="-319088" algn="r" eaLnBrk="0" hangingPunct="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latin typeface="+mn-lt"/>
              </a:rPr>
              <a:t>23 </a:t>
            </a:r>
            <a:r>
              <a:rPr lang="ru-RU" sz="2000" b="1" dirty="0">
                <a:latin typeface="+mn-lt"/>
              </a:rPr>
              <a:t>марта 201</a:t>
            </a:r>
            <a:r>
              <a:rPr lang="en-US" sz="2000" b="1" dirty="0">
                <a:latin typeface="+mn-lt"/>
              </a:rPr>
              <a:t>5</a:t>
            </a:r>
            <a:r>
              <a:rPr lang="ru-RU" sz="2000" b="1" dirty="0">
                <a:latin typeface="+mn-lt"/>
              </a:rPr>
              <a:t> г.</a:t>
            </a:r>
          </a:p>
        </p:txBody>
      </p:sp>
      <p:pic>
        <p:nvPicPr>
          <p:cNvPr id="10244" name="Рисунок 4" descr="urfu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531018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32538" cy="10096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600" dirty="0" smtClean="0"/>
              <a:t>Наиболее значимые проекты, </a:t>
            </a:r>
            <a:br>
              <a:rPr lang="ru-RU" sz="2600" dirty="0" smtClean="0"/>
            </a:br>
            <a:r>
              <a:rPr lang="ru-RU" sz="2600" dirty="0" smtClean="0"/>
              <a:t>выигранные в  </a:t>
            </a:r>
            <a:r>
              <a:rPr lang="ru-RU" sz="2600" dirty="0" err="1" smtClean="0"/>
              <a:t>УрФУ</a:t>
            </a:r>
            <a:r>
              <a:rPr lang="ru-RU" sz="2600" dirty="0" smtClean="0"/>
              <a:t> в 2014 </a:t>
            </a:r>
            <a:r>
              <a:rPr lang="ru-RU" sz="2600" dirty="0"/>
              <a:t>г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77E7BC6-A20F-4466-B8A5-484836A7DAC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1554"/>
              </p:ext>
            </p:extLst>
          </p:nvPr>
        </p:nvGraphicFramePr>
        <p:xfrm>
          <a:off x="179512" y="1628800"/>
          <a:ext cx="8784976" cy="51845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10578"/>
                <a:gridCol w="878498"/>
                <a:gridCol w="5490611"/>
                <a:gridCol w="805289"/>
              </a:tblGrid>
              <a:tr h="259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Руководитель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Институт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Тема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Млн. р.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</a:tr>
              <a:tr h="786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</a:rPr>
                        <a:t>Рычков</a:t>
                      </a:r>
                      <a:r>
                        <a:rPr lang="ru-RU" sz="1600" b="1" u="none" strike="noStrike" dirty="0">
                          <a:effectLst/>
                        </a:rPr>
                        <a:t> В.Н.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ФТИ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Разработка промышленной технологии попутного извлечения РЗМ их технологических растворов при добыче урана методом подземного скважинного выщелачивания с целью повышения эффективности переработки </a:t>
                      </a:r>
                      <a:r>
                        <a:rPr lang="ru-RU" sz="1300" b="1" u="none" strike="noStrike" dirty="0" err="1">
                          <a:effectLst/>
                        </a:rPr>
                        <a:t>промпродуктов</a:t>
                      </a:r>
                      <a:r>
                        <a:rPr lang="ru-RU" sz="1300" b="1" u="none" strike="noStrike" dirty="0">
                          <a:effectLst/>
                        </a:rPr>
                        <a:t> урановых руд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</a:tr>
              <a:tr h="447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Шур В.Я.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ИЕН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Развитие Уральского центра коллективного пользования "Современные </a:t>
                      </a:r>
                      <a:r>
                        <a:rPr lang="ru-RU" sz="1300" b="1" u="none" strike="noStrike" dirty="0" err="1">
                          <a:effectLst/>
                        </a:rPr>
                        <a:t>нанотехнологии</a:t>
                      </a:r>
                      <a:r>
                        <a:rPr lang="ru-RU" sz="1300" b="1" u="none" strike="noStrike" dirty="0">
                          <a:effectLst/>
                        </a:rPr>
                        <a:t>" Уральского федерального университета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</a:tr>
              <a:tr h="591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Васьковский В.О.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ИЕН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Создание высокотехнологичного производства </a:t>
                      </a:r>
                      <a:r>
                        <a:rPr lang="ru-RU" sz="1300" b="1" u="none" strike="noStrike" dirty="0" err="1">
                          <a:effectLst/>
                        </a:rPr>
                        <a:t>датчиковой</a:t>
                      </a:r>
                      <a:r>
                        <a:rPr lang="ru-RU" sz="1300" b="1" u="none" strike="noStrike" dirty="0">
                          <a:effectLst/>
                        </a:rPr>
                        <a:t> аппаратуры и измерительных систем на основе </a:t>
                      </a:r>
                      <a:r>
                        <a:rPr lang="ru-RU" sz="1300" b="1" u="none" strike="noStrike" dirty="0" err="1">
                          <a:effectLst/>
                        </a:rPr>
                        <a:t>магниточувствительных</a:t>
                      </a:r>
                      <a:r>
                        <a:rPr lang="ru-RU" sz="1300" b="1" u="none" strike="noStrike" dirty="0">
                          <a:effectLst/>
                        </a:rPr>
                        <a:t> </a:t>
                      </a:r>
                      <a:r>
                        <a:rPr lang="ru-RU" sz="1300" b="1" u="none" strike="noStrike" dirty="0" err="1">
                          <a:effectLst/>
                        </a:rPr>
                        <a:t>наноструктур</a:t>
                      </a:r>
                      <a:r>
                        <a:rPr lang="ru-RU" sz="1300" b="1" u="none" strike="noStrike" dirty="0">
                          <a:effectLst/>
                        </a:rPr>
                        <a:t> и электронного парамагнитного резонанса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</a:tr>
              <a:tr h="980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Князев С.Т.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ИРИТ-РТФ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Разработка автоматизированной системы слежения, контроля, моделирования, анализа и оптимизация полного цикла выпуска металлургической продукции на основе создания и интеграции математических моделей технологических, логистических и бизнес-процессов предприятия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</a:tr>
              <a:tr h="786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Захарова П.В.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ИЕН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Исследование фотометрических, спектральных, позиционных характеристик космических объектов с помощью уникальных научных установок: 1,2-м телескопа, 70-см телескопа, телескопа СБГ </a:t>
                      </a:r>
                      <a:r>
                        <a:rPr lang="ru-RU" sz="1300" b="1" u="none" strike="noStrike" dirty="0" err="1">
                          <a:effectLst/>
                        </a:rPr>
                        <a:t>Коуровской</a:t>
                      </a:r>
                      <a:r>
                        <a:rPr lang="ru-RU" sz="1300" b="1" u="none" strike="noStrike" dirty="0">
                          <a:effectLst/>
                        </a:rPr>
                        <a:t> астрономической обсерватории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620" marT="7620" marB="0" anchor="ctr"/>
                </a:tc>
              </a:tr>
              <a:tr h="4866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Мархасин</a:t>
                      </a:r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В.С</a:t>
                      </a:r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Соловьева О.Э.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ИМКН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Персонифицированные </a:t>
                      </a:r>
                      <a:r>
                        <a:rPr kumimoji="0"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математические модели в кардиологии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4866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 Мари-Пьер, Редин Д.А.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ИГНИ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Возвращение в Европу: российские элиты и европейские инновации, </a:t>
                      </a:r>
                    </a:p>
                    <a:p>
                      <a:r>
                        <a:rPr kumimoji="0" lang="ru-RU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нормы и модели (XVIII - начало </a:t>
                      </a:r>
                      <a:r>
                        <a:rPr kumimoji="0" lang="en-US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 </a:t>
                      </a:r>
                      <a:r>
                        <a:rPr kumimoji="0" lang="ru-RU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вв.)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18,75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865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361,75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040933" cy="10096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600" dirty="0" smtClean="0"/>
              <a:t>Публикационная активность авторов </a:t>
            </a:r>
            <a:r>
              <a:rPr lang="ru-RU" altLang="ru-RU" sz="2600" dirty="0" err="1" smtClean="0"/>
              <a:t>УрФУ</a:t>
            </a:r>
            <a:endParaRPr lang="ru-RU" alt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39B19D-4C85-48AB-B02B-40AA9A3A04B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37590"/>
              </p:ext>
            </p:extLst>
          </p:nvPr>
        </p:nvGraphicFramePr>
        <p:xfrm>
          <a:off x="755576" y="1628800"/>
          <a:ext cx="7654925" cy="2203425"/>
        </p:xfrm>
        <a:graphic>
          <a:graphicData uri="http://schemas.openxmlformats.org/drawingml/2006/table">
            <a:tbl>
              <a:tblPr/>
              <a:tblGrid>
                <a:gridCol w="1122722"/>
                <a:gridCol w="2736691"/>
                <a:gridCol w="1758314"/>
                <a:gridCol w="2037198"/>
              </a:tblGrid>
              <a:tr h="274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Количество публикаций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Статей в базах данных без пересечений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 SCOPUS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WOS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02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u="none" strike="noStrike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7620" marR="7620" marT="7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1175 (19%)</a:t>
                      </a:r>
                      <a:endParaRPr kumimoji="0" lang="ru-RU" sz="1800" b="1" i="0" u="none" strike="noStrike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1129 (18%)</a:t>
                      </a:r>
                      <a:endParaRPr kumimoji="0" lang="ru-RU" sz="1800" b="1" i="0" u="none" strike="noStrike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710 (32%)</a:t>
                      </a:r>
                      <a:endParaRPr kumimoji="0" lang="ru-RU" sz="1800" b="1" i="0" u="none" strike="noStrike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371681"/>
              </p:ext>
            </p:extLst>
          </p:nvPr>
        </p:nvGraphicFramePr>
        <p:xfrm>
          <a:off x="107504" y="3933056"/>
          <a:ext cx="8928992" cy="283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339975" y="223838"/>
            <a:ext cx="6554788" cy="100806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600" dirty="0" smtClean="0"/>
              <a:t>Публикационная активность авторов </a:t>
            </a:r>
            <a:r>
              <a:rPr lang="ru-RU" altLang="ru-RU" sz="2600" dirty="0" err="1" smtClean="0"/>
              <a:t>УрФУ</a:t>
            </a:r>
            <a:r>
              <a:rPr lang="ru-RU" altLang="ru-RU" sz="2600" dirty="0" smtClean="0"/>
              <a:t>, по институтам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95C7ED-744F-43E8-BBD4-14E63520FB0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08304" y="6585384"/>
            <a:ext cx="16979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По данным на 01.03.2015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740293"/>
              </p:ext>
            </p:extLst>
          </p:nvPr>
        </p:nvGraphicFramePr>
        <p:xfrm>
          <a:off x="107504" y="1433681"/>
          <a:ext cx="8898701" cy="527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115888"/>
            <a:ext cx="6053137" cy="10096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600" dirty="0"/>
              <a:t>Средний показатель </a:t>
            </a:r>
            <a:r>
              <a:rPr lang="ru-RU" sz="2600" dirty="0" smtClean="0"/>
              <a:t>цитируемости </a:t>
            </a:r>
            <a:br>
              <a:rPr lang="ru-RU" sz="2600" dirty="0" smtClean="0"/>
            </a:br>
            <a:r>
              <a:rPr lang="ru-RU" sz="2600" dirty="0" smtClean="0"/>
              <a:t>за </a:t>
            </a:r>
            <a:r>
              <a:rPr lang="ru-RU" sz="2600" dirty="0"/>
              <a:t>5 лет в </a:t>
            </a:r>
            <a:r>
              <a:rPr lang="ru-RU" sz="2600" dirty="0" err="1"/>
              <a:t>Scopus</a:t>
            </a:r>
            <a:r>
              <a:rPr lang="ru-RU" sz="2600" dirty="0"/>
              <a:t> на 1 НПР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48F065-9942-4AAE-BB43-E5E99E9D720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6490683"/>
            <a:ext cx="1802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с учетом </a:t>
            </a:r>
            <a:r>
              <a:rPr lang="ru-RU" sz="1000" dirty="0" err="1" smtClean="0"/>
              <a:t>самоцитирования</a:t>
            </a:r>
            <a:endParaRPr lang="ru-RU" sz="10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17626"/>
              </p:ext>
            </p:extLst>
          </p:nvPr>
        </p:nvGraphicFramePr>
        <p:xfrm>
          <a:off x="1763688" y="2564904"/>
          <a:ext cx="53285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059113" y="115888"/>
            <a:ext cx="6053137" cy="10096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mtClean="0"/>
              <a:t>Средний импакт-фактор журналов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06CA01A-DCE7-47BC-95BA-E855C701BF7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6585384"/>
            <a:ext cx="16979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По данным на 01.03.2015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48615"/>
              </p:ext>
            </p:extLst>
          </p:nvPr>
        </p:nvGraphicFramePr>
        <p:xfrm>
          <a:off x="179512" y="1600200"/>
          <a:ext cx="8826693" cy="49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265238"/>
              </p:ext>
            </p:extLst>
          </p:nvPr>
        </p:nvGraphicFramePr>
        <p:xfrm>
          <a:off x="179512" y="1628800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115888"/>
            <a:ext cx="6627812" cy="10096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dirty="0" smtClean="0"/>
              <a:t>Доля НПР– авторов публикаций, индексируемых в </a:t>
            </a:r>
            <a:r>
              <a:rPr lang="en-US" dirty="0" smtClean="0"/>
              <a:t>WOS </a:t>
            </a:r>
            <a:r>
              <a:rPr lang="ru-RU" dirty="0" smtClean="0"/>
              <a:t>и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E01751A-2E1D-4BB3-A6A7-CD06F6CCC99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12360" y="415070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23</a:t>
            </a:r>
            <a:r>
              <a:rPr lang="en-US" dirty="0" smtClean="0">
                <a:solidFill>
                  <a:schemeClr val="accent4"/>
                </a:solidFill>
              </a:rPr>
              <a:t>,7</a:t>
            </a:r>
            <a:r>
              <a:rPr lang="ru-RU" dirty="0" smtClean="0">
                <a:solidFill>
                  <a:schemeClr val="accent4"/>
                </a:solidFill>
              </a:rPr>
              <a:t>%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5013176"/>
            <a:ext cx="817984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80707" y="46427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17,4</a:t>
            </a:r>
            <a:r>
              <a:rPr lang="ru-RU" dirty="0" smtClean="0">
                <a:solidFill>
                  <a:schemeClr val="accent3"/>
                </a:solidFill>
              </a:rPr>
              <a:t>%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12768" cy="990600"/>
          </a:xfrm>
        </p:spPr>
        <p:txBody>
          <a:bodyPr/>
          <a:lstStyle/>
          <a:p>
            <a:pPr algn="ctr"/>
            <a:r>
              <a:rPr lang="ru-RU" sz="2400" dirty="0" smtClean="0"/>
              <a:t>Публикационная активность кафедр в 2014 г.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16695"/>
              </p:ext>
            </p:extLst>
          </p:nvPr>
        </p:nvGraphicFramePr>
        <p:xfrm>
          <a:off x="1853852" y="1412776"/>
          <a:ext cx="64625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6284" y="443711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Резервы: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+mn-lt"/>
              </a:rPr>
              <a:t>Кафедры, имеющие публикации в журналах ВАК, </a:t>
            </a:r>
            <a:r>
              <a:rPr lang="ru-RU" sz="2000" b="1" dirty="0" err="1" smtClean="0">
                <a:latin typeface="+mn-lt"/>
              </a:rPr>
              <a:t>неидексируемых</a:t>
            </a:r>
            <a:r>
              <a:rPr lang="ru-RU" sz="2000" b="1" dirty="0" smtClean="0">
                <a:latin typeface="+mn-lt"/>
              </a:rPr>
              <a:t> в </a:t>
            </a:r>
            <a:r>
              <a:rPr lang="en-US" sz="2000" b="1" dirty="0" smtClean="0">
                <a:latin typeface="+mn-lt"/>
              </a:rPr>
              <a:t>SCOPUS/</a:t>
            </a:r>
            <a:r>
              <a:rPr lang="en-US" sz="2000" b="1" dirty="0" err="1" smtClean="0">
                <a:latin typeface="+mn-lt"/>
              </a:rPr>
              <a:t>WoS</a:t>
            </a:r>
            <a:endParaRPr lang="en-US" sz="2000" b="1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latin typeface="+mn-lt"/>
              </a:rPr>
              <a:t>Кафедры, имеющие низкие показатели по числу публикаций в журналах, </a:t>
            </a:r>
            <a:r>
              <a:rPr lang="ru-RU" sz="2000" b="1" dirty="0" err="1" smtClean="0">
                <a:latin typeface="+mn-lt"/>
              </a:rPr>
              <a:t>идексируемых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в </a:t>
            </a:r>
            <a:r>
              <a:rPr lang="en-US" sz="2000" b="1" dirty="0" smtClean="0">
                <a:latin typeface="+mn-lt"/>
              </a:rPr>
              <a:t>SCOPUS/</a:t>
            </a:r>
            <a:r>
              <a:rPr lang="en-US" sz="2000" b="1" dirty="0" err="1" smtClean="0">
                <a:latin typeface="+mn-lt"/>
              </a:rPr>
              <a:t>WoS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3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3131840" y="61913"/>
            <a:ext cx="5472608" cy="1063625"/>
          </a:xfrm>
        </p:spPr>
        <p:txBody>
          <a:bodyPr/>
          <a:lstStyle/>
          <a:p>
            <a:pPr algn="ctr"/>
            <a:r>
              <a:rPr lang="ru-RU" altLang="ru-RU" sz="2400" dirty="0" smtClean="0"/>
              <a:t>Задачи (пути) развития публикационной активности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1628775"/>
            <a:ext cx="8697912" cy="503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 smtClean="0">
                <a:latin typeface="+mn-lt"/>
              </a:rPr>
              <a:t>увеличение </a:t>
            </a:r>
            <a:r>
              <a:rPr lang="ru-RU" sz="2200" b="1" spc="-20" dirty="0">
                <a:latin typeface="+mn-lt"/>
              </a:rPr>
              <a:t>доли «</a:t>
            </a:r>
            <a:r>
              <a:rPr lang="ru-RU" sz="2200" b="1" spc="-20" dirty="0" err="1">
                <a:latin typeface="+mn-lt"/>
              </a:rPr>
              <a:t>пишуших</a:t>
            </a:r>
            <a:r>
              <a:rPr lang="ru-RU" sz="2200" b="1" spc="-20" dirty="0">
                <a:latin typeface="+mn-lt"/>
              </a:rPr>
              <a:t>» НПР (хотя бы сначала до 30</a:t>
            </a:r>
            <a:r>
              <a:rPr lang="ru-RU" sz="2200" b="1" spc="-20" dirty="0" smtClean="0">
                <a:latin typeface="+mn-lt"/>
              </a:rPr>
              <a:t>%),</a:t>
            </a: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 smtClean="0">
                <a:latin typeface="+mn-lt"/>
              </a:rPr>
              <a:t>точечные подходы к диагностике институтов, кафедр, научных структурных подразделений,</a:t>
            </a: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 smtClean="0">
                <a:latin typeface="+mn-lt"/>
              </a:rPr>
              <a:t>разработка планов мероприятий (дорожных карт) трех уровней (</a:t>
            </a:r>
            <a:r>
              <a:rPr lang="ru-RU" sz="2200" b="1" spc="-20" dirty="0" err="1" smtClean="0">
                <a:latin typeface="+mn-lt"/>
              </a:rPr>
              <a:t>УрФУ</a:t>
            </a:r>
            <a:r>
              <a:rPr lang="ru-RU" sz="2200" b="1" spc="-20" dirty="0" smtClean="0">
                <a:latin typeface="+mn-lt"/>
              </a:rPr>
              <a:t>, Институт, кафедра) для увеличения числа публикаций и их качества,</a:t>
            </a:r>
            <a:endParaRPr lang="ru-RU" sz="2200" b="1" spc="-20" dirty="0">
              <a:latin typeface="+mn-lt"/>
            </a:endParaRP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 smtClean="0">
                <a:latin typeface="+mn-lt"/>
              </a:rPr>
              <a:t>изучение 1200 </a:t>
            </a:r>
            <a:r>
              <a:rPr lang="ru-RU" sz="2200" b="1" spc="-20" dirty="0">
                <a:latin typeface="+mn-lt"/>
              </a:rPr>
              <a:t>публикаций в изданиях ВАК, в </a:t>
            </a:r>
            <a:r>
              <a:rPr lang="ru-RU" sz="2200" b="1" spc="-20" dirty="0" err="1">
                <a:latin typeface="+mn-lt"/>
              </a:rPr>
              <a:t>т.ч</a:t>
            </a:r>
            <a:r>
              <a:rPr lang="ru-RU" sz="2200" b="1" spc="-20" dirty="0">
                <a:latin typeface="+mn-lt"/>
              </a:rPr>
              <a:t> </a:t>
            </a:r>
            <a:r>
              <a:rPr lang="ru-RU" sz="2200" b="1" spc="-20" dirty="0" smtClean="0">
                <a:latin typeface="+mn-lt"/>
              </a:rPr>
              <a:t>600 </a:t>
            </a:r>
            <a:r>
              <a:rPr lang="ru-RU" sz="2200" b="1" spc="-20" dirty="0">
                <a:latin typeface="+mn-lt"/>
              </a:rPr>
              <a:t>– естественнонаучных и в сфере технических наук</a:t>
            </a:r>
            <a:r>
              <a:rPr lang="ru-RU" sz="2200" b="1" spc="-20" dirty="0" smtClean="0">
                <a:latin typeface="+mn-lt"/>
              </a:rPr>
              <a:t>,</a:t>
            </a: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 smtClean="0">
                <a:latin typeface="+mn-lt"/>
              </a:rPr>
              <a:t>увеличение доли статей с Институтами РАН,</a:t>
            </a:r>
            <a:endParaRPr lang="ru-RU" sz="2200" b="1" spc="-20" dirty="0">
              <a:latin typeface="+mn-lt"/>
            </a:endParaRP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>
                <a:latin typeface="+mn-lt"/>
              </a:rPr>
              <a:t>увеличение доли статей с рейтинговыми </a:t>
            </a:r>
            <a:r>
              <a:rPr lang="ru-RU" sz="2200" b="1" spc="-20" dirty="0" smtClean="0">
                <a:latin typeface="+mn-lt"/>
              </a:rPr>
              <a:t>зарубежными соавторами,</a:t>
            </a:r>
            <a:endParaRPr lang="ru-RU" sz="2200" b="1" spc="-20" dirty="0">
              <a:latin typeface="+mn-lt"/>
            </a:endParaRP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>
                <a:latin typeface="+mn-lt"/>
              </a:rPr>
              <a:t>увеличение среднего </a:t>
            </a:r>
            <a:r>
              <a:rPr lang="ru-RU" sz="2200" b="1" spc="-20" dirty="0" err="1">
                <a:latin typeface="+mn-lt"/>
              </a:rPr>
              <a:t>импакт</a:t>
            </a:r>
            <a:r>
              <a:rPr lang="ru-RU" sz="2200" b="1" spc="-20" dirty="0">
                <a:latin typeface="+mn-lt"/>
              </a:rPr>
              <a:t>-фактора </a:t>
            </a:r>
            <a:r>
              <a:rPr lang="ru-RU" sz="2200" b="1" spc="-20" dirty="0" smtClean="0">
                <a:latin typeface="+mn-lt"/>
              </a:rPr>
              <a:t>журналов</a:t>
            </a:r>
            <a:r>
              <a:rPr lang="ru-RU" sz="2200" b="1" spc="-20" dirty="0">
                <a:latin typeface="+mn-lt"/>
              </a:rPr>
              <a:t>,</a:t>
            </a:r>
          </a:p>
          <a:p>
            <a:pPr marL="540000" indent="-252000"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ru-RU" sz="2200" b="1" spc="-20" dirty="0" smtClean="0">
                <a:latin typeface="+mn-lt"/>
              </a:rPr>
              <a:t>развитие </a:t>
            </a:r>
            <a:r>
              <a:rPr lang="ru-RU" sz="2200" b="1" spc="-20" dirty="0">
                <a:latin typeface="+mn-lt"/>
              </a:rPr>
              <a:t>проекта издания научных журналов </a:t>
            </a:r>
            <a:r>
              <a:rPr lang="ru-RU" sz="2200" b="1" spc="-20" dirty="0" err="1">
                <a:latin typeface="+mn-lt"/>
              </a:rPr>
              <a:t>УрФУ</a:t>
            </a:r>
            <a:r>
              <a:rPr lang="ru-RU" sz="2200" b="1" spc="-2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26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24C02C-C469-4E72-819C-353FE69776F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899592" y="1628775"/>
            <a:ext cx="7344816" cy="46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355600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355600" algn="l"/>
              </a:tabLs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Программа повышения международной конкурентоспособности </a:t>
            </a:r>
            <a:r>
              <a:rPr lang="ru-RU" altLang="ru-RU" sz="4000" b="1" dirty="0" err="1">
                <a:solidFill>
                  <a:srgbClr val="C00000"/>
                </a:solidFill>
                <a:latin typeface="+mn-lt"/>
              </a:rPr>
              <a:t>УрФУ</a:t>
            </a: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 (5-100-2020)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71DA44-F6FA-410A-AB51-6DD362678007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75463"/>
              </p:ext>
            </p:extLst>
          </p:nvPr>
        </p:nvGraphicFramePr>
        <p:xfrm>
          <a:off x="179388" y="1628775"/>
          <a:ext cx="8785225" cy="50802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0050"/>
                <a:gridCol w="3577568"/>
                <a:gridCol w="1001906"/>
                <a:gridCol w="754433"/>
                <a:gridCol w="754433"/>
                <a:gridCol w="754433"/>
                <a:gridCol w="791201"/>
                <a:gridCol w="791201"/>
              </a:tblGrid>
              <a:tr h="22858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Ед.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Прогнозная динамика показателя, план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</a:p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(факт)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2014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(факт)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</a:tr>
              <a:tr h="213349">
                <a:tc gridSpan="2"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Основные 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42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статей в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с исключением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дублирования 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 НПР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статей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(за 3 года)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</a:rPr>
                        <a:t>0,5 </a:t>
                      </a:r>
                      <a:r>
                        <a:rPr lang="ru-RU" sz="1600" b="1" smtClean="0">
                          <a:solidFill>
                            <a:srgbClr val="FF0000"/>
                          </a:solidFill>
                          <a:effectLst/>
                        </a:rPr>
                        <a:t>(0,7)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0,7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(1,1)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</a:tr>
              <a:tr h="960070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Средний показатель цитируемости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 1 НПР, рассчитываемый по совокупности статей, учтенных в базах данных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с исключением их дублирования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цитат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(за 5 лет)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</a:rPr>
                        <a:t>0,6 </a:t>
                      </a:r>
                      <a:r>
                        <a:rPr lang="ru-RU" sz="1600" b="1" smtClean="0">
                          <a:solidFill>
                            <a:srgbClr val="FF0000"/>
                          </a:solidFill>
                          <a:effectLst/>
                        </a:rPr>
                        <a:t>(1,3)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0,9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(2,3)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</a:tr>
              <a:tr h="960070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Доля зарубежных профессоров, преподавателей и исследователей в численности НПР, включая российских граждан-обладателей степени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зарубежных университетов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</a:rPr>
                        <a:t>0,7 </a:t>
                      </a:r>
                      <a:r>
                        <a:rPr lang="ru-RU" sz="1600" b="1" smtClean="0">
                          <a:solidFill>
                            <a:srgbClr val="FF0000"/>
                          </a:solidFill>
                          <a:effectLst/>
                        </a:rPr>
                        <a:t>(0,93)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2,0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(3,3)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</a:tr>
              <a:tr h="243827">
                <a:tc gridSpan="2"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Дополнительные 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42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Объем научной, инновационной и высокотехнологичной производственной продукции в расчете на 1 НПР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305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(398)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375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(499)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547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649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</a:tr>
              <a:tr h="258316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Доля статей с иностранным участием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(23)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19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(33)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</a:tr>
              <a:tr h="576042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Доходы от научно-исследовательской деятельности для реального сектора на одного ППС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130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(141)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165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(235)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640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7" marR="37717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2869" name="Заголовок 1"/>
          <p:cNvSpPr>
            <a:spLocks noGrp="1"/>
          </p:cNvSpPr>
          <p:nvPr>
            <p:ph type="title"/>
          </p:nvPr>
        </p:nvSpPr>
        <p:spPr>
          <a:xfrm>
            <a:off x="2268538" y="61913"/>
            <a:ext cx="6767512" cy="1063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/>
              <a:t>Показатели результативности Программы повышения конкурентоспособности </a:t>
            </a:r>
            <a:r>
              <a:rPr lang="ru-RU" altLang="ru-RU" sz="2400" dirty="0" err="1" smtClean="0"/>
              <a:t>УрФУ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C00000"/>
                </a:solidFill>
              </a:rPr>
              <a:t>План презентации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DD9981D-20FA-4B66-A99A-20AE004AED78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684213" y="1628775"/>
            <a:ext cx="77755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355600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355600" algn="l"/>
              </a:tabLs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buClrTx/>
              <a:buSzTx/>
              <a:buFontTx/>
              <a:buChar char="•"/>
            </a:pPr>
            <a:r>
              <a:rPr lang="ru-RU" altLang="ru-RU" sz="2400" b="1" dirty="0">
                <a:latin typeface="Arial" charset="0"/>
              </a:rPr>
              <a:t>Основные показатели научной деятельности </a:t>
            </a:r>
            <a:r>
              <a:rPr lang="ru-RU" altLang="ru-RU" sz="2400" b="1" dirty="0" err="1">
                <a:latin typeface="Arial" charset="0"/>
              </a:rPr>
              <a:t>УрФУ</a:t>
            </a:r>
            <a:r>
              <a:rPr lang="ru-RU" altLang="ru-RU" sz="2400" b="1" dirty="0">
                <a:latin typeface="Arial" charset="0"/>
              </a:rPr>
              <a:t> в 201</a:t>
            </a:r>
            <a:r>
              <a:rPr lang="en-US" altLang="ru-RU" sz="2400" b="1" dirty="0">
                <a:latin typeface="Arial" charset="0"/>
              </a:rPr>
              <a:t>4</a:t>
            </a:r>
            <a:r>
              <a:rPr lang="ru-RU" altLang="ru-RU" sz="2400" b="1" dirty="0">
                <a:latin typeface="Arial" charset="0"/>
              </a:rPr>
              <a:t> г.</a:t>
            </a:r>
          </a:p>
          <a:p>
            <a:pPr eaLnBrk="1" hangingPunct="1">
              <a:spcBef>
                <a:spcPts val="2400"/>
              </a:spcBef>
              <a:buClrTx/>
              <a:buSzTx/>
              <a:buFontTx/>
              <a:buChar char="•"/>
            </a:pPr>
            <a:r>
              <a:rPr lang="ru-RU" altLang="ru-RU" sz="2400" b="1" dirty="0" smtClean="0">
                <a:latin typeface="Arial" charset="0"/>
              </a:rPr>
              <a:t>Программа </a:t>
            </a:r>
            <a:r>
              <a:rPr lang="ru-RU" altLang="ru-RU" sz="2400" b="1" dirty="0">
                <a:latin typeface="Arial" charset="0"/>
              </a:rPr>
              <a:t>повышения международной конкурентоспособности </a:t>
            </a:r>
            <a:r>
              <a:rPr lang="ru-RU" altLang="ru-RU" sz="2400" b="1" dirty="0" err="1">
                <a:latin typeface="Arial" charset="0"/>
              </a:rPr>
              <a:t>УрФУ</a:t>
            </a:r>
            <a:r>
              <a:rPr lang="ru-RU" altLang="ru-RU" sz="2400" b="1" dirty="0">
                <a:latin typeface="Arial" charset="0"/>
              </a:rPr>
              <a:t> (5-100-2020)</a:t>
            </a:r>
          </a:p>
          <a:p>
            <a:pPr eaLnBrk="1" hangingPunct="1">
              <a:spcBef>
                <a:spcPts val="2400"/>
              </a:spcBef>
              <a:buClrTx/>
              <a:buSzTx/>
              <a:buFontTx/>
              <a:buChar char="•"/>
            </a:pPr>
            <a:r>
              <a:rPr lang="ru-RU" altLang="ru-RU" sz="2400" b="1" dirty="0" smtClean="0">
                <a:latin typeface="Arial" charset="0"/>
              </a:rPr>
              <a:t>Выполненные в 2014 г. проекты</a:t>
            </a:r>
          </a:p>
          <a:p>
            <a:pPr eaLnBrk="1" hangingPunct="1">
              <a:spcBef>
                <a:spcPts val="2400"/>
              </a:spcBef>
              <a:buClrTx/>
              <a:buSzTx/>
              <a:buFontTx/>
              <a:buChar char="•"/>
            </a:pPr>
            <a:r>
              <a:rPr lang="ru-RU" altLang="ru-RU" sz="2400" b="1" dirty="0" smtClean="0">
                <a:latin typeface="Arial" charset="0"/>
              </a:rPr>
              <a:t>Предложения в решение Ученого совета</a:t>
            </a:r>
            <a:endParaRPr lang="ru-RU" altLang="ru-RU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/>
              <a:t>Динамика публикаций вузов программы 5-100 с числом публикаций</a:t>
            </a:r>
            <a:r>
              <a:rPr lang="en-US" sz="2400" dirty="0"/>
              <a:t> </a:t>
            </a:r>
            <a:r>
              <a:rPr lang="ru-RU" sz="2400" dirty="0"/>
              <a:t>в </a:t>
            </a:r>
            <a:r>
              <a:rPr lang="en-US" sz="2400" dirty="0">
                <a:latin typeface="Calibri" panose="020F0502020204030204" pitchFamily="34" charset="0"/>
              </a:rPr>
              <a:t>Scopus</a:t>
            </a:r>
            <a:r>
              <a:rPr lang="ru-RU" sz="2400" dirty="0"/>
              <a:t> в </a:t>
            </a:r>
            <a:r>
              <a:rPr lang="en-US" sz="2400" dirty="0">
                <a:latin typeface="Calibri" panose="020F0502020204030204" pitchFamily="34" charset="0"/>
              </a:rPr>
              <a:t>2009-</a:t>
            </a:r>
            <a:r>
              <a:rPr lang="ru-RU" sz="2400" dirty="0">
                <a:latin typeface="Calibri" panose="020F0502020204030204" pitchFamily="34" charset="0"/>
              </a:rPr>
              <a:t>2014 </a:t>
            </a:r>
            <a:r>
              <a:rPr lang="ru-RU" sz="2400" dirty="0"/>
              <a:t>гг. больше 1000</a:t>
            </a:r>
            <a:endParaRPr lang="ru-RU" altLang="ru-RU" sz="2400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531621"/>
              </p:ext>
            </p:extLst>
          </p:nvPr>
        </p:nvGraphicFramePr>
        <p:xfrm>
          <a:off x="533400" y="1628800"/>
          <a:ext cx="8071048" cy="500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74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/>
              <a:t>Динамика публикаций КФУ и </a:t>
            </a:r>
            <a:r>
              <a:rPr lang="ru-RU" sz="2400" dirty="0" err="1"/>
              <a:t>УрФУ</a:t>
            </a:r>
            <a:r>
              <a:rPr lang="ru-RU" sz="2400" dirty="0"/>
              <a:t> </a:t>
            </a:r>
            <a:r>
              <a:rPr lang="ru-RU" sz="2400" dirty="0" smtClean="0"/>
              <a:t>в журналах </a:t>
            </a:r>
            <a:r>
              <a:rPr lang="ru-RU" sz="2400" dirty="0"/>
              <a:t>из </a:t>
            </a:r>
            <a:r>
              <a:rPr lang="en-GB" sz="2400" dirty="0">
                <a:latin typeface="Calibri" panose="020F0502020204030204" pitchFamily="34" charset="0"/>
              </a:rPr>
              <a:t>Beall’s List </a:t>
            </a:r>
            <a:r>
              <a:rPr lang="ru-RU" sz="2400" dirty="0"/>
              <a:t>и </a:t>
            </a:r>
            <a:r>
              <a:rPr lang="ru-RU" sz="2400" dirty="0" smtClean="0"/>
              <a:t>журналах, </a:t>
            </a:r>
            <a:r>
              <a:rPr lang="ru-RU" sz="2400" dirty="0"/>
              <a:t>индексация которых прекращена в 2014 г., отраженных в </a:t>
            </a:r>
            <a:r>
              <a:rPr lang="en-US" sz="2400" dirty="0">
                <a:latin typeface="Calibri" panose="020F0502020204030204" pitchFamily="34" charset="0"/>
              </a:rPr>
              <a:t>Scopus</a:t>
            </a:r>
            <a:endParaRPr lang="ru-RU" altLang="ru-RU" sz="24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2022"/>
          <a:stretch/>
        </p:blipFill>
        <p:spPr bwMode="auto">
          <a:xfrm>
            <a:off x="395536" y="1628799"/>
            <a:ext cx="8064896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/>
              <a:t>Анализ </a:t>
            </a:r>
            <a:r>
              <a:rPr lang="ru-RU" sz="2400" dirty="0" smtClean="0"/>
              <a:t>600 </a:t>
            </a:r>
            <a:r>
              <a:rPr lang="ru-RU" sz="2400" dirty="0"/>
              <a:t>публикаций КФУ (</a:t>
            </a:r>
            <a:r>
              <a:rPr lang="en-US" sz="2400" dirty="0"/>
              <a:t>~40%</a:t>
            </a:r>
            <a:r>
              <a:rPr lang="ru-RU" sz="2400" dirty="0"/>
              <a:t> всех публикаций) в 2014 году в четырех журналах из </a:t>
            </a:r>
            <a:r>
              <a:rPr lang="en-GB" sz="2400" dirty="0">
                <a:latin typeface="Calibri" panose="020F0502020204030204" pitchFamily="34" charset="0"/>
              </a:rPr>
              <a:t>Beall’s List </a:t>
            </a:r>
            <a:r>
              <a:rPr lang="ru-RU" sz="2400" dirty="0" smtClean="0"/>
              <a:t>, </a:t>
            </a:r>
            <a:r>
              <a:rPr lang="ru-RU" sz="2400" dirty="0"/>
              <a:t>отраженных в </a:t>
            </a:r>
            <a:r>
              <a:rPr lang="en-US" sz="2400" dirty="0">
                <a:latin typeface="Calibri" panose="020F0502020204030204" pitchFamily="34" charset="0"/>
              </a:rPr>
              <a:t>Scopus</a:t>
            </a:r>
            <a:endParaRPr lang="ru-RU" altLang="ru-RU" sz="24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510950"/>
              </p:ext>
            </p:extLst>
          </p:nvPr>
        </p:nvGraphicFramePr>
        <p:xfrm>
          <a:off x="533400" y="1772816"/>
          <a:ext cx="82150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>
                <a:latin typeface="+mn-lt"/>
              </a:rPr>
              <a:t>Динамика публикаций в </a:t>
            </a:r>
            <a:r>
              <a:rPr lang="en-US" sz="2400" dirty="0" err="1">
                <a:latin typeface="+mn-lt"/>
              </a:rPr>
              <a:t>WoS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в </a:t>
            </a:r>
            <a:r>
              <a:rPr lang="en-US" sz="2400" dirty="0">
                <a:latin typeface="+mn-lt"/>
              </a:rPr>
              <a:t>2009-</a:t>
            </a:r>
            <a:r>
              <a:rPr lang="ru-RU" sz="2400" dirty="0">
                <a:latin typeface="+mn-lt"/>
              </a:rPr>
              <a:t>2014 гг. вузов программы 5-100</a:t>
            </a:r>
            <a:endParaRPr lang="ru-RU" altLang="ru-RU" sz="2400" dirty="0" smtClean="0"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042075"/>
              </p:ext>
            </p:extLst>
          </p:nvPr>
        </p:nvGraphicFramePr>
        <p:xfrm>
          <a:off x="266700" y="1628799"/>
          <a:ext cx="8553772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/>
              <a:t>Сравнение числа авторов статей и численности НПР с продуктивностью авторов</a:t>
            </a:r>
            <a:endParaRPr lang="ru-RU" altLang="ru-RU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28799"/>
            <a:ext cx="8619501" cy="51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8538" y="61913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/>
              <a:t>Сравнение числа цитирований у шести вузов программы 5-100 за период 2010-2014 гг.</a:t>
            </a:r>
            <a:endParaRPr lang="ru-RU" altLang="ru-RU" sz="2400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270233"/>
              </p:ext>
            </p:extLst>
          </p:nvPr>
        </p:nvGraphicFramePr>
        <p:xfrm>
          <a:off x="251520" y="1516063"/>
          <a:ext cx="8784530" cy="52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4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8538" y="61913"/>
            <a:ext cx="6767512" cy="1063625"/>
          </a:xfrm>
        </p:spPr>
        <p:txBody>
          <a:bodyPr/>
          <a:lstStyle/>
          <a:p>
            <a:pPr algn="ctr">
              <a:lnSpc>
                <a:spcPct val="93000"/>
              </a:lnSpc>
            </a:pPr>
            <a:r>
              <a:rPr lang="ru-RU" sz="2400" dirty="0" smtClean="0"/>
              <a:t>Приоритеты </a:t>
            </a:r>
            <a:r>
              <a:rPr lang="ru-RU" sz="2400" dirty="0"/>
              <a:t>развития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научной </a:t>
            </a:r>
            <a:r>
              <a:rPr lang="ru-RU" sz="2400" dirty="0"/>
              <a:t>деятельности </a:t>
            </a:r>
            <a:r>
              <a:rPr lang="ru-RU" sz="2400" dirty="0" err="1"/>
              <a:t>УрФУ</a:t>
            </a:r>
            <a:r>
              <a:rPr lang="ru-RU" sz="2400" dirty="0"/>
              <a:t> в 2015 – 2017 гг</a:t>
            </a:r>
            <a:r>
              <a:rPr lang="ru-RU" sz="2400" dirty="0" smtClean="0"/>
              <a:t>. (дорожная карта ППК)</a:t>
            </a:r>
            <a:endParaRPr lang="ru-RU" alt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776490" y="1753308"/>
            <a:ext cx="76119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Целевая работа по увеличению конкретных областей научного знания, так называемых «компетенций» в терминологии </a:t>
            </a:r>
            <a:r>
              <a:rPr lang="en-US" sz="2000" b="1" dirty="0" err="1">
                <a:latin typeface="Calibri" panose="020F0502020204030204" pitchFamily="34" charset="0"/>
              </a:rPr>
              <a:t>SciVal</a:t>
            </a:r>
            <a:r>
              <a:rPr lang="ru-RU" sz="2000" b="1" dirty="0">
                <a:latin typeface="+mn-lt"/>
              </a:rPr>
              <a:t> – продукта компании </a:t>
            </a:r>
            <a:r>
              <a:rPr lang="en-US" sz="2000" b="1" dirty="0">
                <a:latin typeface="Calibri" panose="020F0502020204030204" pitchFamily="34" charset="0"/>
              </a:rPr>
              <a:t>E</a:t>
            </a:r>
            <a:r>
              <a:rPr lang="ru-RU" sz="2000" b="1" dirty="0" err="1">
                <a:latin typeface="Calibri" panose="020F0502020204030204" pitchFamily="34" charset="0"/>
              </a:rPr>
              <a:t>lsevier</a:t>
            </a:r>
            <a:r>
              <a:rPr lang="ru-RU" sz="2000" b="1" dirty="0">
                <a:latin typeface="+mn-lt"/>
              </a:rPr>
              <a:t>, в которых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 входит в число мировых лидеров по публикационной активности (в первые 10% университетов и научных учреждений в мире, публикующихся в данной научной области)</a:t>
            </a:r>
            <a:r>
              <a:rPr lang="ru-RU" altLang="ru-RU" sz="2000" b="1" dirty="0" smtClean="0">
                <a:latin typeface="+mn-lt"/>
              </a:rPr>
              <a:t>.</a:t>
            </a:r>
            <a:endParaRPr lang="ru-RU" sz="2000" b="1" dirty="0" smtClean="0">
              <a:latin typeface="+mn-lt"/>
              <a:ea typeface="Calibri" panose="020F0502020204030204" pitchFamily="34" charset="0"/>
            </a:endParaRP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Привлечение опытных иностранных ученых в руководство исследовательскими центрами и лабораториями и </a:t>
            </a:r>
            <a:r>
              <a:rPr lang="ru-RU" sz="2000" b="1" dirty="0" err="1" smtClean="0">
                <a:latin typeface="+mn-lt"/>
                <a:ea typeface="Calibri" panose="020F0502020204030204" pitchFamily="34" charset="0"/>
              </a:rPr>
              <a:t>рекрутинг</a:t>
            </a:r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 зарубежных молодых ученых.</a:t>
            </a:r>
            <a:endParaRPr lang="en-US" sz="2000" b="1" dirty="0" smtClean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Активное развитие и углубление интеграции с Институтами Уральского отделения Российской академии </a:t>
            </a:r>
            <a:r>
              <a:rPr lang="ru-RU" sz="2000" b="1" dirty="0" smtClean="0">
                <a:latin typeface="+mn-lt"/>
              </a:rPr>
              <a:t>наук.</a:t>
            </a:r>
            <a:endParaRPr lang="ru-RU" sz="2000" dirty="0">
              <a:latin typeface="+mn-lt"/>
            </a:endParaRP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Дальнейшее развитие взаимодействия в сфере научных исследований с университетами стран БРИКС (прежде всего Китая, Бразилии и Индии) с составлением программ совместных исследований</a:t>
            </a:r>
            <a:r>
              <a:rPr lang="ru-RU" sz="2000" b="1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1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76600" y="115888"/>
            <a:ext cx="5256213" cy="10096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/>
              <a:t>Компетенции институтов </a:t>
            </a:r>
            <a:r>
              <a:rPr lang="ru-RU" altLang="ru-RU" sz="2400" dirty="0" err="1" smtClean="0"/>
              <a:t>УрФУ</a:t>
            </a:r>
            <a:r>
              <a:rPr lang="ru-RU" altLang="ru-RU" sz="2400" dirty="0" smtClean="0"/>
              <a:t> по </a:t>
            </a:r>
            <a:r>
              <a:rPr lang="ru-RU" altLang="ru-RU" sz="2400" dirty="0" err="1" smtClean="0"/>
              <a:t>SciVal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Spotlight</a:t>
            </a:r>
            <a:endParaRPr lang="ru-RU" alt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6E505CE-2930-4906-A4B2-D6CF43908A6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39664"/>
              </p:ext>
            </p:extLst>
          </p:nvPr>
        </p:nvGraphicFramePr>
        <p:xfrm>
          <a:off x="467544" y="1700808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6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8538" y="61913"/>
            <a:ext cx="6767512" cy="1063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/>
              <a:t>Научные лаборатории и проекты под руководством ведущих зарубежных ученых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628799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ct val="95000"/>
              </a:lnSpc>
              <a:spcAft>
                <a:spcPts val="300"/>
              </a:spcAft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Jean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Jouzel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(France), Climate and environmental physics </a:t>
            </a:r>
            <a:r>
              <a:rPr lang="en-US" sz="1500" b="1" dirty="0" smtClean="0">
                <a:latin typeface="Calibri" panose="020F0502020204030204" pitchFamily="34" charset="0"/>
              </a:rPr>
              <a:t>laboratory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Marie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Pierre Rey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(France), Laboratory for Studying Primary Sources in History</a:t>
            </a:r>
            <a:endParaRPr lang="ru-RU" sz="1500" b="1" dirty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Andrey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</a:rPr>
              <a:t>Kholkin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(Portugal), NANOFER – Laboratory of </a:t>
            </a:r>
            <a:r>
              <a:rPr lang="en-US" sz="1500" b="1" dirty="0" err="1">
                <a:latin typeface="Calibri" panose="020F0502020204030204" pitchFamily="34" charset="0"/>
              </a:rPr>
              <a:t>nano</a:t>
            </a:r>
            <a:r>
              <a:rPr lang="en-US" sz="1500" b="1" dirty="0">
                <a:latin typeface="Calibri" panose="020F0502020204030204" pitchFamily="34" charset="0"/>
              </a:rPr>
              <a:t>-sized ferroelectric </a:t>
            </a:r>
            <a:r>
              <a:rPr lang="en-US" sz="1500" b="1" dirty="0" smtClean="0">
                <a:latin typeface="Calibri" panose="020F0502020204030204" pitchFamily="34" charset="0"/>
              </a:rPr>
              <a:t>materials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Lars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Hultman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(Sweden), Laboratory of non-conventional low-size </a:t>
            </a:r>
            <a:r>
              <a:rPr lang="en-US" sz="1500" b="1" dirty="0" smtClean="0">
                <a:latin typeface="Calibri" panose="020F0502020204030204" pitchFamily="34" charset="0"/>
              </a:rPr>
              <a:t>materials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Bernard 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Raveau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(France), Laboratory “Chemical design of advanced multifunctional oxide materials” </a:t>
            </a:r>
            <a:endParaRPr lang="ru-RU" sz="1500" b="1" dirty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ru-RU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Manuel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Bazquez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Villalabeitia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(Spain), Laboratory of magnetic sensors 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Sergey </a:t>
            </a:r>
            <a:r>
              <a:rPr lang="en-US" b="1" dirty="0" err="1">
                <a:latin typeface="Calibri" panose="020F0502020204030204" pitchFamily="34" charset="0"/>
              </a:rPr>
              <a:t>Shabala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(Australia), MIFE-laboratory for membrane transport and stress biology </a:t>
            </a:r>
            <a:r>
              <a:rPr lang="en-US" sz="1500" b="1" dirty="0" smtClean="0">
                <a:latin typeface="Calibri" panose="020F0502020204030204" pitchFamily="34" charset="0"/>
              </a:rPr>
              <a:t>studies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Alexander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Kinev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(USA), Laboratory of molecular mechanisms and morphogenesis ecology 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Martin </a:t>
            </a:r>
            <a:r>
              <a:rPr lang="en-US" b="1" dirty="0">
                <a:latin typeface="Calibri" panose="020F0502020204030204" pitchFamily="34" charset="0"/>
              </a:rPr>
              <a:t>Van </a:t>
            </a:r>
            <a:r>
              <a:rPr lang="en-US" b="1" dirty="0" err="1">
                <a:latin typeface="Calibri" panose="020F0502020204030204" pitchFamily="34" charset="0"/>
              </a:rPr>
              <a:t>Gelderen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(Germany), Laboratory for comparative Research of Tolerance and </a:t>
            </a:r>
            <a:r>
              <a:rPr lang="en-US" sz="1500" b="1" dirty="0" smtClean="0">
                <a:latin typeface="Calibri" panose="020F0502020204030204" pitchFamily="34" charset="0"/>
              </a:rPr>
              <a:t>Recognition</a:t>
            </a:r>
            <a:endParaRPr lang="ru-RU" sz="1500" b="1" dirty="0" smtClean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Peter </a:t>
            </a:r>
            <a:r>
              <a:rPr lang="en-US" b="1" dirty="0" err="1">
                <a:latin typeface="Calibri" panose="020F0502020204030204" pitchFamily="34" charset="0"/>
              </a:rPr>
              <a:t>Galenko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(Germany), Laboratory for multi-scale mathematical modeling (</a:t>
            </a:r>
            <a:r>
              <a:rPr lang="en-US" sz="1500" b="1" dirty="0" err="1">
                <a:latin typeface="Calibri" panose="020F0502020204030204" pitchFamily="34" charset="0"/>
              </a:rPr>
              <a:t>Multimod</a:t>
            </a:r>
            <a:r>
              <a:rPr lang="en-US" sz="1500" b="1" dirty="0">
                <a:latin typeface="Calibri" panose="020F0502020204030204" pitchFamily="34" charset="0"/>
              </a:rPr>
              <a:t>) </a:t>
            </a:r>
            <a:endParaRPr lang="ru-RU" sz="1500" b="1" dirty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Gunnar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Thorvaldsen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(Norway), International </a:t>
            </a:r>
            <a:r>
              <a:rPr lang="en-US" sz="1500" b="1" dirty="0" err="1">
                <a:latin typeface="Calibri" panose="020F0502020204030204" pitchFamily="34" charset="0"/>
              </a:rPr>
              <a:t>centre</a:t>
            </a:r>
            <a:r>
              <a:rPr lang="en-US" sz="1500" b="1" dirty="0">
                <a:latin typeface="Calibri" panose="020F0502020204030204" pitchFamily="34" charset="0"/>
              </a:rPr>
              <a:t> of historical demography </a:t>
            </a:r>
            <a:endParaRPr lang="ru-RU" sz="1500" b="1" dirty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Hans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Michael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</a:rPr>
              <a:t>Wiesmeth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(Germany), Laboratory of international and regional </a:t>
            </a:r>
            <a:r>
              <a:rPr lang="en-US" sz="1500" b="1" dirty="0" smtClean="0">
                <a:latin typeface="Calibri" panose="020F0502020204030204" pitchFamily="34" charset="0"/>
              </a:rPr>
              <a:t>economics</a:t>
            </a: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err="1">
                <a:latin typeface="Calibri" panose="020F0502020204030204" pitchFamily="34" charset="0"/>
              </a:rPr>
              <a:t>Arto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Mustajoki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</a:rPr>
              <a:t>(Finland), Research group “Laboratory of Communicative Philology”​</a:t>
            </a:r>
            <a:endParaRPr lang="ru-RU" sz="1500" b="1" dirty="0">
              <a:latin typeface="Calibri" panose="020F0502020204030204" pitchFamily="34" charset="0"/>
            </a:endParaRP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Rolf </a:t>
            </a:r>
            <a:r>
              <a:rPr lang="en-US" b="1" dirty="0" err="1" smtClean="0">
                <a:latin typeface="Calibri" panose="020F0502020204030204" pitchFamily="34" charset="0"/>
              </a:rPr>
              <a:t>Zinkernagel</a:t>
            </a:r>
            <a:r>
              <a:rPr lang="ru-RU" b="1" dirty="0" smtClean="0">
                <a:latin typeface="Calibri" panose="020F0502020204030204" pitchFamily="34" charset="0"/>
              </a:rPr>
              <a:t>,</a:t>
            </a:r>
            <a:r>
              <a:rPr lang="ru-RU" sz="1600" b="1" dirty="0">
                <a:latin typeface="Calibri" panose="020F0502020204030204" pitchFamily="34" charset="0"/>
              </a:rPr>
              <a:t> </a:t>
            </a:r>
            <a:r>
              <a:rPr lang="en-US" sz="1600" b="1" dirty="0">
                <a:latin typeface="Calibri" panose="020F0502020204030204" pitchFamily="34" charset="0"/>
              </a:rPr>
              <a:t>1996 Nobel Prize </a:t>
            </a:r>
            <a:r>
              <a:rPr lang="en-US" sz="1600" b="1" dirty="0" smtClean="0">
                <a:latin typeface="Calibri" panose="020F0502020204030204" pitchFamily="34" charset="0"/>
              </a:rPr>
              <a:t>Laureate</a:t>
            </a:r>
            <a:r>
              <a:rPr lang="ru-RU" sz="1600" b="1" dirty="0" smtClean="0">
                <a:latin typeface="Calibri" panose="020F0502020204030204" pitchFamily="34" charset="0"/>
              </a:rPr>
              <a:t>,</a:t>
            </a:r>
            <a:r>
              <a:rPr lang="ru-RU" sz="1400" b="1" dirty="0">
                <a:latin typeface="Calibri" panose="020F0502020204030204" pitchFamily="34" charset="0"/>
              </a:rPr>
              <a:t> </a:t>
            </a:r>
            <a:r>
              <a:rPr lang="en-US" sz="1500" b="1" dirty="0">
                <a:latin typeface="Calibri" panose="020F0502020204030204" pitchFamily="34" charset="0"/>
              </a:rPr>
              <a:t>(Switzerland</a:t>
            </a:r>
            <a:r>
              <a:rPr lang="en-US" sz="1500" b="1" dirty="0" smtClean="0">
                <a:latin typeface="Calibri" panose="020F0502020204030204" pitchFamily="34" charset="0"/>
              </a:rPr>
              <a:t>)</a:t>
            </a:r>
            <a:r>
              <a:rPr lang="ru-RU" sz="1500" b="1" dirty="0" smtClean="0">
                <a:latin typeface="Calibri" panose="020F0502020204030204" pitchFamily="34" charset="0"/>
              </a:rPr>
              <a:t>, </a:t>
            </a:r>
            <a:r>
              <a:rPr lang="en-US" sz="1500" b="1" dirty="0">
                <a:latin typeface="Calibri" panose="020F0502020204030204" pitchFamily="34" charset="0"/>
              </a:rPr>
              <a:t>Key Center of Excellence “Experimental </a:t>
            </a:r>
            <a:r>
              <a:rPr lang="en-US" sz="1500" b="1" dirty="0" err="1">
                <a:latin typeface="Calibri" panose="020F0502020204030204" pitchFamily="34" charset="0"/>
              </a:rPr>
              <a:t>immunophysiology</a:t>
            </a:r>
            <a:r>
              <a:rPr lang="en-US" sz="1500" b="1" dirty="0">
                <a:latin typeface="Calibri" panose="020F0502020204030204" pitchFamily="34" charset="0"/>
              </a:rPr>
              <a:t> and immunochemistry</a:t>
            </a:r>
            <a:r>
              <a:rPr lang="en-US" sz="1500" b="1" dirty="0" smtClean="0">
                <a:latin typeface="Calibri" panose="020F0502020204030204" pitchFamily="34" charset="0"/>
              </a:rPr>
              <a:t>”</a:t>
            </a:r>
          </a:p>
          <a:p>
            <a:pPr marL="441325" indent="-441325">
              <a:lnSpc>
                <a:spcPct val="95000"/>
              </a:lnSpc>
              <a:spcAft>
                <a:spcPts val="300"/>
              </a:spcAft>
              <a:buFontTx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Mikhail </a:t>
            </a:r>
            <a:r>
              <a:rPr lang="en-US" b="1" dirty="0" err="1" smtClean="0">
                <a:latin typeface="Calibri" panose="020F0502020204030204" pitchFamily="34" charset="0"/>
              </a:rPr>
              <a:t>Katsnelson</a:t>
            </a:r>
            <a:r>
              <a:rPr lang="ru-RU" b="1" dirty="0" smtClean="0">
                <a:latin typeface="Calibri" panose="020F0502020204030204" pitchFamily="34" charset="0"/>
              </a:rPr>
              <a:t>,</a:t>
            </a:r>
            <a:r>
              <a:rPr lang="ru-RU" sz="1600" b="1" dirty="0">
                <a:latin typeface="Calibri" panose="020F0502020204030204" pitchFamily="34" charset="0"/>
              </a:rPr>
              <a:t> </a:t>
            </a:r>
            <a:r>
              <a:rPr lang="en-US" sz="1600" b="1" dirty="0" smtClean="0">
                <a:latin typeface="Calibri" panose="020F0502020204030204" pitchFamily="34" charset="0"/>
              </a:rPr>
              <a:t>2013 </a:t>
            </a:r>
            <a:r>
              <a:rPr lang="en-US" sz="1600" b="1" dirty="0">
                <a:latin typeface="Calibri" panose="020F0502020204030204" pitchFamily="34" charset="0"/>
              </a:rPr>
              <a:t>Spinoza Prize Laureate, </a:t>
            </a:r>
            <a:r>
              <a:rPr lang="ru-RU" sz="1500" b="1" dirty="0" smtClean="0">
                <a:latin typeface="Calibri" panose="020F0502020204030204" pitchFamily="34" charset="0"/>
              </a:rPr>
              <a:t>(</a:t>
            </a:r>
            <a:r>
              <a:rPr lang="en-US" sz="1500" b="1" dirty="0">
                <a:latin typeface="Calibri" panose="020F0502020204030204" pitchFamily="34" charset="0"/>
              </a:rPr>
              <a:t>Netherlands</a:t>
            </a:r>
            <a:r>
              <a:rPr lang="ru-RU" sz="1500" b="1" dirty="0">
                <a:latin typeface="Calibri" panose="020F0502020204030204" pitchFamily="34" charset="0"/>
              </a:rPr>
              <a:t>), </a:t>
            </a:r>
            <a:r>
              <a:rPr lang="en-US" sz="1500" b="1" dirty="0">
                <a:latin typeface="Calibri" panose="020F0502020204030204" pitchFamily="34" charset="0"/>
              </a:rPr>
              <a:t>Key </a:t>
            </a:r>
            <a:r>
              <a:rPr lang="en-US" sz="1500" b="1" dirty="0" smtClean="0">
                <a:latin typeface="Calibri" panose="020F0502020204030204" pitchFamily="34" charset="0"/>
              </a:rPr>
              <a:t>Center of Excellence “Center for First-principles Modelling of Advanced Materials”</a:t>
            </a:r>
          </a:p>
        </p:txBody>
      </p:sp>
    </p:spTree>
    <p:extLst>
      <p:ext uri="{BB962C8B-B14F-4D97-AF65-F5344CB8AC3E}">
        <p14:creationId xmlns:p14="http://schemas.microsoft.com/office/powerpoint/2010/main" val="40694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324544" y="1601416"/>
            <a:ext cx="9784086" cy="5256584"/>
            <a:chOff x="-252536" y="1556792"/>
            <a:chExt cx="9784086" cy="5256584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1182079"/>
                </p:ext>
              </p:extLst>
            </p:nvPr>
          </p:nvGraphicFramePr>
          <p:xfrm>
            <a:off x="4355976" y="1556792"/>
            <a:ext cx="5175574" cy="525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name="Acrobat Document" r:id="rId3" imgW="5476675" imgH="5562540" progId="AcroExch.Document.7">
                    <p:embed/>
                  </p:oleObj>
                </mc:Choice>
                <mc:Fallback>
                  <p:oleObj name="Acrobat Document" r:id="rId3" imgW="5476675" imgH="5562540" progId="AcroExch.Document.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55976" y="1556792"/>
                          <a:ext cx="5175574" cy="52565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711521"/>
                </p:ext>
              </p:extLst>
            </p:nvPr>
          </p:nvGraphicFramePr>
          <p:xfrm>
            <a:off x="-252536" y="1556792"/>
            <a:ext cx="5112568" cy="5192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Acrobat Document" r:id="rId5" imgW="5476675" imgH="5562540" progId="AcroExch.Document.7">
                    <p:embed/>
                  </p:oleObj>
                </mc:Choice>
                <mc:Fallback>
                  <p:oleObj name="Acrobat Document" r:id="rId5" imgW="5476675" imgH="5562540" progId="AcroExch.Document.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252536" y="1556792"/>
                          <a:ext cx="5112568" cy="519259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/>
              <a:t>Интернационализация науки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11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B940C2-FC73-4809-B45E-D27B92FD5FE4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042988" y="1628775"/>
            <a:ext cx="7375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355600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355600" algn="l"/>
              </a:tabLs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Основные показатели </a:t>
            </a:r>
            <a:endParaRPr lang="ru-RU" altLang="ru-RU" sz="4000" b="1" dirty="0" smtClean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научной </a:t>
            </a: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деятельности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+mn-lt"/>
              </a:rPr>
              <a:t>УрФУ</a:t>
            </a:r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201</a:t>
            </a:r>
            <a:r>
              <a:rPr lang="en-US" altLang="ru-RU" sz="4000" b="1" dirty="0">
                <a:solidFill>
                  <a:srgbClr val="C00000"/>
                </a:solidFill>
                <a:latin typeface="+mn-lt"/>
              </a:rPr>
              <a:t>4</a:t>
            </a: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 году</a:t>
            </a:r>
          </a:p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endParaRPr lang="ru-RU" altLang="ru-RU" sz="40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/>
              <a:t>Интернационализация науки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33346"/>
              </p:ext>
            </p:extLst>
          </p:nvPr>
        </p:nvGraphicFramePr>
        <p:xfrm>
          <a:off x="1187624" y="2060848"/>
          <a:ext cx="702027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Acrobat Document" r:id="rId3" imgW="8020012" imgH="5667018" progId="AcroExch.Document.11">
                  <p:embed/>
                </p:oleObj>
              </mc:Choice>
              <mc:Fallback>
                <p:oleObj name="Acrobat Document" r:id="rId3" imgW="8020012" imgH="566701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060848"/>
                        <a:ext cx="7020272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8526" y="1556792"/>
            <a:ext cx="767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TOP10 </a:t>
            </a:r>
            <a:r>
              <a:rPr lang="ru-RU" b="1" dirty="0" smtClean="0"/>
              <a:t>стран, с которыми взаимодействуют ученые </a:t>
            </a:r>
            <a:r>
              <a:rPr lang="ru-RU" b="1" dirty="0" err="1" smtClean="0"/>
              <a:t>УрФУ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(</a:t>
            </a:r>
            <a:r>
              <a:rPr lang="ru-RU" b="1" dirty="0" smtClean="0"/>
              <a:t>число совместных публикаций в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ru-RU" b="1" dirty="0"/>
              <a:t>и</a:t>
            </a:r>
            <a:r>
              <a:rPr lang="en-US" b="1" dirty="0"/>
              <a:t> </a:t>
            </a:r>
            <a:r>
              <a:rPr lang="en-US" b="1" dirty="0" smtClean="0"/>
              <a:t>SCOPUS, 2012-2014</a:t>
            </a:r>
            <a:r>
              <a:rPr lang="ru-RU" b="1" dirty="0" smtClean="0"/>
              <a:t> гг.</a:t>
            </a:r>
            <a:r>
              <a:rPr lang="en-US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5" name="Диаграмма 2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/>
          <a:stretch>
            <a:fillRect/>
          </a:stretch>
        </p:blipFill>
        <p:spPr bwMode="auto">
          <a:xfrm>
            <a:off x="1043608" y="2193068"/>
            <a:ext cx="70567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532600"/>
            <a:ext cx="822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Доля публикаций </a:t>
            </a:r>
            <a:r>
              <a:rPr lang="ru-RU" b="1" dirty="0" err="1" smtClean="0"/>
              <a:t>УрФУ</a:t>
            </a:r>
            <a:r>
              <a:rPr lang="ru-RU" b="1" dirty="0" smtClean="0"/>
              <a:t>, совместных с зарубежными университетами, в журналах из </a:t>
            </a:r>
            <a:r>
              <a:rPr lang="en-US" b="1" dirty="0" err="1" smtClean="0"/>
              <a:t>WoS</a:t>
            </a:r>
            <a:r>
              <a:rPr lang="en-US" b="1" dirty="0" smtClean="0"/>
              <a:t> </a:t>
            </a:r>
            <a:r>
              <a:rPr lang="ru-RU" b="1" dirty="0" smtClean="0"/>
              <a:t>и</a:t>
            </a:r>
            <a:r>
              <a:rPr lang="en-US" b="1" dirty="0" smtClean="0"/>
              <a:t> </a:t>
            </a:r>
            <a:r>
              <a:rPr lang="en-US" b="1" dirty="0"/>
              <a:t>SCOPUS (</a:t>
            </a:r>
            <a:r>
              <a:rPr lang="en-US" b="1" dirty="0" smtClean="0"/>
              <a:t>2012-2014</a:t>
            </a:r>
            <a:r>
              <a:rPr lang="ru-RU" b="1" dirty="0" smtClean="0"/>
              <a:t> гг.</a:t>
            </a:r>
            <a:r>
              <a:rPr lang="en-US" b="1" dirty="0" smtClean="0"/>
              <a:t>)</a:t>
            </a:r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/>
              <a:t>Интернационализация науки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352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0E5E1D2-74E9-4847-A0DE-1F5E850758F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>
          <a:xfrm>
            <a:off x="2700338" y="61913"/>
            <a:ext cx="5975350" cy="1063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/>
              <a:t>Привлечение зарубежных ученых </a:t>
            </a:r>
            <a:br>
              <a:rPr lang="ru-RU" altLang="ru-RU" sz="2400" dirty="0" smtClean="0"/>
            </a:br>
            <a:r>
              <a:rPr lang="ru-RU" altLang="ru-RU" sz="2400" dirty="0" smtClean="0"/>
              <a:t>на </a:t>
            </a:r>
            <a:r>
              <a:rPr lang="ru-RU" altLang="ru-RU" sz="2400" dirty="0" err="1" smtClean="0"/>
              <a:t>постдоковские</a:t>
            </a:r>
            <a:r>
              <a:rPr lang="ru-RU" altLang="ru-RU" sz="2400" dirty="0" smtClean="0"/>
              <a:t> позиции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5225" cy="4924425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/>
              <a:t>Разработано Положение о конкурсе «</a:t>
            </a:r>
            <a:r>
              <a:rPr lang="ru-RU" sz="2000" b="1" dirty="0" err="1" smtClean="0"/>
              <a:t>Постдок</a:t>
            </a:r>
            <a:r>
              <a:rPr lang="ru-RU" sz="2000" b="1" dirty="0" smtClean="0"/>
              <a:t> УрФУ» </a:t>
            </a:r>
            <a:r>
              <a:rPr lang="ru-RU" sz="2000" dirty="0" smtClean="0"/>
              <a:t>о привлечении на работу в УрФУ российских и зарубежных ученых на </a:t>
            </a:r>
            <a:r>
              <a:rPr lang="ru-RU" sz="2000" dirty="0" err="1" smtClean="0"/>
              <a:t>постдоковские</a:t>
            </a:r>
            <a:r>
              <a:rPr lang="ru-RU" sz="2000" dirty="0" smtClean="0"/>
              <a:t> позиции и приказом № 543/03 от 14 августа 2014 г. введено в действие.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/>
              <a:t>Победителями конкурса признаны 20 человек</a:t>
            </a:r>
            <a:r>
              <a:rPr lang="ru-RU" sz="2000" dirty="0" smtClean="0"/>
              <a:t>, которые получили рекомендацию трудоустройства на </a:t>
            </a:r>
            <a:r>
              <a:rPr lang="ru-RU" sz="2000" dirty="0" err="1" smtClean="0"/>
              <a:t>постдоковские</a:t>
            </a:r>
            <a:r>
              <a:rPr lang="ru-RU" sz="2000" dirty="0" smtClean="0"/>
              <a:t> позиции в Уральский федеральный университет (по основному конкурсу – 7 зарубежных ученых, дополнительному – 13 ученых).</a:t>
            </a:r>
          </a:p>
          <a:p>
            <a:pPr marL="84138" indent="45720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В настоящее время в УрФУ:</a:t>
            </a:r>
          </a:p>
          <a:p>
            <a:pPr marL="427038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/>
              <a:t>приняты на работу 7 зарубежных </a:t>
            </a:r>
            <a:r>
              <a:rPr lang="ru-RU" sz="2000" b="1" dirty="0" err="1" smtClean="0"/>
              <a:t>постдоков</a:t>
            </a:r>
            <a:r>
              <a:rPr lang="ru-RU" sz="2000" b="1" dirty="0" smtClean="0"/>
              <a:t> </a:t>
            </a:r>
            <a:r>
              <a:rPr lang="ru-RU" sz="2000" dirty="0" smtClean="0"/>
              <a:t>(Китай, Франция, Индия, Египет, Германия, Украина)</a:t>
            </a:r>
          </a:p>
          <a:p>
            <a:pPr marL="427038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/>
              <a:t>в стадии оформления документы  5-и зарубежных ученых</a:t>
            </a:r>
            <a:r>
              <a:rPr lang="ru-RU" sz="2000" dirty="0" smtClean="0"/>
              <a:t> (Канада, Япония, Индия, Малайзия, Украина).</a:t>
            </a:r>
          </a:p>
          <a:p>
            <a:pPr>
              <a:spcBef>
                <a:spcPts val="1200"/>
              </a:spcBef>
              <a:defRPr/>
            </a:pPr>
            <a:endParaRPr lang="ru-RU" sz="2000" b="1" u="sng" dirty="0" smtClean="0"/>
          </a:p>
          <a:p>
            <a:pPr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61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0A37E0-5448-4FFD-AF5A-FA416534436E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268538" y="61913"/>
            <a:ext cx="6767512" cy="1063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/>
              <a:t>Совместная работа с </a:t>
            </a:r>
            <a:br>
              <a:rPr lang="ru-RU" altLang="ru-RU" sz="2400" dirty="0" smtClean="0"/>
            </a:br>
            <a:r>
              <a:rPr lang="ru-RU" altLang="ru-RU" sz="2400" dirty="0" smtClean="0"/>
              <a:t>Институтами </a:t>
            </a:r>
            <a:r>
              <a:rPr lang="ru-RU" altLang="ru-RU" sz="2400" dirty="0" err="1" smtClean="0"/>
              <a:t>УрО</a:t>
            </a:r>
            <a:r>
              <a:rPr lang="ru-RU" altLang="ru-RU" sz="2400" dirty="0" smtClean="0"/>
              <a:t> РАН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604" y="1628800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</a:rPr>
              <a:t>в Программе </a:t>
            </a:r>
            <a:r>
              <a:rPr lang="ru-RU" b="1" dirty="0">
                <a:latin typeface="+mn-lt"/>
              </a:rPr>
              <a:t>повышения конкурентоспособности </a:t>
            </a:r>
            <a:r>
              <a:rPr lang="ru-RU" b="1" dirty="0" err="1">
                <a:latin typeface="+mn-lt"/>
              </a:rPr>
              <a:t>УрФУ</a:t>
            </a: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реализуется инициатива «Кооперация </a:t>
            </a:r>
            <a:r>
              <a:rPr lang="ru-RU" b="1" dirty="0">
                <a:latin typeface="+mn-lt"/>
              </a:rPr>
              <a:t>с Уральским отделением РАН, создание и развитие сети интегрированных научно-образовательных структур</a:t>
            </a:r>
            <a:r>
              <a:rPr lang="ru-RU" b="1" dirty="0" smtClean="0">
                <a:latin typeface="+mn-lt"/>
              </a:rPr>
              <a:t>», 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</a:rPr>
              <a:t>в 2014 г.:</a:t>
            </a: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создан координационный НТС для организации совместной работы по ППК,</a:t>
            </a: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созданы 6 НТС по отраслям науки,</a:t>
            </a: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созданы 8 совместных научных лабораторий и групп,</a:t>
            </a: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проведен конкурс грантов на </a:t>
            </a:r>
            <a:r>
              <a:rPr lang="ru-RU" b="1" dirty="0" smtClean="0">
                <a:latin typeface="+mn-lt"/>
              </a:rPr>
              <a:t>НИР для совместных научных групп,</a:t>
            </a:r>
            <a:endParaRPr lang="ru-RU" b="1" dirty="0">
              <a:latin typeface="+mn-lt"/>
            </a:endParaRP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впервые в России реализован целевой консультационный проект с фирмой </a:t>
            </a:r>
            <a:r>
              <a:rPr lang="ru-RU" b="1" dirty="0" err="1">
                <a:latin typeface="+mn-lt"/>
              </a:rPr>
              <a:t>Thomson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Reuters</a:t>
            </a:r>
            <a:r>
              <a:rPr lang="ru-RU" b="1" dirty="0">
                <a:latin typeface="+mn-lt"/>
              </a:rPr>
              <a:t> по исследованию публикационной и патентной активности </a:t>
            </a:r>
            <a:r>
              <a:rPr lang="ru-RU" b="1" dirty="0" err="1">
                <a:latin typeface="+mn-lt"/>
              </a:rPr>
              <a:t>УрФУ</a:t>
            </a:r>
            <a:r>
              <a:rPr lang="ru-RU" b="1" dirty="0">
                <a:latin typeface="+mn-lt"/>
              </a:rPr>
              <a:t> и институтов РАН с целью выявления дополнительных возможностей научно – инновационного взаимодействия между ними и ведущими научными группами зарубежных </a:t>
            </a:r>
            <a:r>
              <a:rPr lang="ru-RU" b="1" dirty="0" smtClean="0">
                <a:latin typeface="+mn-lt"/>
              </a:rPr>
              <a:t>университетов,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</a:rPr>
              <a:t>в 2015 г. планируется:</a:t>
            </a: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определить ключевые совместные проекты, направленные на интеграцию научной </a:t>
            </a:r>
            <a:r>
              <a:rPr lang="ru-RU" b="1" dirty="0" smtClean="0">
                <a:latin typeface="+mn-lt"/>
              </a:rPr>
              <a:t>деятельности </a:t>
            </a:r>
            <a:r>
              <a:rPr lang="ru-RU" b="1" dirty="0" err="1" smtClean="0">
                <a:latin typeface="+mn-lt"/>
              </a:rPr>
              <a:t>УрФУ</a:t>
            </a:r>
            <a:r>
              <a:rPr lang="ru-RU" b="1" dirty="0" smtClean="0">
                <a:latin typeface="+mn-lt"/>
              </a:rPr>
              <a:t> и Институтов </a:t>
            </a:r>
            <a:r>
              <a:rPr lang="ru-RU" b="1" dirty="0" err="1" smtClean="0">
                <a:latin typeface="+mn-lt"/>
              </a:rPr>
              <a:t>УрО</a:t>
            </a:r>
            <a:r>
              <a:rPr lang="ru-RU" b="1" dirty="0" smtClean="0">
                <a:latin typeface="+mn-lt"/>
              </a:rPr>
              <a:t> РАН,</a:t>
            </a:r>
          </a:p>
          <a:p>
            <a:pPr marL="432000" lvl="0" indent="-285750">
              <a:lnSpc>
                <a:spcPct val="90000"/>
              </a:lnSpc>
              <a:buFontTx/>
              <a:buChar char="-"/>
            </a:pPr>
            <a:r>
              <a:rPr lang="ru-RU" b="1" dirty="0">
                <a:latin typeface="+mn-lt"/>
              </a:rPr>
              <a:t>с</a:t>
            </a:r>
            <a:r>
              <a:rPr lang="ru-RU" b="1" dirty="0" smtClean="0">
                <a:latin typeface="+mn-lt"/>
              </a:rPr>
              <a:t>овместное проведение </a:t>
            </a:r>
            <a:r>
              <a:rPr lang="ru-RU" b="1" dirty="0">
                <a:latin typeface="+mn-lt"/>
              </a:rPr>
              <a:t>международных научных конференций </a:t>
            </a:r>
            <a:r>
              <a:rPr lang="ru-RU" b="1" dirty="0" smtClean="0">
                <a:latin typeface="+mn-lt"/>
              </a:rPr>
              <a:t>в </a:t>
            </a:r>
            <a:r>
              <a:rPr lang="ru-RU" b="1" dirty="0">
                <a:latin typeface="+mn-lt"/>
              </a:rPr>
              <a:t>Екатеринбурге с публикацией материалов в </a:t>
            </a:r>
            <a:r>
              <a:rPr lang="ru-RU" b="1" dirty="0" smtClean="0">
                <a:latin typeface="+mn-lt"/>
              </a:rPr>
              <a:t>изданиях </a:t>
            </a:r>
            <a:r>
              <a:rPr lang="en-US" b="1" dirty="0" smtClean="0">
                <a:latin typeface="Calibri" panose="020F0502020204030204" pitchFamily="34" charset="0"/>
              </a:rPr>
              <a:t>Scopus </a:t>
            </a:r>
            <a:r>
              <a:rPr lang="ru-RU" b="1" dirty="0">
                <a:latin typeface="Calibri" panose="020F0502020204030204" pitchFamily="34" charset="0"/>
              </a:rPr>
              <a:t>и </a:t>
            </a:r>
            <a:r>
              <a:rPr lang="en-US" b="1" dirty="0">
                <a:latin typeface="Calibri" panose="020F0502020204030204" pitchFamily="34" charset="0"/>
              </a:rPr>
              <a:t>Web of </a:t>
            </a:r>
            <a:r>
              <a:rPr lang="en-US" b="1" dirty="0" smtClean="0">
                <a:latin typeface="Calibri" panose="020F0502020204030204" pitchFamily="34" charset="0"/>
              </a:rPr>
              <a:t>Science</a:t>
            </a:r>
            <a:r>
              <a:rPr lang="ru-RU" b="1" dirty="0">
                <a:latin typeface="+mn-lt"/>
              </a:rPr>
              <a:t>,</a:t>
            </a:r>
          </a:p>
          <a:p>
            <a:pPr marL="432000" indent="-285750">
              <a:lnSpc>
                <a:spcPct val="90000"/>
              </a:lnSpc>
              <a:buFontTx/>
              <a:buChar char="-"/>
            </a:pPr>
            <a:r>
              <a:rPr lang="ru-RU" b="1" dirty="0" smtClean="0">
                <a:latin typeface="+mn-lt"/>
              </a:rPr>
              <a:t>создание </a:t>
            </a:r>
            <a:r>
              <a:rPr lang="ru-RU" b="1" dirty="0">
                <a:latin typeface="+mn-lt"/>
              </a:rPr>
              <a:t>в 2015 г. дочернего юридического лица для организации совместного выполнения НИР за счет средств внешних заказчиков и </a:t>
            </a:r>
            <a:r>
              <a:rPr lang="ru-RU" b="1" dirty="0" smtClean="0">
                <a:latin typeface="+mn-lt"/>
              </a:rPr>
              <a:t>фондов.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0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C2EDEFC-BB67-4A29-8A41-80FF3BC91601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2483768" y="61913"/>
            <a:ext cx="6552282" cy="106362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altLang="ru-RU" sz="2400" dirty="0" smtClean="0"/>
              <a:t>Механизм выполнения научных показателей – создание Центров компетенций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1644650"/>
            <a:ext cx="8424862" cy="47797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Дорожной картой Программы повышения конкурентоспособности в качестве механизма достижения показателей (в том числе, научных) принято </a:t>
            </a:r>
            <a:r>
              <a:rPr lang="ru-RU" altLang="ru-RU" sz="21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формирование </a:t>
            </a:r>
            <a:r>
              <a:rPr lang="ru-RU" altLang="ru-RU" sz="2100" b="1" dirty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Центров Компетенций </a:t>
            </a: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по четырем прорывным направлениям:</a:t>
            </a:r>
            <a:endParaRPr lang="ru-RU" altLang="ru-RU" sz="2100" dirty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  <a:p>
            <a:pPr marL="720000" indent="-3600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Информационные технологии и человек в информационном обществе</a:t>
            </a:r>
          </a:p>
          <a:p>
            <a:pPr marL="720000" indent="-3600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Энергетика, ресурсосбережение </a:t>
            </a:r>
            <a:b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</a:b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и рациональное природопользование</a:t>
            </a:r>
          </a:p>
          <a:p>
            <a:pPr marL="720000" indent="-3600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Гибкие технологии и новые материалы</a:t>
            </a:r>
          </a:p>
          <a:p>
            <a:pPr marL="720000" indent="-3600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ru-RU" sz="21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Живые системы и </a:t>
            </a:r>
            <a:r>
              <a:rPr lang="ru-RU" altLang="ru-RU" sz="21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здоровье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altLang="ru-RU" sz="21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В 2014 г. создано 72 центра компетенций:</a:t>
            </a:r>
          </a:p>
          <a:p>
            <a:pPr marL="702900" indent="-3429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1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20 Ключевых центров превосходства,</a:t>
            </a:r>
          </a:p>
          <a:p>
            <a:pPr marL="702900" indent="-3429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1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29 научных лабораторий,</a:t>
            </a:r>
          </a:p>
          <a:p>
            <a:pPr marL="702900" indent="-3429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21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23 научных группы</a:t>
            </a:r>
            <a:endParaRPr lang="ru-RU" altLang="ru-RU" sz="21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201AC27-B9D3-435D-AC2C-E36D1A7AC944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916" name="Заголовок 1"/>
          <p:cNvSpPr txBox="1">
            <a:spLocks/>
          </p:cNvSpPr>
          <p:nvPr/>
        </p:nvSpPr>
        <p:spPr bwMode="auto">
          <a:xfrm>
            <a:off x="533400" y="1628775"/>
            <a:ext cx="8245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>
                <a:tab pos="355600" algn="l"/>
              </a:tabLst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355600" algn="l"/>
              </a:tabLs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Выполненные в 2014 г. проекты</a:t>
            </a:r>
            <a:endParaRPr lang="ru-RU" altLang="ru-RU" sz="40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2400" dirty="0" smtClean="0"/>
              <a:t>Результаты конкурсов грантов на проведение научных исследований аспирантами, молодыми учеными и кандидатами наук </a:t>
            </a:r>
            <a:r>
              <a:rPr lang="ru-RU" sz="2400" dirty="0" err="1" smtClean="0"/>
              <a:t>УрФУ</a:t>
            </a:r>
            <a:r>
              <a:rPr lang="ru-RU" sz="2400" dirty="0" smtClean="0"/>
              <a:t> в 2014 г.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55017"/>
              </p:ext>
            </p:extLst>
          </p:nvPr>
        </p:nvGraphicFramePr>
        <p:xfrm>
          <a:off x="467544" y="1700808"/>
          <a:ext cx="8136904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2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4C163C8-2D18-4A50-8A16-277A15885667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2916238" y="333375"/>
            <a:ext cx="5327650" cy="647700"/>
          </a:xfrm>
        </p:spPr>
        <p:txBody>
          <a:bodyPr/>
          <a:lstStyle/>
          <a:p>
            <a:pPr algn="ctr"/>
            <a:r>
              <a:rPr lang="ru-RU" sz="2400" dirty="0" smtClean="0"/>
              <a:t>Целевая аспирантура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1773238"/>
            <a:ext cx="8280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Целевая аспирантура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 - форма подготовки кадров высшей квалификации для последующей педагогической и научно-исследовательской работы в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Надбавка к стипендии в размере 12,0 тыс. руб. в месяц; оплачивается до трех краткосрочных </a:t>
            </a:r>
            <a:r>
              <a:rPr lang="ru-RU" sz="2000" b="1" dirty="0" smtClean="0">
                <a:latin typeface="+mn-lt"/>
              </a:rPr>
              <a:t>научных командировок </a:t>
            </a:r>
            <a:r>
              <a:rPr lang="ru-RU" sz="2000" b="1" dirty="0">
                <a:latin typeface="+mn-lt"/>
              </a:rPr>
              <a:t>в пределах </a:t>
            </a:r>
            <a:r>
              <a:rPr lang="ru-RU" sz="2000" b="1" dirty="0" smtClean="0">
                <a:latin typeface="+mn-lt"/>
              </a:rPr>
              <a:t>РФ и за рубежом; </a:t>
            </a:r>
            <a:r>
              <a:rPr lang="ru-RU" sz="2000" b="1" dirty="0">
                <a:latin typeface="+mn-lt"/>
              </a:rPr>
              <a:t>вознаграждение за защиту диссертации </a:t>
            </a:r>
            <a:r>
              <a:rPr lang="ru-RU" sz="2000" b="1" dirty="0" smtClean="0">
                <a:latin typeface="+mn-lt"/>
              </a:rPr>
              <a:t>до окончания срока обучения </a:t>
            </a:r>
            <a:r>
              <a:rPr lang="ru-RU" sz="2000" b="1" dirty="0">
                <a:latin typeface="+mn-lt"/>
              </a:rPr>
              <a:t>в размере десяти государственных стипендий; научному руководителю за защиту </a:t>
            </a:r>
            <a:r>
              <a:rPr lang="ru-RU" sz="2000" b="1" dirty="0" smtClean="0">
                <a:latin typeface="+mn-lt"/>
              </a:rPr>
              <a:t>аспиранта будет выплачиваться денежное вознаграждение.</a:t>
            </a:r>
            <a:endParaRPr lang="ru-RU" sz="2000" b="1" dirty="0">
              <a:latin typeface="+mn-lt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В </a:t>
            </a:r>
            <a:r>
              <a:rPr lang="ru-RU" sz="2000" b="1" dirty="0" smtClean="0">
                <a:latin typeface="+mn-lt"/>
              </a:rPr>
              <a:t>2014 </a:t>
            </a:r>
            <a:r>
              <a:rPr lang="ru-RU" sz="2000" b="1" dirty="0">
                <a:latin typeface="+mn-lt"/>
              </a:rPr>
              <a:t>г. </a:t>
            </a:r>
            <a:r>
              <a:rPr lang="ru-RU" sz="2000" b="1" dirty="0" smtClean="0">
                <a:latin typeface="+mn-lt"/>
              </a:rPr>
              <a:t>обучалось </a:t>
            </a:r>
            <a:r>
              <a:rPr lang="ru-RU" sz="2000" b="1" dirty="0" smtClean="0">
                <a:latin typeface="Calibri" panose="020F0502020204030204" pitchFamily="34" charset="0"/>
              </a:rPr>
              <a:t>102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целевых </a:t>
            </a:r>
            <a:r>
              <a:rPr lang="ru-RU" sz="2000" b="1" dirty="0" smtClean="0">
                <a:latin typeface="+mn-lt"/>
              </a:rPr>
              <a:t>аспиранта, </a:t>
            </a:r>
            <a:r>
              <a:rPr lang="ru-RU" sz="2000" b="1" dirty="0" smtClean="0">
                <a:latin typeface="Calibri" panose="020F0502020204030204" pitchFamily="34" charset="0"/>
              </a:rPr>
              <a:t>31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завершило обучение (на сегодня защитилось </a:t>
            </a:r>
            <a:r>
              <a:rPr lang="ru-RU" sz="2000" b="1" dirty="0" smtClean="0">
                <a:latin typeface="+mn-lt"/>
              </a:rPr>
              <a:t>18 </a:t>
            </a:r>
            <a:r>
              <a:rPr lang="ru-RU" sz="2000" b="1" dirty="0">
                <a:latin typeface="+mn-lt"/>
              </a:rPr>
              <a:t>из </a:t>
            </a:r>
            <a:r>
              <a:rPr lang="ru-RU" sz="2000" b="1" dirty="0" smtClean="0">
                <a:latin typeface="+mn-lt"/>
              </a:rPr>
              <a:t>них, что составляет </a:t>
            </a:r>
            <a:r>
              <a:rPr lang="ru-RU" sz="2000" b="1" dirty="0">
                <a:latin typeface="+mn-lt"/>
              </a:rPr>
              <a:t>– </a:t>
            </a:r>
            <a:r>
              <a:rPr lang="ru-RU" sz="2000" b="1" dirty="0" smtClean="0">
                <a:latin typeface="+mn-lt"/>
              </a:rPr>
              <a:t>58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%, </a:t>
            </a:r>
            <a:r>
              <a:rPr lang="ru-RU" sz="2000" b="1" dirty="0">
                <a:latin typeface="+mn-lt"/>
              </a:rPr>
              <a:t>остальные должны защититься до </a:t>
            </a:r>
            <a:r>
              <a:rPr lang="ru-RU" sz="2000" b="1" dirty="0" smtClean="0">
                <a:latin typeface="+mn-lt"/>
              </a:rPr>
              <a:t>декабря 2015 </a:t>
            </a:r>
            <a:r>
              <a:rPr lang="ru-RU" sz="2000" b="1" dirty="0">
                <a:latin typeface="+mn-lt"/>
              </a:rPr>
              <a:t>г.). Поступило </a:t>
            </a:r>
            <a:r>
              <a:rPr lang="ru-RU" sz="2000" b="1" dirty="0" smtClean="0">
                <a:latin typeface="+mn-lt"/>
              </a:rPr>
              <a:t>55 </a:t>
            </a:r>
            <a:r>
              <a:rPr lang="ru-RU" sz="2000" b="1" dirty="0">
                <a:latin typeface="+mn-lt"/>
              </a:rPr>
              <a:t>новых целевых </a:t>
            </a:r>
            <a:r>
              <a:rPr lang="ru-RU" sz="2000" b="1" dirty="0" smtClean="0">
                <a:latin typeface="+mn-lt"/>
              </a:rPr>
              <a:t>аспирантов.</a:t>
            </a:r>
            <a:endParaRPr lang="ru-RU" sz="2000" b="1" dirty="0">
              <a:latin typeface="+mn-lt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 smtClean="0">
                <a:latin typeface="+mn-lt"/>
              </a:rPr>
              <a:t>Продолжить развитие системы </a:t>
            </a:r>
            <a:r>
              <a:rPr lang="ru-RU" sz="2000" b="1" dirty="0">
                <a:latin typeface="+mn-lt"/>
              </a:rPr>
              <a:t>обучения в целевой аспирантуре, </a:t>
            </a:r>
            <a:r>
              <a:rPr lang="ru-RU" sz="2000" b="1" dirty="0" smtClean="0">
                <a:latin typeface="+mn-lt"/>
              </a:rPr>
              <a:t>пересмотреть целевую </a:t>
            </a:r>
            <a:r>
              <a:rPr lang="ru-RU" sz="2000" b="1" dirty="0">
                <a:latin typeface="+mn-lt"/>
              </a:rPr>
              <a:t>докторантуру.</a:t>
            </a:r>
          </a:p>
        </p:txBody>
      </p:sp>
    </p:spTree>
    <p:extLst>
      <p:ext uri="{BB962C8B-B14F-4D97-AF65-F5344CB8AC3E}">
        <p14:creationId xmlns:p14="http://schemas.microsoft.com/office/powerpoint/2010/main" val="13949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5DE6D2-2073-42BC-91DC-2EFF3A373700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40963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altLang="ru-RU" sz="2400" dirty="0" smtClean="0"/>
              <a:t>Центры коллективного пользования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1628775"/>
            <a:ext cx="8642350" cy="490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ru-RU" sz="2200" b="1" dirty="0">
                <a:latin typeface="+mn-lt"/>
              </a:rPr>
              <a:t>На сегодняшний день в </a:t>
            </a:r>
            <a:r>
              <a:rPr lang="ru-RU" sz="2200" b="1" dirty="0" err="1">
                <a:latin typeface="+mn-lt"/>
              </a:rPr>
              <a:t>УрФУ</a:t>
            </a:r>
            <a:r>
              <a:rPr lang="ru-RU" sz="2200" b="1" dirty="0">
                <a:latin typeface="+mn-lt"/>
              </a:rPr>
              <a:t> существуют </a:t>
            </a:r>
            <a:endParaRPr lang="ru-RU" sz="2200" b="1" dirty="0" smtClean="0">
              <a:latin typeface="+mn-lt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2200" b="1" dirty="0" smtClean="0">
                <a:latin typeface="+mn-lt"/>
              </a:rPr>
              <a:t>два </a:t>
            </a:r>
            <a:r>
              <a:rPr lang="ru-RU" sz="2200" b="1" dirty="0">
                <a:latin typeface="+mn-lt"/>
              </a:rPr>
              <a:t>центра коллективного пользования научным оборудованием:</a:t>
            </a: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200" b="1" dirty="0">
                <a:latin typeface="+mn-lt"/>
              </a:rPr>
              <a:t>Уральский центр коллективного пользования «Современные </a:t>
            </a:r>
            <a:r>
              <a:rPr lang="ru-RU" sz="2200" b="1" dirty="0" err="1">
                <a:latin typeface="+mn-lt"/>
              </a:rPr>
              <a:t>нанотехнологии</a:t>
            </a:r>
            <a:r>
              <a:rPr lang="ru-RU" sz="2200" b="1" dirty="0">
                <a:latin typeface="+mn-lt"/>
              </a:rPr>
              <a:t>»</a:t>
            </a:r>
          </a:p>
          <a:p>
            <a:pPr marL="457200" indent="-457200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200" b="1" dirty="0">
                <a:latin typeface="+mn-lt"/>
              </a:rPr>
              <a:t>Центр коллективного пользования уникальным оборудованием, включающий в себя четыре лаборатории:</a:t>
            </a:r>
          </a:p>
          <a:p>
            <a:pPr marL="756000" indent="-342900">
              <a:lnSpc>
                <a:spcPct val="95000"/>
              </a:lnSpc>
              <a:buFontTx/>
              <a:buChar char="-"/>
              <a:defRPr/>
            </a:pPr>
            <a:r>
              <a:rPr lang="ru-RU" sz="2200" b="1" dirty="0" smtClean="0">
                <a:latin typeface="+mn-lt"/>
              </a:rPr>
              <a:t>лаборатория </a:t>
            </a:r>
            <a:r>
              <a:rPr lang="ru-RU" sz="2200" b="1" dirty="0">
                <a:latin typeface="+mn-lt"/>
              </a:rPr>
              <a:t>комплексных исследований и экспертной оценки органических материалов</a:t>
            </a:r>
            <a:r>
              <a:rPr lang="ru-RU" sz="2200" b="1" dirty="0" smtClean="0">
                <a:latin typeface="+mn-lt"/>
              </a:rPr>
              <a:t>;</a:t>
            </a:r>
            <a:endParaRPr lang="ru-RU" sz="2200" b="1" dirty="0">
              <a:latin typeface="+mn-lt"/>
            </a:endParaRPr>
          </a:p>
          <a:p>
            <a:pPr marL="756000" indent="-342900">
              <a:lnSpc>
                <a:spcPct val="95000"/>
              </a:lnSpc>
              <a:buFontTx/>
              <a:buChar char="-"/>
              <a:defRPr/>
            </a:pPr>
            <a:r>
              <a:rPr lang="ru-RU" sz="2200" b="1" dirty="0" smtClean="0">
                <a:latin typeface="+mn-lt"/>
              </a:rPr>
              <a:t>лаборатория </a:t>
            </a:r>
            <a:r>
              <a:rPr lang="ru-RU" sz="2200" b="1" dirty="0">
                <a:latin typeface="+mn-lt"/>
              </a:rPr>
              <a:t>структурных методов анализа и свойств материалов и </a:t>
            </a:r>
            <a:r>
              <a:rPr lang="ru-RU" sz="2200" b="1" dirty="0" err="1" smtClean="0">
                <a:latin typeface="+mn-lt"/>
              </a:rPr>
              <a:t>наноматериалов</a:t>
            </a:r>
            <a:r>
              <a:rPr lang="ru-RU" sz="2200" b="1" dirty="0">
                <a:latin typeface="+mn-lt"/>
              </a:rPr>
              <a:t>;</a:t>
            </a:r>
          </a:p>
          <a:p>
            <a:pPr marL="756000" indent="-342900">
              <a:lnSpc>
                <a:spcPct val="95000"/>
              </a:lnSpc>
              <a:buFontTx/>
              <a:buChar char="-"/>
              <a:defRPr/>
            </a:pPr>
            <a:r>
              <a:rPr lang="ru-RU" sz="2200" b="1" dirty="0" smtClean="0">
                <a:latin typeface="+mn-lt"/>
              </a:rPr>
              <a:t>лаборатория </a:t>
            </a:r>
            <a:r>
              <a:rPr lang="ru-RU" sz="2200" b="1" dirty="0">
                <a:latin typeface="+mn-lt"/>
              </a:rPr>
              <a:t>«Электронная микроскопия сверхвысокого разрешения</a:t>
            </a:r>
            <a:r>
              <a:rPr lang="ru-RU" sz="2200" b="1" dirty="0" smtClean="0">
                <a:latin typeface="+mn-lt"/>
              </a:rPr>
              <a:t>»;</a:t>
            </a:r>
            <a:endParaRPr lang="ru-RU" sz="2200" b="1" dirty="0">
              <a:latin typeface="+mn-lt"/>
            </a:endParaRPr>
          </a:p>
          <a:p>
            <a:pPr marL="756000" indent="-342900">
              <a:lnSpc>
                <a:spcPct val="95000"/>
              </a:lnSpc>
              <a:buFontTx/>
              <a:buChar char="-"/>
              <a:defRPr/>
            </a:pPr>
            <a:r>
              <a:rPr lang="ru-RU" sz="2200" b="1" dirty="0" smtClean="0">
                <a:latin typeface="+mn-lt"/>
              </a:rPr>
              <a:t>лаборатория </a:t>
            </a:r>
            <a:r>
              <a:rPr lang="ru-RU" sz="2200" b="1" dirty="0">
                <a:latin typeface="+mn-lt"/>
              </a:rPr>
              <a:t>«Электромагнитной совместимости</a:t>
            </a:r>
            <a:r>
              <a:rPr lang="ru-RU" sz="2200" b="1" dirty="0" smtClean="0">
                <a:latin typeface="+mn-lt"/>
              </a:rPr>
              <a:t>»</a:t>
            </a:r>
            <a:endParaRPr lang="ru-RU" sz="2200" b="1" dirty="0">
              <a:latin typeface="+mn-lt"/>
            </a:endParaRPr>
          </a:p>
          <a:p>
            <a:pPr marL="756000" indent="-342900">
              <a:lnSpc>
                <a:spcPct val="95000"/>
              </a:lnSpc>
              <a:buFontTx/>
              <a:buChar char="-"/>
              <a:defRPr/>
            </a:pPr>
            <a:endParaRPr lang="ru-RU" sz="22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0B2E5E1-D005-469B-92F4-29B05DB5B51D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41987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altLang="ru-RU" sz="2400" dirty="0" smtClean="0"/>
              <a:t>Центры коллективного пользования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1633538"/>
            <a:ext cx="8642350" cy="49767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200" b="1" u="sng" dirty="0">
                <a:latin typeface="+mn-lt"/>
              </a:rPr>
              <a:t>Сделано:</a:t>
            </a: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действуют лицевые счета </a:t>
            </a:r>
            <a:r>
              <a:rPr lang="ru-RU" sz="2000" b="1" dirty="0" smtClean="0">
                <a:latin typeface="+mj-lt"/>
              </a:rPr>
              <a:t>лабораторий, определены накладные расходы</a:t>
            </a:r>
            <a:endParaRPr lang="ru-RU" sz="2000" dirty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утверждены списки закрепленного за ЦКП оборудования</a:t>
            </a:r>
            <a:endParaRPr lang="ru-RU" sz="2000" dirty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все оборудование имеет сертификаты поверки (калибровки) </a:t>
            </a:r>
            <a:endParaRPr lang="ru-RU" sz="2000" dirty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разработаны </a:t>
            </a:r>
            <a:r>
              <a:rPr lang="ru-RU" sz="2000" b="1" dirty="0">
                <a:latin typeface="+mj-lt"/>
              </a:rPr>
              <a:t>и утверждены  обновленные прайсы на услуги</a:t>
            </a:r>
            <a:endParaRPr lang="ru-RU" sz="2000" dirty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закреплены помещения за ЦКП </a:t>
            </a:r>
            <a:r>
              <a:rPr lang="ru-RU" sz="2000" b="1" dirty="0" smtClean="0">
                <a:latin typeface="+mj-lt"/>
              </a:rPr>
              <a:t>и введены в </a:t>
            </a:r>
            <a:r>
              <a:rPr lang="ru-RU" sz="2000" b="1" dirty="0">
                <a:latin typeface="+mj-lt"/>
              </a:rPr>
              <a:t>эксплуатацию </a:t>
            </a:r>
            <a:endParaRPr lang="ru-RU" sz="2000" b="1" dirty="0" smtClean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проведена </a:t>
            </a:r>
            <a:r>
              <a:rPr lang="ru-RU" sz="2000" b="1" dirty="0">
                <a:latin typeface="+mj-lt"/>
              </a:rPr>
              <a:t>специальная оценка рабочих мест</a:t>
            </a:r>
            <a:endParaRPr lang="ru-RU" sz="2000" dirty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j-lt"/>
              </a:rPr>
              <a:t>введена система менеджмента качества (СМК) в </a:t>
            </a:r>
            <a:r>
              <a:rPr lang="ru-RU" sz="2000" b="1" dirty="0" smtClean="0">
                <a:latin typeface="+mj-lt"/>
              </a:rPr>
              <a:t>ЦКП</a:t>
            </a:r>
            <a:endParaRPr lang="ru-RU" sz="2000" dirty="0">
              <a:latin typeface="+mj-lt"/>
            </a:endParaRP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аккредитован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УЦКП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СН</a:t>
            </a:r>
          </a:p>
          <a:p>
            <a:pPr marL="252000" lvl="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централизовано </a:t>
            </a:r>
            <a:r>
              <a:rPr lang="ru-RU" sz="2000" b="1" dirty="0" smtClean="0">
                <a:latin typeface="+mn-lt"/>
              </a:rPr>
              <a:t>собирается информация и заключаются </a:t>
            </a:r>
            <a:r>
              <a:rPr lang="ru-RU" sz="2000" b="1" dirty="0">
                <a:latin typeface="+mn-lt"/>
              </a:rPr>
              <a:t>договора на поверку и калибровку научного оборудования</a:t>
            </a:r>
            <a:endParaRPr lang="ru-RU" sz="2000" b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ts val="1200"/>
              </a:spcBef>
              <a:defRPr/>
            </a:pPr>
            <a:r>
              <a:rPr lang="ru-RU" sz="2200" b="1" u="sng" dirty="0" smtClean="0">
                <a:latin typeface="+mn-lt"/>
              </a:rPr>
              <a:t>В </a:t>
            </a:r>
            <a:r>
              <a:rPr lang="ru-RU" sz="2200" b="1" u="sng" dirty="0">
                <a:latin typeface="+mn-lt"/>
              </a:rPr>
              <a:t>ближайшее </a:t>
            </a:r>
            <a:r>
              <a:rPr lang="ru-RU" sz="2200" b="1" u="sng" dirty="0" smtClean="0">
                <a:latin typeface="+mn-lt"/>
              </a:rPr>
              <a:t>время:</a:t>
            </a:r>
            <a:endParaRPr lang="ru-RU" sz="2200" b="1" u="sng" dirty="0">
              <a:latin typeface="+mn-lt"/>
            </a:endParaRPr>
          </a:p>
          <a:p>
            <a:pPr marL="252000" indent="-252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</a:t>
            </a:r>
            <a:r>
              <a:rPr lang="ru-RU" sz="2000" b="1" dirty="0" smtClean="0">
                <a:latin typeface="+mn-lt"/>
              </a:rPr>
              <a:t>ланируется аккредитация лабораторий Центра коллективного пользования уникальным оборудованием</a:t>
            </a:r>
          </a:p>
          <a:p>
            <a:pPr marL="252000" indent="-252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+mn-lt"/>
              </a:rPr>
              <a:t>будет организован </a:t>
            </a:r>
            <a:r>
              <a:rPr lang="ru-RU" sz="2000" b="1" dirty="0">
                <a:latin typeface="+mn-lt"/>
              </a:rPr>
              <a:t>автоматизированный учет использования научного оборудования, на основе разрабатываемой в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 системы учета с использованием современных баз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6BA6B6A-3E74-4F37-9B40-76415153AA5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3315" name="Заголовок 4"/>
          <p:cNvSpPr>
            <a:spLocks noGrp="1"/>
          </p:cNvSpPr>
          <p:nvPr>
            <p:ph type="title"/>
          </p:nvPr>
        </p:nvSpPr>
        <p:spPr>
          <a:xfrm>
            <a:off x="2195513" y="115888"/>
            <a:ext cx="6948487" cy="990600"/>
          </a:xfrm>
        </p:spPr>
        <p:txBody>
          <a:bodyPr/>
          <a:lstStyle/>
          <a:p>
            <a:pPr algn="ctr"/>
            <a:r>
              <a:rPr lang="ru-RU" altLang="ru-RU" smtClean="0"/>
              <a:t>Общие затраты на научно-исследовательскую деятельность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03138"/>
              </p:ext>
            </p:extLst>
          </p:nvPr>
        </p:nvGraphicFramePr>
        <p:xfrm>
          <a:off x="179512" y="1700808"/>
          <a:ext cx="8784977" cy="49523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36704"/>
                <a:gridCol w="756351"/>
                <a:gridCol w="845961"/>
                <a:gridCol w="845961"/>
              </a:tblGrid>
              <a:tr h="40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2012 </a:t>
                      </a:r>
                      <a:endParaRPr lang="en-US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млн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млн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млн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69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Общие затраты на научно-исследовательскую деятельность в </a:t>
                      </a:r>
                      <a:r>
                        <a:rPr lang="ru-RU" sz="1500" dirty="0" smtClean="0">
                          <a:latin typeface="Calibri"/>
                          <a:ea typeface="Calibri"/>
                          <a:cs typeface="Times New Roman"/>
                        </a:rPr>
                        <a:t>2012-201</a:t>
                      </a: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500" dirty="0" smtClean="0">
                          <a:latin typeface="Calibri"/>
                          <a:ea typeface="Calibri"/>
                          <a:cs typeface="Times New Roman"/>
                        </a:rPr>
                        <a:t> гг.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753,0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1 137,8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00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В том числе 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5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 Договоры с предприятиями и международные гранты: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303,6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428,1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7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Средства на реализацию комплексных проектов по созданию высокотехнологичного производства (пост.№218)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32,0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05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Средства зарубежных источников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7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Средства российских хозяйствующих субъектов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234,1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344,2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28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 Госбюджетные средства: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379,2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288,0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561,3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Госзаказ на проведение научных исследований, гранты 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РНФ, РФФИ</a:t>
                      </a: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, РГНФ</a:t>
                      </a:r>
                      <a:r>
                        <a:rPr lang="ru-RU" sz="1500" dirty="0" smtClean="0">
                          <a:latin typeface="Calibri"/>
                          <a:ea typeface="Calibri"/>
                          <a:cs typeface="Times New Roman"/>
                        </a:rPr>
                        <a:t>, гранты </a:t>
                      </a: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Президента РФ по поддержке молодых ученых и др. ФЦП. 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237,3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198,3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3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Гранты Правительства РФ по поддержке научных исследований, проводимых под руководством ведущих ученых (пост. №220)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51,0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87,3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Программа по государственной поддержке ведущих российских вузов "Развитие инновационной инфраструктуры в российских вузах" (пост 219)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42,9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38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Стипендии Президента РФ молодым ученым и аспирантам (пост. № 563)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23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Создание лабораторий в области инженерных или естественных </a:t>
                      </a:r>
                      <a:r>
                        <a:rPr lang="ru-RU" sz="1500" dirty="0" smtClean="0">
                          <a:latin typeface="Calibri"/>
                          <a:ea typeface="Calibri"/>
                          <a:cs typeface="Times New Roman"/>
                        </a:rPr>
                        <a:t>наук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48,0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Собственные средства Университета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70,2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Стимулирование публикационной активности в зарубежных изданиях 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55,7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Поддержка целевой аспирантуры и докторантуры </a:t>
                      </a:r>
                      <a:r>
                        <a:rPr lang="ru-RU" sz="1500" dirty="0" err="1">
                          <a:latin typeface="Calibri"/>
                          <a:ea typeface="Calibri"/>
                          <a:cs typeface="Times New Roman"/>
                        </a:rPr>
                        <a:t>УрФУ</a:t>
                      </a:r>
                      <a:r>
                        <a:rPr lang="ru-RU" sz="15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14,5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14,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C2AF9-241E-4317-948F-C1ED6B01A49E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43011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altLang="ru-RU" sz="2400" dirty="0" smtClean="0"/>
              <a:t>Центр лингвистической поддержки научно-публикационной активности преподавателей и научных сотрудников </a:t>
            </a:r>
            <a:r>
              <a:rPr lang="ru-RU" altLang="ru-RU" sz="2400" dirty="0" err="1" smtClean="0"/>
              <a:t>УрФУ</a:t>
            </a:r>
            <a:r>
              <a:rPr lang="ru-RU" altLang="ru-RU" sz="2400" dirty="0" smtClean="0"/>
              <a:t> (с мая 2013 г.)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53238"/>
              </p:ext>
            </p:extLst>
          </p:nvPr>
        </p:nvGraphicFramePr>
        <p:xfrm>
          <a:off x="288925" y="5517232"/>
          <a:ext cx="8496300" cy="1227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584"/>
                <a:gridCol w="2311240"/>
                <a:gridCol w="3498476"/>
              </a:tblGrid>
              <a:tr h="2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Вид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Сумма выплаты, руб.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переводчик-сотрудник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УрФУ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512 533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переводчик-лингвист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158 869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эксперт по направлениям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691 402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869160"/>
            <a:ext cx="914400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600" b="1" spc="-40" dirty="0">
                <a:latin typeface="+mn-lt"/>
              </a:rPr>
              <a:t>Кроме того, </a:t>
            </a:r>
            <a:r>
              <a:rPr lang="ru-RU" sz="1600" b="1" spc="-40" dirty="0" smtClean="0">
                <a:latin typeface="+mn-lt"/>
              </a:rPr>
              <a:t>за счет ППК переведены </a:t>
            </a:r>
            <a:r>
              <a:rPr lang="ru-RU" sz="1600" b="1" spc="-40" dirty="0">
                <a:latin typeface="+mn-lt"/>
              </a:rPr>
              <a:t>аннотации и материалы для сайта журналов </a:t>
            </a:r>
            <a:r>
              <a:rPr lang="ru-RU" sz="1600" b="1" spc="-40" dirty="0" err="1">
                <a:latin typeface="+mn-lt"/>
              </a:rPr>
              <a:t>УрФУ</a:t>
            </a:r>
            <a:r>
              <a:rPr lang="ru-RU" sz="1600" b="1" spc="-40" dirty="0">
                <a:latin typeface="+mn-lt"/>
              </a:rPr>
              <a:t>, заявки на гранты</a:t>
            </a:r>
          </a:p>
          <a:p>
            <a:pPr algn="just">
              <a:spcBef>
                <a:spcPts val="0"/>
              </a:spcBef>
              <a:defRPr/>
            </a:pPr>
            <a:endParaRPr lang="ru-RU" sz="500" b="1" dirty="0">
              <a:latin typeface="+mn-lt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latin typeface="+mn-lt"/>
              </a:rPr>
              <a:t>В работе центра задействованы следующие ресурсы: </a:t>
            </a:r>
            <a:endParaRPr lang="ru-RU" sz="19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44759"/>
              </p:ext>
            </p:extLst>
          </p:nvPr>
        </p:nvGraphicFramePr>
        <p:xfrm>
          <a:off x="323530" y="1556792"/>
          <a:ext cx="8461695" cy="3417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988"/>
                <a:gridCol w="674586"/>
                <a:gridCol w="674586"/>
                <a:gridCol w="562685"/>
                <a:gridCol w="997601"/>
                <a:gridCol w="1476941"/>
                <a:gridCol w="1489646"/>
                <a:gridCol w="1462662"/>
              </a:tblGrid>
              <a:tr h="1968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Институт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заявок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На переводе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На рассмотрении </a:t>
                      </a:r>
                      <a:r>
                        <a:rPr lang="ru-RU" sz="1300" b="1" dirty="0">
                          <a:effectLst/>
                        </a:rPr>
                        <a:t>в </a:t>
                      </a:r>
                      <a:r>
                        <a:rPr lang="ru-RU" sz="1300" b="1" dirty="0" smtClean="0">
                          <a:effectLst/>
                        </a:rPr>
                        <a:t>журнале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Опубликовано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Отказ в публикации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2013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2014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2015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СтИ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 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ИСПН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ИГНИ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3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нет информации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ИЕН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9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3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ИМКН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ИММ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ИФКСиМП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ИММт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ВШЭМ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ХТИ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ИГУП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Итого: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15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2E788D6-F420-4F17-9A8B-5DA49CA3609B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84213" y="2708275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ru-RU" altLang="ru-RU" b="1"/>
          </a:p>
          <a:p>
            <a:pPr eaLnBrk="1" hangingPunct="1">
              <a:buFontTx/>
              <a:buChar char="•"/>
            </a:pPr>
            <a:endParaRPr lang="ru-RU" altLang="ru-RU" b="1"/>
          </a:p>
        </p:txBody>
      </p:sp>
      <p:sp>
        <p:nvSpPr>
          <p:cNvPr id="44036" name="Заголовок 4"/>
          <p:cNvSpPr>
            <a:spLocks noGrp="1"/>
          </p:cNvSpPr>
          <p:nvPr>
            <p:ph type="title"/>
          </p:nvPr>
        </p:nvSpPr>
        <p:spPr>
          <a:xfrm>
            <a:off x="2987675" y="260350"/>
            <a:ext cx="5545138" cy="72072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400" dirty="0" smtClean="0"/>
              <a:t>Проект издания </a:t>
            </a:r>
            <a:br>
              <a:rPr lang="ru-RU" altLang="ru-RU" sz="2400" dirty="0" smtClean="0"/>
            </a:br>
            <a:r>
              <a:rPr lang="ru-RU" altLang="ru-RU" sz="2400" dirty="0" smtClean="0"/>
              <a:t>научных журналов </a:t>
            </a:r>
            <a:r>
              <a:rPr lang="ru-RU" altLang="ru-RU" sz="2400" dirty="0" err="1" smtClean="0"/>
              <a:t>УрФУ</a:t>
            </a:r>
            <a:endParaRPr lang="ru-RU" altLang="ru-RU" sz="2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9262"/>
              </p:ext>
            </p:extLst>
          </p:nvPr>
        </p:nvGraphicFramePr>
        <p:xfrm>
          <a:off x="395288" y="1481397"/>
          <a:ext cx="8434387" cy="5287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792"/>
                <a:gridCol w="8042595"/>
              </a:tblGrid>
              <a:tr h="306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Журналы, вошедшие в проект «Издательство международных научных журналов»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67">
                <a:tc gridSpan="2">
                  <a:txBody>
                    <a:bodyPr/>
                    <a:lstStyle/>
                    <a:p>
                      <a:pPr marL="36000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Существующие журналы с «амбициями»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of Science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Scopus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6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itchFamily="34" charset="0"/>
                        </a:rPr>
                        <a:t>Quaestio</a:t>
                      </a: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 R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о</a:t>
                      </a:r>
                      <a:r>
                        <a:rPr lang="en-US" sz="1600" b="1" dirty="0" err="1">
                          <a:effectLst/>
                          <a:latin typeface="Calibri" pitchFamily="34" charset="0"/>
                        </a:rPr>
                        <a:t>ssica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: историко-филологические 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</a:rPr>
                        <a:t>исследования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(в декабре 2014 г.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документы направлены для включения в перечень журналов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WoS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20253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Вопросы ономастики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(в марте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2014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г. документы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направлены для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включения в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Scopus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2496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Аналитика и контроль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(в апреле 2015 г. планируется направить документы в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Scopus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43898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Chimica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Techno 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Acta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</a:rPr>
                        <a:t> процессы 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в химии и химической </a:t>
                      </a:r>
                      <a:r>
                        <a:rPr lang="ru-RU" sz="1600" b="1" dirty="0" smtClean="0">
                          <a:effectLst/>
                          <a:latin typeface="+mj-lt"/>
                        </a:rPr>
                        <a:t>технологии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(вышло 3 номера в 2014 г., в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печати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№1 в 2015 г., </a:t>
                      </a:r>
                      <a:r>
                        <a:rPr lang="ru-RU" sz="1600" b="1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документы </a:t>
                      </a:r>
                      <a:r>
                        <a:rPr lang="ru-RU" sz="1600" b="1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будут направлены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в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Scopus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в конце 2015 г.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4036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Университетское управление: теория и практика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(требуется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реструктурирование журнала в соответствии с международными требованиями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Вновь создаваемые журналы с «амбициями»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of Science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Scopus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9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Russian Journal of Construction Science and Technology</a:t>
                      </a:r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(журнал зарегистрирован в сентябре 2014 г., не выпускается, не видно работы команды)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1624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R-Economy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(электронный журнал совместно с ИЭ </a:t>
                      </a:r>
                      <a:r>
                        <a:rPr kumimoji="0" lang="ru-RU" sz="16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УрО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РАН, в стадии регистрации)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Journal of Tax Reform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(совместно с Байкальским </a:t>
                      </a:r>
                      <a:r>
                        <a:rPr kumimoji="0" lang="ru-RU" sz="16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ГУЭиП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в стадии</a:t>
                      </a:r>
                      <a:r>
                        <a:rPr kumimoji="0"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регистрации)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20953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International Journal of Energy Production and Management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(совместно с </a:t>
                      </a:r>
                      <a:r>
                        <a:rPr kumimoji="0" lang="ru-RU" sz="16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Уэссекским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технологическим институтом, </a:t>
                      </a:r>
                      <a:r>
                        <a:rPr kumimoji="0" lang="ru-RU" sz="16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УрФУ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соучредитель)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306887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</a:rPr>
                        <a:t>Журналы с «амбициями» перечня ВАК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1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Известия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Сер. 1. Проблемы образования, науки и культуры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1757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Известия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Сер. 2. Гуманитарные науки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17234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Известия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Сер. 3. Общественные науки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  <a:tr h="168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Вестник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Серия «Экономика и управление»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2E788D6-F420-4F17-9A8B-5DA49CA3609B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84213" y="2708275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ru-RU" altLang="ru-RU" b="1"/>
          </a:p>
          <a:p>
            <a:pPr eaLnBrk="1" hangingPunct="1">
              <a:buFontTx/>
              <a:buChar char="•"/>
            </a:pPr>
            <a:endParaRPr lang="ru-RU" altLang="ru-RU" b="1"/>
          </a:p>
        </p:txBody>
      </p:sp>
      <p:sp>
        <p:nvSpPr>
          <p:cNvPr id="44036" name="Заголовок 4"/>
          <p:cNvSpPr>
            <a:spLocks noGrp="1"/>
          </p:cNvSpPr>
          <p:nvPr>
            <p:ph type="title"/>
          </p:nvPr>
        </p:nvSpPr>
        <p:spPr>
          <a:xfrm>
            <a:off x="2987675" y="260350"/>
            <a:ext cx="5545138" cy="72072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400" dirty="0" smtClean="0"/>
              <a:t>Проект издания </a:t>
            </a:r>
            <a:br>
              <a:rPr lang="ru-RU" altLang="ru-RU" sz="2400" dirty="0" smtClean="0"/>
            </a:br>
            <a:r>
              <a:rPr lang="ru-RU" altLang="ru-RU" sz="2400" dirty="0" smtClean="0"/>
              <a:t>научных журналов </a:t>
            </a:r>
            <a:r>
              <a:rPr lang="ru-RU" altLang="ru-RU" sz="2400" dirty="0" err="1" smtClean="0"/>
              <a:t>УрФУ</a:t>
            </a: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916832"/>
            <a:ext cx="81372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/>
            <a:r>
              <a:rPr lang="ru-RU" sz="2200" b="1" dirty="0">
                <a:latin typeface="+mn-lt"/>
              </a:rPr>
              <a:t>П</a:t>
            </a:r>
            <a:r>
              <a:rPr lang="ru-RU" sz="2200" b="1" dirty="0" smtClean="0">
                <a:latin typeface="+mn-lt"/>
              </a:rPr>
              <a:t>ри </a:t>
            </a:r>
            <a:r>
              <a:rPr lang="ru-RU" sz="2200" b="1" dirty="0">
                <a:latin typeface="+mn-lt"/>
              </a:rPr>
              <a:t>сохранении финансирования </a:t>
            </a:r>
            <a:r>
              <a:rPr lang="ru-RU" sz="2200" b="1" dirty="0" smtClean="0">
                <a:latin typeface="+mn-lt"/>
              </a:rPr>
              <a:t>проекта, </a:t>
            </a:r>
            <a:r>
              <a:rPr lang="ru-RU" sz="2200" b="1" dirty="0">
                <a:latin typeface="+mn-lt"/>
              </a:rPr>
              <a:t>решении актуальных финансовых вопросов </a:t>
            </a:r>
            <a:r>
              <a:rPr lang="ru-RU" sz="2200" b="1" dirty="0" smtClean="0">
                <a:latin typeface="+mn-lt"/>
              </a:rPr>
              <a:t>и доле удачи можно рассчитывать на </a:t>
            </a:r>
            <a:r>
              <a:rPr lang="ru-RU" sz="2200" b="1" dirty="0">
                <a:latin typeface="+mn-lt"/>
              </a:rPr>
              <a:t>включение </a:t>
            </a:r>
            <a:r>
              <a:rPr lang="ru-RU" sz="2200" b="1" dirty="0" smtClean="0">
                <a:latin typeface="+mn-lt"/>
              </a:rPr>
              <a:t>следующих научных </a:t>
            </a:r>
            <a:r>
              <a:rPr lang="ru-RU" sz="2200" b="1" dirty="0">
                <a:latin typeface="+mn-lt"/>
              </a:rPr>
              <a:t>журналов </a:t>
            </a:r>
            <a:r>
              <a:rPr lang="ru-RU" sz="2200" b="1" dirty="0" err="1">
                <a:latin typeface="+mn-lt"/>
              </a:rPr>
              <a:t>УрФУ</a:t>
            </a:r>
            <a:r>
              <a:rPr lang="ru-RU" sz="2200" b="1" dirty="0">
                <a:latin typeface="+mn-lt"/>
              </a:rPr>
              <a:t> в международные базы </a:t>
            </a:r>
            <a:r>
              <a:rPr lang="ru-RU" sz="2200" b="1" dirty="0" smtClean="0">
                <a:latin typeface="+mn-lt"/>
              </a:rPr>
              <a:t>данных в ближайшее время:</a:t>
            </a:r>
            <a:endParaRPr lang="ru-RU" sz="2200" b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в </a:t>
            </a:r>
            <a:r>
              <a:rPr lang="ru-RU" sz="2200" b="1" dirty="0" smtClean="0">
                <a:latin typeface="+mn-lt"/>
              </a:rPr>
              <a:t>2015-2016 </a:t>
            </a:r>
            <a:r>
              <a:rPr lang="ru-RU" sz="2200" b="1" dirty="0">
                <a:latin typeface="+mn-lt"/>
              </a:rPr>
              <a:t>году – </a:t>
            </a:r>
            <a:r>
              <a:rPr lang="ru-RU" sz="2200" b="1" dirty="0" smtClean="0">
                <a:latin typeface="+mn-lt"/>
              </a:rPr>
              <a:t>трех журналов </a:t>
            </a:r>
            <a:r>
              <a:rPr lang="ru-RU" sz="2200" b="1" dirty="0">
                <a:latin typeface="+mn-lt"/>
              </a:rPr>
              <a:t>(«Аналитика и контроль», «Вопросы ономастики»,  «</a:t>
            </a:r>
            <a:r>
              <a:rPr lang="en-US" sz="2200" b="1" dirty="0" err="1">
                <a:latin typeface="Calibri" panose="020F0502020204030204" pitchFamily="34" charset="0"/>
              </a:rPr>
              <a:t>Quaestio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Rossica</a:t>
            </a:r>
            <a:r>
              <a:rPr lang="ru-RU" sz="2200" b="1" dirty="0" smtClean="0">
                <a:latin typeface="+mn-lt"/>
              </a:rPr>
              <a:t>»);</a:t>
            </a:r>
            <a:endParaRPr lang="ru-RU" sz="2200" b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в 2016 году – одного («</a:t>
            </a:r>
            <a:r>
              <a:rPr lang="en-US" sz="2200" b="1" dirty="0" err="1">
                <a:latin typeface="Calibri" panose="020F0502020204030204" pitchFamily="34" charset="0"/>
              </a:rPr>
              <a:t>Chimica</a:t>
            </a:r>
            <a:r>
              <a:rPr lang="en-US" sz="2200" b="1" dirty="0">
                <a:latin typeface="Calibri" panose="020F0502020204030204" pitchFamily="34" charset="0"/>
              </a:rPr>
              <a:t> Techno </a:t>
            </a:r>
            <a:r>
              <a:rPr lang="en-US" sz="2200" b="1" dirty="0" err="1">
                <a:latin typeface="Calibri" panose="020F0502020204030204" pitchFamily="34" charset="0"/>
              </a:rPr>
              <a:t>Acta</a:t>
            </a:r>
            <a:r>
              <a:rPr lang="ru-RU" sz="2200" b="1" dirty="0">
                <a:latin typeface="+mn-lt"/>
              </a:rPr>
              <a:t>»);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в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>
                <a:latin typeface="Calibri" panose="020F0502020204030204" pitchFamily="34" charset="0"/>
              </a:rPr>
              <a:t>2017–2018 </a:t>
            </a:r>
            <a:r>
              <a:rPr lang="ru-RU" sz="2200" b="1" dirty="0">
                <a:latin typeface="+mn-lt"/>
              </a:rPr>
              <a:t>годах</a:t>
            </a:r>
            <a:r>
              <a:rPr lang="en-US" sz="2200" b="1" dirty="0">
                <a:latin typeface="+mn-lt"/>
              </a:rPr>
              <a:t> -  </a:t>
            </a:r>
            <a:r>
              <a:rPr lang="ru-RU" sz="2200" b="1" dirty="0">
                <a:latin typeface="+mn-lt"/>
              </a:rPr>
              <a:t>двух </a:t>
            </a:r>
            <a:r>
              <a:rPr lang="en-US" sz="2200" b="1" dirty="0">
                <a:latin typeface="+mn-lt"/>
              </a:rPr>
              <a:t>(«</a:t>
            </a:r>
            <a:r>
              <a:rPr lang="en-US" sz="2200" b="1" dirty="0">
                <a:latin typeface="Calibri" panose="020F0502020204030204" pitchFamily="34" charset="0"/>
              </a:rPr>
              <a:t>R-Economy», «International Journal of Energy Production and Management»</a:t>
            </a:r>
            <a:r>
              <a:rPr lang="en-US" sz="2200" b="1" dirty="0">
                <a:latin typeface="+mn-lt"/>
              </a:rPr>
              <a:t>).</a:t>
            </a:r>
            <a:endParaRPr lang="ru-RU" sz="2200" b="1" dirty="0">
              <a:latin typeface="+mn-lt"/>
            </a:endParaRPr>
          </a:p>
          <a:p>
            <a:pPr marL="360000">
              <a:spcBef>
                <a:spcPts val="1200"/>
              </a:spcBef>
            </a:pPr>
            <a:r>
              <a:rPr lang="ru-RU" sz="2200" b="1" dirty="0" smtClean="0">
                <a:latin typeface="+mn-lt"/>
              </a:rPr>
              <a:t>Вероятность, по оценке руководителя проекта, </a:t>
            </a:r>
            <a:r>
              <a:rPr lang="ru-RU" sz="2200" b="1" dirty="0">
                <a:latin typeface="+mn-lt"/>
              </a:rPr>
              <a:t>выше </a:t>
            </a:r>
            <a:r>
              <a:rPr lang="ru-RU" sz="2200" b="1" dirty="0" smtClean="0">
                <a:latin typeface="+mn-lt"/>
              </a:rPr>
              <a:t>50%</a:t>
            </a:r>
            <a:endParaRPr lang="ru-RU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9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990600"/>
          </a:xfrm>
        </p:spPr>
        <p:txBody>
          <a:bodyPr/>
          <a:lstStyle/>
          <a:p>
            <a:pPr marL="342900" indent="-342900" algn="ctr">
              <a:spcAft>
                <a:spcPts val="0"/>
              </a:spcAft>
            </a:pPr>
            <a:r>
              <a:rPr lang="ru-RU" sz="2400" dirty="0" smtClean="0"/>
              <a:t>Электронный научный архив </a:t>
            </a:r>
            <a:r>
              <a:rPr lang="ru-RU" sz="2400" dirty="0" err="1" smtClean="0"/>
              <a:t>УрФУ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69825"/>
              </p:ext>
            </p:extLst>
          </p:nvPr>
        </p:nvGraphicFramePr>
        <p:xfrm>
          <a:off x="289376" y="1949897"/>
          <a:ext cx="8712967" cy="1747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61342"/>
                <a:gridCol w="2004753"/>
                <a:gridCol w="1696330"/>
                <a:gridCol w="1850542"/>
              </a:tblGrid>
              <a:tr h="62406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Тип рейтинга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Январь 2014,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в мире (РФ)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Июль</a:t>
                      </a:r>
                      <a:r>
                        <a:rPr lang="ru-RU" sz="2000" b="1" baseline="0" dirty="0" smtClean="0"/>
                        <a:t> 2014,</a:t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в мире (РФ)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Январь 2015,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в</a:t>
                      </a:r>
                      <a:r>
                        <a:rPr lang="ru-RU" sz="2000" b="1" baseline="0" dirty="0" smtClean="0"/>
                        <a:t> мире (РФ)</a:t>
                      </a:r>
                      <a:endParaRPr lang="ru-RU" sz="2000" b="1" dirty="0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Рейтинг открытых архивов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549 (1)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378 (1)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343 (1)</a:t>
                      </a:r>
                      <a:endParaRPr lang="ru-RU" sz="2000" b="1" dirty="0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Рейтинг университетов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1728 (19)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1069 (11)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1014 (7)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9512" y="148478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Позиция в рейтинге </a:t>
            </a:r>
            <a:r>
              <a:rPr lang="ru-RU" sz="2400" b="1" dirty="0" err="1" smtClean="0">
                <a:latin typeface="+mn-lt"/>
              </a:rPr>
              <a:t>Webometrics</a:t>
            </a:r>
            <a:r>
              <a:rPr lang="ru-RU" sz="2400" b="1" dirty="0" smtClean="0">
                <a:latin typeface="+mn-lt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528" y="3789040"/>
            <a:ext cx="8820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Новые коллекции: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 Магистерские диссертации</a:t>
            </a:r>
            <a:r>
              <a:rPr lang="en-US" b="1" dirty="0" smtClean="0">
                <a:latin typeface="+mn-lt"/>
              </a:rPr>
              <a:t> (55 </a:t>
            </a:r>
            <a:r>
              <a:rPr lang="ru-RU" b="1" dirty="0" smtClean="0">
                <a:latin typeface="+mn-lt"/>
              </a:rPr>
              <a:t>диссертаций)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 Научные публикации, проиндексированные в SCOPUS и </a:t>
            </a:r>
            <a:r>
              <a:rPr lang="ru-RU" b="1" dirty="0" err="1" smtClean="0">
                <a:latin typeface="+mn-lt"/>
              </a:rPr>
              <a:t>WoS</a:t>
            </a:r>
            <a:r>
              <a:rPr lang="ru-RU" b="1" dirty="0" smtClean="0">
                <a:latin typeface="+mn-lt"/>
              </a:rPr>
              <a:t> (681 статья за 2013 г.)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 Университетские газеты («Уральский федеральный», «</a:t>
            </a:r>
            <a:r>
              <a:rPr lang="ru-RU" b="1" dirty="0" err="1" smtClean="0">
                <a:latin typeface="+mn-lt"/>
              </a:rPr>
              <a:t>ПсихоЛогос</a:t>
            </a:r>
            <a:r>
              <a:rPr lang="ru-RU" b="1" dirty="0" smtClean="0">
                <a:latin typeface="+mn-lt"/>
              </a:rPr>
              <a:t>», «</a:t>
            </a:r>
            <a:r>
              <a:rPr lang="ru-RU" b="1" dirty="0">
                <a:latin typeface="+mn-lt"/>
              </a:rPr>
              <a:t>У</a:t>
            </a:r>
            <a:r>
              <a:rPr lang="en-US" b="1" dirty="0">
                <a:latin typeface="+mn-lt"/>
              </a:rPr>
              <a:t> </a:t>
            </a:r>
            <a:r>
              <a:rPr lang="ru-RU" b="1" dirty="0" smtClean="0">
                <a:latin typeface="+mn-lt"/>
              </a:rPr>
              <a:t>власти», «Гефест», «</a:t>
            </a:r>
            <a:r>
              <a:rPr lang="ru-RU" b="1" dirty="0" err="1" smtClean="0">
                <a:latin typeface="+mn-lt"/>
              </a:rPr>
              <a:t>Инжек</a:t>
            </a:r>
            <a:r>
              <a:rPr lang="en-US" b="1" dirty="0" smtClean="0">
                <a:latin typeface="+mn-lt"/>
              </a:rPr>
              <a:t>tor</a:t>
            </a:r>
            <a:r>
              <a:rPr lang="ru-RU" b="1" dirty="0" smtClean="0">
                <a:latin typeface="+mn-lt"/>
              </a:rPr>
              <a:t>», «Перестройка», </a:t>
            </a:r>
            <a:r>
              <a:rPr lang="ru-RU" b="1" dirty="0">
                <a:latin typeface="+mn-lt"/>
              </a:rPr>
              <a:t>«</a:t>
            </a:r>
            <a:r>
              <a:rPr lang="ru-RU" b="1" dirty="0" err="1">
                <a:latin typeface="+mn-lt"/>
              </a:rPr>
              <a:t>Сталинец</a:t>
            </a:r>
            <a:r>
              <a:rPr lang="ru-RU" b="1" dirty="0">
                <a:latin typeface="+mn-lt"/>
              </a:rPr>
              <a:t>»).</a:t>
            </a:r>
            <a:endParaRPr lang="ru-RU" b="1" dirty="0" smtClean="0"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 22 марта 2015 г. в Электронном научном архиве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размещено  16 6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27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документов.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 2014 г. загружено  6 269 документов (150% к 2013 г.).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6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768752" cy="990600"/>
          </a:xfrm>
        </p:spPr>
        <p:txBody>
          <a:bodyPr/>
          <a:lstStyle/>
          <a:p>
            <a:pPr algn="ctr"/>
            <a:r>
              <a:rPr lang="ru-RU" sz="2400" dirty="0" smtClean="0"/>
              <a:t>РИНЦ: дальнейшее укрепление позиций </a:t>
            </a:r>
            <a:endParaRPr lang="ru-RU" sz="2400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22743"/>
              </p:ext>
            </p:extLst>
          </p:nvPr>
        </p:nvGraphicFramePr>
        <p:xfrm>
          <a:off x="539552" y="1700808"/>
          <a:ext cx="8392616" cy="490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8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195736" y="188640"/>
            <a:ext cx="67687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dirty="0" smtClean="0"/>
              <a:t>РИНЦ: </a:t>
            </a:r>
            <a:r>
              <a:rPr lang="ru-RU" sz="2400" dirty="0" err="1" smtClean="0"/>
              <a:t>УрФУ</a:t>
            </a:r>
            <a:r>
              <a:rPr lang="ru-RU" sz="2400" dirty="0" smtClean="0"/>
              <a:t> среди федеральных университетов и участников программы 5-100-2020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13216"/>
              </p:ext>
            </p:extLst>
          </p:nvPr>
        </p:nvGraphicFramePr>
        <p:xfrm>
          <a:off x="107504" y="1556792"/>
          <a:ext cx="4032448" cy="447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Федеральные университеты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Уральский федеральный университет им. первого Президента России Б.Н. Ельцина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Сибирский федеральный университет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Казанский (Приволжский) федеральный университет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Южный федеральный университет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Дальневосточный федеральный университет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Северо-Кавказский федеральный университет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Крымский федеральный университет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В.И.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Вернадского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Северный (Арктический) федеральный университет им. М.В. Ломоносова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Северо-Восточный федеральный университет им. М.К.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Аммосова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Балтийский федеральный университет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И. Канта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37496"/>
              </p:ext>
            </p:extLst>
          </p:nvPr>
        </p:nvGraphicFramePr>
        <p:xfrm>
          <a:off x="4211960" y="1556793"/>
          <a:ext cx="4915290" cy="513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290"/>
              </a:tblGrid>
              <a:tr h="387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Университеты программы 5-100-2020</a:t>
                      </a:r>
                    </a:p>
                  </a:txBody>
                  <a:tcPr/>
                </a:tc>
              </a:tr>
              <a:tr h="188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Новосибирский государственный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университет 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ядерный университет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МИФИ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86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Уральский федеральный университет им. первого Президента России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Б.Н.Ельцина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42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Томский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государственный университет 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Московский физико-технический институт  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Санкт-Петербургский государственный политехнический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университет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"Высшая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экономики" </a:t>
                      </a:r>
                    </a:p>
                  </a:txBody>
                  <a:tcPr marL="9525" marR="9525" marT="9525" marB="0" anchor="ctr"/>
                </a:tc>
              </a:tr>
              <a:tr h="204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Казанский (Приволжский) федеральный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университет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технологический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университет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МИСиС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 </a:t>
                      </a:r>
                    </a:p>
                  </a:txBody>
                  <a:tcPr marL="9525" marR="9525" marT="9525" marB="0" anchor="ctr"/>
                </a:tc>
              </a:tr>
              <a:tr h="299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Нижегородский государственный университет им. Н.И. Лобачевского </a:t>
                      </a:r>
                    </a:p>
                  </a:txBody>
                  <a:tcPr marL="9525" marR="9525" marT="9525" marB="0" anchor="ctr"/>
                </a:tc>
              </a:tr>
              <a:tr h="259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Томский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политехнический университет 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НИУ Санкт-Петербургский университет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информационных технологий, механики и оптики </a:t>
                      </a:r>
                    </a:p>
                  </a:txBody>
                  <a:tcPr marL="9525" marR="9525" marT="9525" marB="0" anchor="ctr"/>
                </a:tc>
              </a:tr>
              <a:tr h="386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Санкт-Петербургский государственный электротехнический университет "ЛЭТИ" им. В.И. Ульянова (Ленина) </a:t>
                      </a:r>
                    </a:p>
                  </a:txBody>
                  <a:tcPr marL="9525" marR="9525" marT="9525" marB="0" anchor="ctr"/>
                </a:tc>
              </a:tr>
              <a:tr h="207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Дальневосточный федеральный университет </a:t>
                      </a:r>
                    </a:p>
                  </a:txBody>
                  <a:tcPr marL="9525" marR="9525" marT="9525" marB="0" anchor="ctr"/>
                </a:tc>
              </a:tr>
              <a:tr h="386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Самарский государственный аэрокосмический университет им. академика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С.П. Королева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AED1C6-351A-4EF8-8CC7-E6308706A27B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48131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altLang="ru-RU" sz="2600" dirty="0" smtClean="0"/>
              <a:t>Работа диссертационных советов </a:t>
            </a:r>
            <a:r>
              <a:rPr lang="ru-RU" altLang="ru-RU" sz="2600" dirty="0" err="1" smtClean="0"/>
              <a:t>УрФУ</a:t>
            </a:r>
            <a:endParaRPr lang="ru-RU" altLang="ru-RU" sz="2600" dirty="0" smtClean="0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06363" y="1568450"/>
            <a:ext cx="89027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68375" indent="-3429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altLang="ru-RU" sz="2000" b="1" dirty="0">
                <a:latin typeface="+mn-lt"/>
              </a:rPr>
              <a:t>В 2014 г. в университете работало 2</a:t>
            </a:r>
            <a:r>
              <a:rPr lang="en-US" altLang="ru-RU" sz="2000" b="1" dirty="0">
                <a:latin typeface="+mn-lt"/>
              </a:rPr>
              <a:t>6</a:t>
            </a:r>
            <a:r>
              <a:rPr lang="ru-RU" altLang="ru-RU" sz="2000" b="1" dirty="0">
                <a:latin typeface="+mn-lt"/>
              </a:rPr>
              <a:t> диссертационных советов по </a:t>
            </a:r>
            <a:r>
              <a:rPr lang="en-US" altLang="ru-RU" sz="2000" b="1" dirty="0">
                <a:latin typeface="+mn-lt"/>
              </a:rPr>
              <a:t>48</a:t>
            </a:r>
            <a:r>
              <a:rPr lang="ru-RU" altLang="ru-RU" sz="2000" b="1" dirty="0">
                <a:latin typeface="+mn-lt"/>
              </a:rPr>
              <a:t> научным специальностям, по 11 отраслям наук.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altLang="ru-RU" sz="2000" b="1" dirty="0">
                <a:latin typeface="+mn-lt"/>
              </a:rPr>
              <a:t>В 2014 г. в советах </a:t>
            </a:r>
            <a:r>
              <a:rPr lang="ru-RU" altLang="ru-RU" sz="2000" b="1" dirty="0" err="1">
                <a:latin typeface="+mn-lt"/>
              </a:rPr>
              <a:t>УрФУ</a:t>
            </a:r>
            <a:r>
              <a:rPr lang="ru-RU" altLang="ru-RU" sz="2000" b="1" dirty="0">
                <a:latin typeface="+mn-lt"/>
              </a:rPr>
              <a:t> состоялась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81 </a:t>
            </a:r>
            <a:r>
              <a:rPr lang="ru-RU" altLang="ru-RU" sz="2000" b="1" dirty="0">
                <a:latin typeface="+mn-lt"/>
              </a:rPr>
              <a:t>защита, в том числе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10</a:t>
            </a:r>
            <a:r>
              <a:rPr lang="ru-RU" altLang="ru-RU" sz="2000" b="1" dirty="0">
                <a:latin typeface="+mn-lt"/>
              </a:rPr>
              <a:t> докторских.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altLang="ru-RU" sz="2000" b="1" dirty="0">
                <a:latin typeface="+mn-lt"/>
              </a:rPr>
              <a:t>В условиях оптимизации, проводимой </a:t>
            </a:r>
            <a:r>
              <a:rPr lang="ru-RU" altLang="ru-RU" sz="2000" b="1" dirty="0" err="1">
                <a:latin typeface="+mn-lt"/>
              </a:rPr>
              <a:t>ВАКом</a:t>
            </a:r>
            <a:r>
              <a:rPr lang="ru-RU" altLang="ru-RU" sz="2000" b="1" dirty="0">
                <a:latin typeface="+mn-lt"/>
              </a:rPr>
              <a:t> и МОН РФ в 2014 г. и направленной на существенное сокращение числа </a:t>
            </a:r>
            <a:r>
              <a:rPr lang="ru-RU" altLang="ru-RU" sz="2000" b="1" dirty="0" err="1">
                <a:latin typeface="+mn-lt"/>
              </a:rPr>
              <a:t>диссоветов</a:t>
            </a:r>
            <a:r>
              <a:rPr lang="ru-RU" altLang="ru-RU" sz="2000" b="1" dirty="0">
                <a:latin typeface="+mn-lt"/>
              </a:rPr>
              <a:t> в России,  удалось сохранить все действующие диссертационные советы </a:t>
            </a:r>
            <a:r>
              <a:rPr lang="ru-RU" altLang="ru-RU" sz="2000" b="1" dirty="0" err="1">
                <a:latin typeface="+mn-lt"/>
              </a:rPr>
              <a:t>УрФУ</a:t>
            </a:r>
            <a:r>
              <a:rPr lang="ru-RU" altLang="ru-RU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altLang="ru-RU" sz="2000" b="1" dirty="0">
                <a:latin typeface="+mn-lt"/>
              </a:rPr>
              <a:t>В 2014 г. обновлены составы 10</a:t>
            </a:r>
            <a:r>
              <a:rPr lang="en-US" altLang="ru-RU" sz="2000" b="1" dirty="0"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действующих диссертационных советов (за 2014 г. подготовлены 13 ходатайств)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altLang="ru-RU" sz="2000" b="1" dirty="0">
                <a:latin typeface="+mn-lt"/>
              </a:rPr>
              <a:t>Определены источники финансирования и в 2014 г. реализован проект финансовой поддержки деятельности диссертационных советов и защит сотрудников </a:t>
            </a:r>
            <a:r>
              <a:rPr lang="ru-RU" altLang="ru-RU" sz="2000" b="1" dirty="0" err="1">
                <a:latin typeface="+mn-lt"/>
              </a:rPr>
              <a:t>УрФУ</a:t>
            </a:r>
            <a:r>
              <a:rPr lang="ru-RU" altLang="ru-RU" sz="2000" b="1" dirty="0">
                <a:latin typeface="+mn-lt"/>
              </a:rPr>
              <a:t> в других городах.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altLang="ru-RU" sz="2000" b="1" dirty="0">
                <a:latin typeface="+mn-lt"/>
              </a:rPr>
              <a:t>Ученые университета вошли в состав 5 экспертных советов ВАК по следующим направлениям: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история,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органическая химия,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политология,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экономическая теория, финансы и мировая экономика,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энергетика, электрификация и энергетическое машиностроение.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EE6099-2D9F-4785-8E84-93A2ECB3B233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49155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altLang="ru-RU" sz="2600" dirty="0" smtClean="0"/>
              <a:t>Работа диссертационных советов </a:t>
            </a:r>
            <a:r>
              <a:rPr lang="ru-RU" altLang="ru-RU" sz="2600" dirty="0" err="1" smtClean="0"/>
              <a:t>УрФУ</a:t>
            </a:r>
            <a:endParaRPr lang="ru-RU" altLang="ru-RU" sz="2600" dirty="0" smtClean="0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179388" y="1628775"/>
            <a:ext cx="87741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68375" indent="-3429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804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w Cen MT" pitchFamily="34" charset="0"/>
              <a:buNone/>
            </a:pPr>
            <a:r>
              <a:rPr lang="ru-RU" altLang="ru-RU" sz="2000" b="1" dirty="0">
                <a:latin typeface="Calibri" pitchFamily="34" charset="0"/>
              </a:rPr>
              <a:t>7. </a:t>
            </a:r>
            <a:r>
              <a:rPr lang="ru-RU" altLang="ru-RU" sz="2000" b="1" dirty="0">
                <a:latin typeface="+mn-lt"/>
              </a:rPr>
              <a:t>В МОН РФ направлены документы по введению 3 сотрудников </a:t>
            </a:r>
            <a:r>
              <a:rPr lang="ru-RU" altLang="ru-RU" sz="2000" b="1" dirty="0" err="1">
                <a:latin typeface="+mn-lt"/>
              </a:rPr>
              <a:t>УрФУ</a:t>
            </a:r>
            <a:r>
              <a:rPr lang="ru-RU" altLang="ru-RU" sz="2000" b="1" dirty="0">
                <a:latin typeface="+mn-lt"/>
              </a:rPr>
              <a:t> в члены экспертных советов ВАК (Управление, вычислительная техника и информатика; Отраслевая и региональная экономика; Филология и искусствоведение )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None/>
            </a:pPr>
            <a:r>
              <a:rPr lang="ru-RU" altLang="ru-RU" sz="2000" b="1" dirty="0">
                <a:latin typeface="+mn-lt"/>
              </a:rPr>
              <a:t>8. В МОН РФ направлены пакеты документов </a:t>
            </a:r>
          </a:p>
          <a:p>
            <a:pPr marL="720000" lvl="1" eaLnBrk="1" hangingPunct="1">
              <a:lnSpc>
                <a:spcPct val="90000"/>
              </a:lnSpc>
              <a:buFont typeface="Tw Cen MT" pitchFamily="34" charset="0"/>
              <a:buChar char="•"/>
            </a:pPr>
            <a:r>
              <a:rPr lang="ru-RU" altLang="ru-RU" sz="2000" b="1" dirty="0">
                <a:latin typeface="+mn-lt"/>
              </a:rPr>
              <a:t>на открытие нового объединенного </a:t>
            </a:r>
            <a:r>
              <a:rPr lang="ru-RU" altLang="ru-RU" sz="2000" b="1" dirty="0" err="1">
                <a:latin typeface="+mn-lt"/>
              </a:rPr>
              <a:t>диссовета</a:t>
            </a:r>
            <a:r>
              <a:rPr lang="ru-RU" altLang="ru-RU" sz="2000" b="1" dirty="0">
                <a:latin typeface="+mn-lt"/>
              </a:rPr>
              <a:t> (</a:t>
            </a:r>
            <a:r>
              <a:rPr lang="ru-RU" altLang="ru-RU" sz="2000" b="1" dirty="0" err="1">
                <a:latin typeface="+mn-lt"/>
              </a:rPr>
              <a:t>УрФУ</a:t>
            </a:r>
            <a:r>
              <a:rPr lang="ru-RU" altLang="ru-RU" sz="2000" b="1" dirty="0">
                <a:latin typeface="+mn-lt"/>
              </a:rPr>
              <a:t> и Институт экономики </a:t>
            </a:r>
            <a:r>
              <a:rPr lang="ru-RU" altLang="ru-RU" sz="2000" b="1" dirty="0" err="1">
                <a:latin typeface="+mn-lt"/>
              </a:rPr>
              <a:t>УрО</a:t>
            </a:r>
            <a:r>
              <a:rPr lang="ru-RU" altLang="ru-RU" sz="2000" b="1" dirty="0">
                <a:latin typeface="+mn-lt"/>
              </a:rPr>
              <a:t> РАН) по социологическим наукам (специальности 22.00.03, 22.00.08)</a:t>
            </a:r>
          </a:p>
          <a:p>
            <a:pPr marL="720000" lvl="1" eaLnBrk="1" hangingPunct="1">
              <a:lnSpc>
                <a:spcPct val="90000"/>
              </a:lnSpc>
              <a:buFont typeface="Tw Cen MT" pitchFamily="34" charset="0"/>
              <a:buChar char="•"/>
            </a:pPr>
            <a:r>
              <a:rPr lang="ru-RU" altLang="ru-RU" sz="2000" b="1" dirty="0">
                <a:latin typeface="+mn-lt"/>
              </a:rPr>
              <a:t>на открытие </a:t>
            </a:r>
            <a:r>
              <a:rPr lang="ru-RU" altLang="ru-RU" sz="2000" b="1" dirty="0" err="1">
                <a:latin typeface="+mn-lt"/>
              </a:rPr>
              <a:t>диссовета</a:t>
            </a:r>
            <a:r>
              <a:rPr lang="ru-RU" altLang="ru-RU" sz="2000" b="1" dirty="0">
                <a:latin typeface="+mn-lt"/>
              </a:rPr>
              <a:t> по техническим и физико-математическим наукам (специальности 05.13.18, 05.13.01, 01.04.01)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None/>
            </a:pPr>
            <a:r>
              <a:rPr lang="ru-RU" altLang="ru-RU" sz="2000" b="1" dirty="0">
                <a:latin typeface="+mn-lt"/>
              </a:rPr>
              <a:t>9. Продолжается работа по подготовке документов на создание объединенного </a:t>
            </a:r>
            <a:r>
              <a:rPr lang="ru-RU" altLang="ru-RU" sz="2000" b="1" dirty="0" err="1">
                <a:latin typeface="+mn-lt"/>
              </a:rPr>
              <a:t>диссовета</a:t>
            </a:r>
            <a:r>
              <a:rPr lang="ru-RU" altLang="ru-RU" sz="2000" b="1" dirty="0">
                <a:latin typeface="+mn-lt"/>
              </a:rPr>
              <a:t> (</a:t>
            </a:r>
            <a:r>
              <a:rPr lang="ru-RU" altLang="ru-RU" sz="2000" b="1" dirty="0" err="1">
                <a:latin typeface="+mn-lt"/>
              </a:rPr>
              <a:t>УрФУ</a:t>
            </a:r>
            <a:r>
              <a:rPr lang="ru-RU" altLang="ru-RU" sz="2000" b="1" dirty="0">
                <a:latin typeface="+mn-lt"/>
              </a:rPr>
              <a:t> и </a:t>
            </a:r>
            <a:r>
              <a:rPr lang="ru-RU" altLang="ru-RU" sz="2000" b="1" dirty="0" err="1">
                <a:latin typeface="+mn-lt"/>
              </a:rPr>
              <a:t>ЮУрГУ</a:t>
            </a:r>
            <a:r>
              <a:rPr lang="ru-RU" altLang="ru-RU" sz="2000" b="1" dirty="0">
                <a:latin typeface="+mn-lt"/>
              </a:rPr>
              <a:t>(НИУ)) по филологическим наукам (специальности 10.02.19, 10.02.20, 10.01.03)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None/>
            </a:pPr>
            <a:r>
              <a:rPr lang="ru-RU" altLang="ru-RU" sz="2000" b="1" dirty="0">
                <a:latin typeface="+mn-lt"/>
              </a:rPr>
              <a:t>10. Продолжается работа по подготовке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документов по введению в действующий </a:t>
            </a:r>
            <a:r>
              <a:rPr lang="ru-RU" altLang="ru-RU" sz="2000" b="1" dirty="0" err="1">
                <a:latin typeface="+mn-lt"/>
              </a:rPr>
              <a:t>диссовет</a:t>
            </a:r>
            <a:r>
              <a:rPr lang="en-US" altLang="ru-RU" sz="2000" b="1" dirty="0"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Д 212.285.24 по физико-математическим наукам двух новых специальностей 01.04.10 – Физика полупроводников и 01.04.15 – Физика и технология </a:t>
            </a:r>
            <a:r>
              <a:rPr lang="ru-RU" altLang="ru-RU" sz="2000" b="1" dirty="0" err="1">
                <a:latin typeface="+mn-lt"/>
              </a:rPr>
              <a:t>наноструктур</a:t>
            </a:r>
            <a:r>
              <a:rPr lang="ru-RU" altLang="ru-RU" sz="2000" b="1" dirty="0">
                <a:latin typeface="+mn-lt"/>
              </a:rPr>
              <a:t>, атомная и молекулярная физика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2193B7-B0D6-45A6-A563-5F4BD7C1B2F5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51203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Проект с </a:t>
            </a:r>
            <a:r>
              <a:rPr lang="en-US" altLang="ru-RU" sz="26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Thomson Reuters</a:t>
            </a:r>
            <a:r>
              <a:rPr lang="ru-RU" altLang="ru-RU" sz="26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ru-RU" altLang="ru-RU" sz="26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разработка </a:t>
            </a:r>
            <a:r>
              <a:rPr lang="ru-RU" sz="2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плана развития науки в </a:t>
            </a:r>
            <a:r>
              <a:rPr lang="ru-RU" sz="2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sz="2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sz="2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1829"/>
            <a:ext cx="7632848" cy="52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2193B7-B0D6-45A6-A563-5F4BD7C1B2F5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51203" name="Заголовок 4"/>
          <p:cNvSpPr>
            <a:spLocks noGrp="1"/>
          </p:cNvSpPr>
          <p:nvPr>
            <p:ph type="title"/>
          </p:nvPr>
        </p:nvSpPr>
        <p:spPr>
          <a:xfrm>
            <a:off x="2123728" y="188913"/>
            <a:ext cx="7020272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400" dirty="0">
                <a:ea typeface="Arial Unicode MS" pitchFamily="34" charset="-128"/>
                <a:cs typeface="Arial Unicode MS" pitchFamily="34" charset="-128"/>
              </a:rPr>
              <a:t>Проект с </a:t>
            </a:r>
            <a:r>
              <a:rPr lang="en-US" altLang="ru-RU" sz="2400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Thomson </a:t>
            </a:r>
            <a:r>
              <a:rPr lang="en-US" altLang="ru-RU" sz="24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Reuters</a:t>
            </a:r>
            <a:r>
              <a:rPr lang="ru-RU" altLang="ru-RU" sz="24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ru-RU" altLang="ru-RU" sz="24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24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ять </a:t>
            </a:r>
            <a:r>
              <a:rPr lang="ru-RU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областей </a:t>
            </a:r>
            <a: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материаловедения, </a:t>
            </a:r>
            <a:b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выбранных для </a:t>
            </a:r>
            <a:r>
              <a:rPr lang="ru-RU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детального анализа</a:t>
            </a:r>
            <a:endParaRPr lang="ru-RU" altLang="ru-RU" sz="2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9"/>
            <a:ext cx="5826715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9"/>
          <p:cNvSpPr/>
          <p:nvPr/>
        </p:nvSpPr>
        <p:spPr bwMode="auto">
          <a:xfrm rot="19718079">
            <a:off x="5208150" y="1641711"/>
            <a:ext cx="1863204" cy="2517562"/>
          </a:xfrm>
          <a:prstGeom prst="ellipse">
            <a:avLst/>
          </a:prstGeom>
          <a:noFill/>
          <a:ln w="38100" cap="flat" cmpd="sng" algn="ctr">
            <a:solidFill>
              <a:srgbClr val="0083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79613" y="188913"/>
            <a:ext cx="7056437" cy="863600"/>
          </a:xfrm>
        </p:spPr>
        <p:txBody>
          <a:bodyPr/>
          <a:lstStyle/>
          <a:p>
            <a:pPr algn="ctr"/>
            <a:r>
              <a:rPr lang="ru-RU" altLang="ru-RU" smtClean="0"/>
              <a:t>Выполнение НИР в 2014 году </a:t>
            </a:r>
            <a:br>
              <a:rPr lang="ru-RU" altLang="ru-RU" smtClean="0"/>
            </a:br>
            <a:r>
              <a:rPr lang="ru-RU" altLang="ru-RU" smtClean="0"/>
              <a:t>по источникам финансирования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00DCCC-A80D-4A07-91C8-AD507443490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4340" name="Диаграмма 4"/>
          <p:cNvGraphicFramePr>
            <a:graphicFrameLocks noGrp="1"/>
          </p:cNvGraphicFramePr>
          <p:nvPr/>
        </p:nvGraphicFramePr>
        <p:xfrm>
          <a:off x="273050" y="1577975"/>
          <a:ext cx="8670925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r:id="rId3" imgW="8669263" imgH="5072312" progId="Excel.Chart.8">
                  <p:embed/>
                </p:oleObj>
              </mc:Choice>
              <mc:Fallback>
                <p:oleObj r:id="rId3" imgW="8669263" imgH="5072312" progId="Excel.Chart.8">
                  <p:embed/>
                  <p:pic>
                    <p:nvPicPr>
                      <p:cNvPr id="0" name="Диаграмма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577975"/>
                        <a:ext cx="8670925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2193B7-B0D6-45A6-A563-5F4BD7C1B2F5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51203" name="Заголовок 4"/>
          <p:cNvSpPr>
            <a:spLocks noGrp="1"/>
          </p:cNvSpPr>
          <p:nvPr>
            <p:ph type="title"/>
          </p:nvPr>
        </p:nvSpPr>
        <p:spPr>
          <a:xfrm>
            <a:off x="2123728" y="188913"/>
            <a:ext cx="6912322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Проект с </a:t>
            </a:r>
            <a:r>
              <a:rPr lang="en-US" altLang="ru-RU" sz="26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Thomson Reuters</a:t>
            </a:r>
            <a:r>
              <a:rPr lang="ru-RU" altLang="ru-RU" sz="26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практические рекомендации для </a:t>
            </a:r>
            <a:r>
              <a:rPr lang="ru-RU" sz="2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каждой из пяти </a:t>
            </a:r>
            <a:r>
              <a:rPr lang="ru-RU" sz="2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областей</a:t>
            </a:r>
            <a:endParaRPr lang="ru-RU" altLang="ru-RU" sz="2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298" y="1733070"/>
            <a:ext cx="8352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изменению стратегии </a:t>
            </a:r>
            <a:r>
              <a:rPr lang="ru-RU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публикации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 установлению связей с ведущими в области организациями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 привлечению иностранных ученых </a:t>
            </a:r>
            <a:endParaRPr lang="ru-RU" sz="20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5"/>
          <a:stretch/>
        </p:blipFill>
        <p:spPr bwMode="auto">
          <a:xfrm>
            <a:off x="400359" y="2852936"/>
            <a:ext cx="8335294" cy="35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D3989BD-ED96-4D92-88F4-EACB7DCC0E7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2227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altLang="ru-RU" sz="2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Проект «Внедрение информационно-аналитической системы </a:t>
            </a:r>
            <a:r>
              <a:rPr lang="en-US" altLang="ru-RU" sz="26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PURE</a:t>
            </a:r>
            <a:r>
              <a:rPr lang="ru-RU" altLang="ru-RU" sz="2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56792"/>
            <a:ext cx="8389689" cy="50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+mn-lt"/>
              </a:rPr>
              <a:t>Цель проекта: Создание современной электронной информационно-аналитической системы управления научными исследованиями </a:t>
            </a:r>
            <a:r>
              <a:rPr lang="ru-RU" sz="2000" b="1" dirty="0" err="1" smtClean="0">
                <a:latin typeface="+mn-lt"/>
              </a:rPr>
              <a:t>УрФУ</a:t>
            </a:r>
            <a:endParaRPr lang="ru-RU" sz="2000" b="1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000" b="1" dirty="0" smtClean="0">
                <a:latin typeface="+mn-lt"/>
              </a:rPr>
              <a:t>Результаты первого этапа (июнь 2015 г.):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</a:rPr>
              <a:t>Обеспечение синхронизации </a:t>
            </a:r>
            <a:r>
              <a:rPr lang="ru-RU" sz="2000" b="1" dirty="0">
                <a:latin typeface="+mn-lt"/>
              </a:rPr>
              <a:t>данных по организационной структуре и </a:t>
            </a:r>
            <a:r>
              <a:rPr lang="ru-RU" sz="2000" b="1" dirty="0" smtClean="0">
                <a:latin typeface="+mn-lt"/>
              </a:rPr>
              <a:t>кадрам,</a:t>
            </a:r>
            <a:endParaRPr lang="ru-RU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</a:rPr>
              <a:t>Обеспечение использования </a:t>
            </a:r>
            <a:r>
              <a:rPr lang="ru-RU" sz="2000" b="1" dirty="0">
                <a:latin typeface="+mn-lt"/>
              </a:rPr>
              <a:t>единой учетной записи </a:t>
            </a:r>
            <a:r>
              <a:rPr lang="en-US" sz="2000" b="1" dirty="0">
                <a:latin typeface="+mn-lt"/>
              </a:rPr>
              <a:t>(</a:t>
            </a:r>
            <a:r>
              <a:rPr lang="ru-RU" sz="2000" b="1" dirty="0">
                <a:latin typeface="+mn-lt"/>
              </a:rPr>
              <a:t>проведена интеграция с </a:t>
            </a:r>
            <a:r>
              <a:rPr lang="en-US" sz="2000" b="1" dirty="0">
                <a:latin typeface="Calibri" panose="020F0502020204030204" pitchFamily="34" charset="0"/>
              </a:rPr>
              <a:t>Active Directory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 smtClean="0">
                <a:latin typeface="+mn-lt"/>
              </a:rPr>
              <a:t>),</a:t>
            </a:r>
            <a:endParaRPr lang="ru-RU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</a:rPr>
              <a:t>Обеспечение импортирования </a:t>
            </a:r>
            <a:r>
              <a:rPr lang="ru-RU" sz="2000" b="1" dirty="0">
                <a:latin typeface="+mn-lt"/>
              </a:rPr>
              <a:t>данных о публикациях сотрудников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 из </a:t>
            </a:r>
            <a:r>
              <a:rPr lang="en-US" sz="2000" b="1" dirty="0" err="1">
                <a:latin typeface="Calibri" panose="020F0502020204030204" pitchFamily="34" charset="0"/>
              </a:rPr>
              <a:t>WoS</a:t>
            </a:r>
            <a:r>
              <a:rPr lang="en-US" sz="2000" b="1" dirty="0">
                <a:latin typeface="Calibri" panose="020F0502020204030204" pitchFamily="34" charset="0"/>
              </a:rPr>
              <a:t>, Scopus </a:t>
            </a:r>
            <a:r>
              <a:rPr lang="ru-RU" sz="2000" b="1" dirty="0">
                <a:latin typeface="+mn-lt"/>
              </a:rPr>
              <a:t>и </a:t>
            </a:r>
            <a:r>
              <a:rPr lang="ru-RU" sz="2000" b="1" dirty="0" smtClean="0">
                <a:latin typeface="+mn-lt"/>
              </a:rPr>
              <a:t>РИНЦ,</a:t>
            </a:r>
            <a:endParaRPr lang="ru-RU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Открытие публичного доступа к  порталу </a:t>
            </a:r>
            <a:r>
              <a:rPr lang="en-US" sz="2000" b="1" dirty="0" smtClean="0">
                <a:latin typeface="Calibri" panose="020F0502020204030204" pitchFamily="34" charset="0"/>
              </a:rPr>
              <a:t>Pure</a:t>
            </a:r>
            <a:r>
              <a:rPr lang="ru-RU" sz="2000" b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sz="2000" b="1" dirty="0" smtClean="0">
                <a:latin typeface="+mn-lt"/>
              </a:rPr>
              <a:t>Результаты второго этапа (декабрь 2015 </a:t>
            </a:r>
            <a:r>
              <a:rPr lang="ru-RU" sz="2000" b="1" dirty="0">
                <a:latin typeface="+mn-lt"/>
              </a:rPr>
              <a:t>г.):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n-lt"/>
              </a:rPr>
              <a:t>Ввод системы в </a:t>
            </a:r>
            <a:r>
              <a:rPr lang="ru-RU" sz="2000" b="1" dirty="0">
                <a:latin typeface="+mn-lt"/>
              </a:rPr>
              <a:t>опытную </a:t>
            </a:r>
            <a:r>
              <a:rPr lang="ru-RU" sz="2000" b="1" dirty="0" smtClean="0">
                <a:latin typeface="+mn-lt"/>
              </a:rPr>
              <a:t>эксплуатацию,</a:t>
            </a:r>
            <a:endParaRPr lang="ru-RU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Обеспечение доступа ученых к своему кабинету для редактирования </a:t>
            </a:r>
            <a:r>
              <a:rPr lang="ru-RU" sz="2000" b="1" dirty="0" smtClean="0">
                <a:latin typeface="+mn-lt"/>
              </a:rPr>
              <a:t>перечня публикаций и </a:t>
            </a:r>
            <a:r>
              <a:rPr lang="ru-RU" sz="2000" b="1" dirty="0">
                <a:latin typeface="+mn-lt"/>
              </a:rPr>
              <a:t>размещения информации </a:t>
            </a:r>
            <a:r>
              <a:rPr lang="ru-RU" sz="2000" b="1" dirty="0" smtClean="0">
                <a:latin typeface="+mn-lt"/>
              </a:rPr>
              <a:t>о своей научной активности,</a:t>
            </a:r>
            <a:endParaRPr lang="ru-RU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Обучение научных администраторов подразделений и корпуса </a:t>
            </a:r>
            <a:r>
              <a:rPr lang="ru-RU" sz="2000" b="1" dirty="0" err="1">
                <a:latin typeface="+mn-lt"/>
              </a:rPr>
              <a:t>наукометристов</a:t>
            </a:r>
            <a:r>
              <a:rPr lang="ru-RU" sz="2000" b="1" dirty="0">
                <a:latin typeface="+mn-lt"/>
              </a:rPr>
              <a:t> институтов работе с </a:t>
            </a:r>
            <a:r>
              <a:rPr lang="en-US" sz="2000" b="1" dirty="0">
                <a:latin typeface="Calibri" panose="020F0502020204030204" pitchFamily="34" charset="0"/>
              </a:rPr>
              <a:t>Pure </a:t>
            </a:r>
            <a:r>
              <a:rPr lang="ru-RU" sz="2000" b="1" dirty="0">
                <a:latin typeface="+mn-lt"/>
              </a:rPr>
              <a:t>(сентябрь 2015 г</a:t>
            </a:r>
            <a:r>
              <a:rPr lang="ru-RU" sz="2000" b="1" dirty="0" smtClean="0">
                <a:latin typeface="+mn-lt"/>
              </a:rPr>
              <a:t>.)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CFDF173-36DC-4525-B7D3-73D65395A121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533400" y="1628775"/>
            <a:ext cx="8245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Предложения в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решение Ученого совета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20E89-A77B-4848-8319-17572520352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57347" name="Заголовок 4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777385" cy="990600"/>
          </a:xfrm>
        </p:spPr>
        <p:txBody>
          <a:bodyPr/>
          <a:lstStyle/>
          <a:p>
            <a:pPr algn="ctr"/>
            <a:r>
              <a:rPr lang="ru-RU" altLang="ru-RU" sz="2400" dirty="0" smtClean="0"/>
              <a:t>Задачи развития научной деятельности на 2014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25" y="1557338"/>
            <a:ext cx="8713788" cy="52254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Усиление организационной работы </a:t>
            </a:r>
            <a:r>
              <a:rPr lang="ru-RU" sz="1700" b="1" dirty="0">
                <a:latin typeface="+mn-lt"/>
              </a:rPr>
              <a:t>по увеличению объемов НИОКР в интересах реального сектора экономики, а также работ, выполняемых по </a:t>
            </a:r>
            <a:r>
              <a:rPr lang="ru-RU" sz="1700" b="1" dirty="0" err="1" smtClean="0">
                <a:latin typeface="+mn-lt"/>
              </a:rPr>
              <a:t>гособоронзаказу</a:t>
            </a:r>
            <a:r>
              <a:rPr lang="ru-RU" sz="17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Разработка плана </a:t>
            </a:r>
            <a:r>
              <a:rPr lang="ru-RU" sz="1700" b="1" dirty="0">
                <a:latin typeface="+mn-lt"/>
              </a:rPr>
              <a:t>мероприятий (</a:t>
            </a:r>
            <a:r>
              <a:rPr lang="ru-RU" sz="1700" b="1" dirty="0" smtClean="0">
                <a:latin typeface="+mn-lt"/>
              </a:rPr>
              <a:t>дорожной карты) </a:t>
            </a:r>
            <a:r>
              <a:rPr lang="ru-RU" sz="1700" b="1" dirty="0">
                <a:latin typeface="+mn-lt"/>
              </a:rPr>
              <a:t>по увеличению числа публикаций </a:t>
            </a:r>
            <a:r>
              <a:rPr lang="ru-RU" sz="1700" b="1" dirty="0" err="1">
                <a:latin typeface="+mn-lt"/>
              </a:rPr>
              <a:t>УрФУ</a:t>
            </a:r>
            <a:r>
              <a:rPr lang="ru-RU" sz="1700" b="1" dirty="0">
                <a:latin typeface="+mn-lt"/>
              </a:rPr>
              <a:t> в ведущих научных журналах (</a:t>
            </a:r>
            <a:r>
              <a:rPr lang="en-US" sz="1700" b="1" dirty="0">
                <a:latin typeface="Calibri" panose="020F0502020204030204" pitchFamily="34" charset="0"/>
              </a:rPr>
              <a:t>Scopus</a:t>
            </a:r>
            <a:r>
              <a:rPr lang="ru-RU" sz="1700" b="1" dirty="0">
                <a:latin typeface="Calibri" panose="020F0502020204030204" pitchFamily="34" charset="0"/>
              </a:rPr>
              <a:t> и </a:t>
            </a:r>
            <a:r>
              <a:rPr lang="en-US" sz="1700" b="1" dirty="0">
                <a:latin typeface="Calibri" panose="020F0502020204030204" pitchFamily="34" charset="0"/>
              </a:rPr>
              <a:t>Web of Science</a:t>
            </a:r>
            <a:r>
              <a:rPr lang="ru-RU" sz="1700" b="1" dirty="0">
                <a:latin typeface="+mn-lt"/>
              </a:rPr>
              <a:t>) и их качества, а также по уменьшению доли </a:t>
            </a:r>
            <a:r>
              <a:rPr lang="ru-RU" sz="1700" b="1" dirty="0" err="1" smtClean="0">
                <a:latin typeface="+mn-lt"/>
              </a:rPr>
              <a:t>самоцитирования</a:t>
            </a:r>
            <a:r>
              <a:rPr lang="ru-RU" sz="1700" b="1" dirty="0" smtClean="0">
                <a:latin typeface="+mn-lt"/>
              </a:rPr>
              <a:t>. </a:t>
            </a: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Развитие </a:t>
            </a:r>
            <a:r>
              <a:rPr lang="ru-RU" sz="1700" b="1" dirty="0">
                <a:latin typeface="+mn-lt"/>
              </a:rPr>
              <a:t>кооперации с </a:t>
            </a:r>
            <a:r>
              <a:rPr lang="ru-RU" sz="1700" b="1" dirty="0" smtClean="0">
                <a:latin typeface="+mn-lt"/>
              </a:rPr>
              <a:t>институтами </a:t>
            </a:r>
            <a:r>
              <a:rPr lang="ru-RU" sz="1700" b="1" dirty="0" err="1" smtClean="0">
                <a:latin typeface="+mn-lt"/>
              </a:rPr>
              <a:t>УрО</a:t>
            </a:r>
            <a:r>
              <a:rPr lang="ru-RU" sz="1700" b="1" dirty="0" smtClean="0">
                <a:latin typeface="+mn-lt"/>
              </a:rPr>
              <a:t> РАН</a:t>
            </a:r>
            <a:r>
              <a:rPr lang="ru-RU" sz="1700" b="1" dirty="0">
                <a:latin typeface="+mn-lt"/>
              </a:rPr>
              <a:t>, </a:t>
            </a:r>
            <a:r>
              <a:rPr lang="ru-RU" sz="1700" b="1" dirty="0" smtClean="0">
                <a:latin typeface="+mn-lt"/>
              </a:rPr>
              <a:t>определение ключевых совместных проектов, </a:t>
            </a:r>
            <a:r>
              <a:rPr lang="ru-RU" sz="1700" b="1" dirty="0">
                <a:latin typeface="+mn-lt"/>
              </a:rPr>
              <a:t>направленные на интеграцию научной </a:t>
            </a:r>
            <a:r>
              <a:rPr lang="ru-RU" sz="1700" b="1" dirty="0" smtClean="0">
                <a:latin typeface="+mn-lt"/>
              </a:rPr>
              <a:t>деятельности.</a:t>
            </a:r>
            <a:endParaRPr lang="ru-RU" sz="1700" b="1" dirty="0">
              <a:latin typeface="+mn-lt"/>
            </a:endParaRP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Разработка плана </a:t>
            </a:r>
            <a:r>
              <a:rPr lang="ru-RU" sz="1700" b="1" dirty="0">
                <a:latin typeface="+mn-lt"/>
              </a:rPr>
              <a:t>мероприятий по реализации рекомендаций по развитию научных исследований, полученных в результате выполнения проекта </a:t>
            </a:r>
            <a:r>
              <a:rPr lang="ru-RU" sz="1700" b="1" dirty="0" smtClean="0">
                <a:latin typeface="+mn-lt"/>
              </a:rPr>
              <a:t>компанией </a:t>
            </a:r>
            <a:r>
              <a:rPr lang="ru-RU" sz="1700" b="1" dirty="0" err="1">
                <a:latin typeface="+mn-lt"/>
              </a:rPr>
              <a:t>Thomson</a:t>
            </a:r>
            <a:r>
              <a:rPr lang="ru-RU" sz="1700" b="1" dirty="0">
                <a:latin typeface="+mn-lt"/>
              </a:rPr>
              <a:t> </a:t>
            </a:r>
            <a:r>
              <a:rPr lang="ru-RU" sz="1700" b="1" dirty="0" err="1" smtClean="0">
                <a:latin typeface="+mn-lt"/>
              </a:rPr>
              <a:t>Reuters</a:t>
            </a:r>
            <a:r>
              <a:rPr lang="ru-RU" sz="1700" b="1" dirty="0" smtClean="0">
                <a:latin typeface="+mn-lt"/>
              </a:rPr>
              <a:t>.</a:t>
            </a:r>
            <a:endParaRPr lang="ru-RU" sz="1700" b="1" dirty="0">
              <a:latin typeface="+mn-lt"/>
            </a:endParaRP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продолжение работы </a:t>
            </a:r>
            <a:r>
              <a:rPr lang="ru-RU" sz="1700" b="1" dirty="0">
                <a:latin typeface="+mn-lt"/>
              </a:rPr>
              <a:t>по организации работы по международному научному сотрудничеству, в том числе с университетами и научными учреждениями стран БРИКС (прежде всего Китая, Бразилии и Индии</a:t>
            </a:r>
            <a:r>
              <a:rPr lang="ru-RU" sz="1700" b="1" dirty="0" smtClean="0">
                <a:latin typeface="+mn-lt"/>
              </a:rPr>
              <a:t>).</a:t>
            </a: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Продолжение работы </a:t>
            </a:r>
            <a:r>
              <a:rPr lang="ru-RU" sz="1700" b="1" dirty="0">
                <a:latin typeface="+mn-lt"/>
              </a:rPr>
              <a:t>по включению научных журналов </a:t>
            </a:r>
            <a:r>
              <a:rPr lang="ru-RU" sz="1700" b="1" dirty="0" err="1">
                <a:latin typeface="+mn-lt"/>
              </a:rPr>
              <a:t>УрФУ</a:t>
            </a:r>
            <a:r>
              <a:rPr lang="ru-RU" sz="1700" b="1" dirty="0">
                <a:latin typeface="+mn-lt"/>
              </a:rPr>
              <a:t> в базы данных </a:t>
            </a:r>
            <a:r>
              <a:rPr lang="en-US" sz="1700" b="1" dirty="0">
                <a:latin typeface="+mn-lt"/>
              </a:rPr>
              <a:t>Scopus</a:t>
            </a:r>
            <a:r>
              <a:rPr lang="ru-RU" sz="1700" b="1" dirty="0">
                <a:latin typeface="+mn-lt"/>
              </a:rPr>
              <a:t> и </a:t>
            </a:r>
            <a:r>
              <a:rPr lang="en-US" sz="1700" b="1" dirty="0">
                <a:latin typeface="+mn-lt"/>
              </a:rPr>
              <a:t>Web of </a:t>
            </a:r>
            <a:r>
              <a:rPr lang="en-US" sz="1700" b="1" dirty="0" smtClean="0">
                <a:latin typeface="+mn-lt"/>
              </a:rPr>
              <a:t>Science</a:t>
            </a:r>
            <a:r>
              <a:rPr lang="ru-RU" sz="1700" b="1" dirty="0" smtClean="0">
                <a:latin typeface="+mn-lt"/>
              </a:rPr>
              <a:t>.</a:t>
            </a:r>
            <a:endParaRPr lang="ru-RU" sz="1700" b="1" dirty="0">
              <a:latin typeface="+mn-lt"/>
            </a:endParaRP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Дифференциация финансирования </a:t>
            </a:r>
            <a:r>
              <a:rPr lang="ru-RU" sz="1700" b="1" dirty="0">
                <a:latin typeface="+mn-lt"/>
              </a:rPr>
              <a:t>Центров </a:t>
            </a:r>
            <a:r>
              <a:rPr lang="ru-RU" sz="1700" b="1" dirty="0" smtClean="0">
                <a:latin typeface="+mn-lt"/>
              </a:rPr>
              <a:t>компетенций в соответствии с достигнутыми результатами.</a:t>
            </a:r>
            <a:endParaRPr lang="ru-RU" sz="1700" b="1" dirty="0">
              <a:latin typeface="+mn-lt"/>
            </a:endParaRP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>
                <a:latin typeface="+mn-lt"/>
              </a:rPr>
              <a:t>Развитие аналитической деятельности в сфере организации и развития науки</a:t>
            </a:r>
            <a:r>
              <a:rPr lang="ru-RU" sz="17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Продолжение развития сети диссертационных советов </a:t>
            </a:r>
            <a:r>
              <a:rPr lang="ru-RU" sz="1700" b="1" dirty="0" err="1" smtClean="0">
                <a:latin typeface="+mn-lt"/>
              </a:rPr>
              <a:t>УрФУ</a:t>
            </a:r>
            <a:r>
              <a:rPr lang="ru-RU" sz="17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8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700" b="1" dirty="0" smtClean="0">
                <a:latin typeface="+mn-lt"/>
              </a:rPr>
              <a:t>Введение </a:t>
            </a:r>
            <a:r>
              <a:rPr lang="ru-RU" sz="1700" b="1" dirty="0">
                <a:latin typeface="+mn-lt"/>
              </a:rPr>
              <a:t>в опытную эксплуатацию </a:t>
            </a:r>
            <a:r>
              <a:rPr lang="ru-RU" sz="1700" b="1" dirty="0" smtClean="0">
                <a:latin typeface="+mn-lt"/>
              </a:rPr>
              <a:t>информационно-аналитической системы </a:t>
            </a:r>
            <a:r>
              <a:rPr lang="ru-RU" sz="1700" b="1" dirty="0">
                <a:latin typeface="+mn-lt"/>
              </a:rPr>
              <a:t>управления научными исследованиями </a:t>
            </a:r>
            <a:r>
              <a:rPr lang="en-US" sz="1700" b="1" dirty="0" smtClean="0">
                <a:latin typeface="+mn-lt"/>
              </a:rPr>
              <a:t>PURE</a:t>
            </a:r>
            <a:r>
              <a:rPr lang="ru-RU" sz="1700" b="1" dirty="0" smtClean="0">
                <a:latin typeface="+mn-lt"/>
              </a:rPr>
              <a:t>.</a:t>
            </a:r>
            <a:endParaRPr lang="ru-RU" sz="17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8A7E4DD-3F07-47F0-9E23-D77096356A83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84213" y="2708275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ru-RU" altLang="ru-RU" b="1"/>
          </a:p>
          <a:p>
            <a:pPr eaLnBrk="1" hangingPunct="1">
              <a:buFontTx/>
              <a:buChar char="•"/>
            </a:pPr>
            <a:endParaRPr lang="ru-RU" altLang="ru-RU" b="1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66700" y="1772816"/>
            <a:ext cx="862577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Поздравляю с успешной защитой плана мероприятий по Программе повышения конкурентоспособности </a:t>
            </a:r>
            <a:r>
              <a:rPr lang="ru-RU" altLang="ru-RU" sz="4000" b="1" dirty="0" err="1" smtClean="0">
                <a:solidFill>
                  <a:srgbClr val="C00000"/>
                </a:solidFill>
                <a:latin typeface="+mn-lt"/>
              </a:rPr>
              <a:t>УрФУ</a:t>
            </a:r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 в Томске 20 марта 2015 </a:t>
            </a:r>
            <a:r>
              <a:rPr lang="ru-RU" altLang="ru-RU" sz="4000" b="1" smtClean="0">
                <a:solidFill>
                  <a:srgbClr val="C00000"/>
                </a:solidFill>
                <a:latin typeface="+mn-lt"/>
              </a:rPr>
              <a:t>г.!</a:t>
            </a:r>
            <a:endParaRPr lang="ru-RU" altLang="ru-RU" sz="4000" b="1" dirty="0" smtClean="0">
              <a:solidFill>
                <a:srgbClr val="C00000"/>
              </a:solidFill>
              <a:latin typeface="+mn-lt"/>
            </a:endParaRPr>
          </a:p>
          <a:p>
            <a:pPr algn="ctr" eaLnBrk="1" hangingPunct="1"/>
            <a:endParaRPr lang="ru-RU" altLang="ru-RU" sz="4000" b="1" dirty="0" smtClean="0">
              <a:solidFill>
                <a:srgbClr val="C00000"/>
              </a:solidFill>
              <a:latin typeface="+mn-lt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latin typeface="+mn-lt"/>
              </a:rPr>
              <a:t>Спасибо </a:t>
            </a: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за внимание!</a:t>
            </a:r>
          </a:p>
          <a:p>
            <a:pPr eaLnBrk="1" hangingPunct="1">
              <a:buFontTx/>
              <a:buChar char="•"/>
            </a:pPr>
            <a:endParaRPr lang="ru-RU" alt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6767512" cy="936625"/>
          </a:xfrm>
        </p:spPr>
        <p:txBody>
          <a:bodyPr/>
          <a:lstStyle/>
          <a:p>
            <a:pPr algn="ctr"/>
            <a:r>
              <a:rPr lang="ru-RU" altLang="ru-RU" smtClean="0"/>
              <a:t>Объемы НИР в 2012-2014 г. по внешним источникам финансирования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62E6687-1EC8-45A9-B48C-7B4681E15A9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50057"/>
              </p:ext>
            </p:extLst>
          </p:nvPr>
        </p:nvGraphicFramePr>
        <p:xfrm>
          <a:off x="98425" y="1571625"/>
          <a:ext cx="8918576" cy="519450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72088"/>
                <a:gridCol w="1257748"/>
                <a:gridCol w="1257748"/>
                <a:gridCol w="1257748"/>
                <a:gridCol w="1257748"/>
                <a:gridCol w="1257748"/>
                <a:gridCol w="1257748"/>
              </a:tblGrid>
              <a:tr h="2345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Институт 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2012 г.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2013 г.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2014 г.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7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Всего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в </a:t>
                      </a:r>
                      <a:r>
                        <a:rPr lang="ru-RU" sz="1200" b="1" dirty="0" err="1" smtClean="0">
                          <a:latin typeface="+mn-lt"/>
                        </a:rPr>
                        <a:t>т.ч</a:t>
                      </a:r>
                      <a:r>
                        <a:rPr lang="ru-RU" sz="1200" b="1" dirty="0" smtClean="0">
                          <a:latin typeface="+mn-lt"/>
                        </a:rPr>
                        <a:t>. субподряд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Всего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в </a:t>
                      </a:r>
                      <a:r>
                        <a:rPr lang="ru-RU" sz="1200" b="1" dirty="0" err="1" smtClean="0">
                          <a:latin typeface="+mn-lt"/>
                        </a:rPr>
                        <a:t>т.ч</a:t>
                      </a:r>
                      <a:r>
                        <a:rPr lang="ru-RU" sz="1200" b="1" dirty="0" smtClean="0">
                          <a:latin typeface="+mn-lt"/>
                        </a:rPr>
                        <a:t>. субподряд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Всего (факт/план)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в </a:t>
                      </a:r>
                      <a:r>
                        <a:rPr lang="ru-RU" sz="1200" b="1" dirty="0" err="1" smtClean="0">
                          <a:latin typeface="+mn-lt"/>
                        </a:rPr>
                        <a:t>т.ч</a:t>
                      </a:r>
                      <a:r>
                        <a:rPr lang="ru-RU" sz="1200" b="1" dirty="0" smtClean="0">
                          <a:latin typeface="+mn-lt"/>
                        </a:rPr>
                        <a:t>. субподряд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ВШЭМ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30,0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</a:rPr>
                        <a:t>ВИШ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ИММТ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107,2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134,1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140,0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ИНФО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6,7/ 5,0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ИРИТ-РТФ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49,4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112,3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131,0/ 130,0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+mn-lt"/>
                        </a:rPr>
                        <a:t>ИФКСиМП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2,0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ММИ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20,0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</a:rPr>
                        <a:t>НТИ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10,0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</a:rPr>
                        <a:t>НОЦ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СТИ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15,0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+mn-lt"/>
                        </a:rPr>
                        <a:t>УралЭНИН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45,0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ФТИ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226,8/ 130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28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ХТИ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49,2/ 35,0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</a:rPr>
                        <a:t>ИТОО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ИЕН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138,1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172,6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285,0/ 175,0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kumimoji="0" lang="ru-RU" sz="13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ИМКН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52,7/ 40,0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ИГНИ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3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20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</a:rPr>
                        <a:t>ИСПН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17,0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ИГУП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5,0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ЭПК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19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</a:rPr>
                        <a:t>ИВЦ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  <a:tr h="234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+mn-lt"/>
                        </a:rPr>
                        <a:t>Всего:</a:t>
                      </a:r>
                      <a:endParaRPr lang="ru-RU" sz="13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994" marR="7199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590,2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 (14,9%)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712 653</a:t>
                      </a:r>
                      <a:endParaRPr lang="ru-RU" sz="13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125,0 (17,5%)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1078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r>
                        <a:rPr kumimoji="0" lang="ru-RU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sz="13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(15%)</a:t>
                      </a:r>
                      <a:endParaRPr kumimoji="0" lang="ru-RU" sz="13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1994" marR="7199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76488" y="188913"/>
            <a:ext cx="6767512" cy="9906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Выполнение НИР по  институтам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(млн руб.)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AA8950A-CDC5-4C0D-85C7-247BDFD38087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768268"/>
              </p:ext>
            </p:extLst>
          </p:nvPr>
        </p:nvGraphicFramePr>
        <p:xfrm>
          <a:off x="0" y="1516062"/>
          <a:ext cx="9144000" cy="534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863600"/>
          </a:xfrm>
        </p:spPr>
        <p:txBody>
          <a:bodyPr/>
          <a:lstStyle/>
          <a:p>
            <a:pPr algn="ctr"/>
            <a:r>
              <a:rPr lang="ru-RU" altLang="ru-RU" sz="2600" dirty="0" smtClean="0"/>
              <a:t>Удельный объём выработки по институтам из внешних источников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FA3BC0-9196-4B69-AB35-BD482C56F67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34662"/>
              </p:ext>
            </p:extLst>
          </p:nvPr>
        </p:nvGraphicFramePr>
        <p:xfrm>
          <a:off x="179388" y="1700213"/>
          <a:ext cx="8785225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250" y="115888"/>
            <a:ext cx="6985000" cy="1009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Сведения о научных контрактах с иностранными организациями (фирмами</a:t>
            </a:r>
            <a:r>
              <a:rPr lang="ru-RU" dirty="0"/>
              <a:t>) в </a:t>
            </a:r>
            <a:r>
              <a:rPr lang="ru-RU" dirty="0" smtClean="0"/>
              <a:t>2014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77E7BC6-A20F-4466-B8A5-484836A7DAC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06707"/>
              </p:ext>
            </p:extLst>
          </p:nvPr>
        </p:nvGraphicFramePr>
        <p:xfrm>
          <a:off x="179512" y="1700808"/>
          <a:ext cx="8676580" cy="4824536"/>
        </p:xfrm>
        <a:graphic>
          <a:graphicData uri="http://schemas.openxmlformats.org/drawingml/2006/table">
            <a:tbl>
              <a:tblPr/>
              <a:tblGrid>
                <a:gridCol w="350211"/>
                <a:gridCol w="1340673"/>
                <a:gridCol w="967322"/>
                <a:gridCol w="1272791"/>
                <a:gridCol w="4059048"/>
                <a:gridCol w="686535"/>
              </a:tblGrid>
              <a:tr h="76723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Институт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Направление исследований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Объем, тыс. руб. 201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723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ИСПН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(Хомяков М.Б.)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Венгрия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Институт открытого общества Фонд Сороса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семинаров для молодых ученых России и стран СНГ (открытое будущее: концепции политической модерности)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1340,0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1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ИСПН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(Хомяков М.Б.)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Китай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Правительство КНР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Сопровождение научных исследований, организация конференций и школ, курсы китайского языка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2820,0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021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ИММТ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(Земляной К.Г.)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Китай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Пуянг Рефракториез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Определение физико-механических свойств огнеупорных изделий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13,8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02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ИРИТ-РТФ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(Доросинский Л.Г.)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Монголия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КОО «Эрдэнет»"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Проведение промышленных испытаний и модернизация системы оценки крупности дробленой руды «ГРАНИКС»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700,2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455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ФТИ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(Воронина А.В.)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TrisKem  Internation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и проведение симпозиума-семинара «Инновационные методы радиохимического анализа»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73,3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42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ХТИ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(Шафран Ю.М.)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Швейцария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System Biolodgie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Выполнение работ, относящихся к улучшению процессов получения и очистки молекул с биологической активностью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283,3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288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ИММТ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(Кащеев И.Д.)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Казахстан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ТОО «Казцинк»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Оптимизация схемы футеровки вельц-печей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930,0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27">
                <a:tc gridSpan="5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6160,6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3945</Words>
  <Application>Microsoft Office PowerPoint</Application>
  <PresentationFormat>Экран (4:3)</PresentationFormat>
  <Paragraphs>872</Paragraphs>
  <Slides>54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6" baseType="lpstr">
      <vt:lpstr>Arial Unicode MS</vt:lpstr>
      <vt:lpstr>Arial</vt:lpstr>
      <vt:lpstr>Calibri</vt:lpstr>
      <vt:lpstr>Tahoma</vt:lpstr>
      <vt:lpstr>Times New Roman</vt:lpstr>
      <vt:lpstr>Tw Cen MT</vt:lpstr>
      <vt:lpstr>Verdana</vt:lpstr>
      <vt:lpstr>Wingdings</vt:lpstr>
      <vt:lpstr>Wingdings 2</vt:lpstr>
      <vt:lpstr>Обычная</vt:lpstr>
      <vt:lpstr>Диаграмма Microsoft Excel</vt:lpstr>
      <vt:lpstr>Acrobat Document</vt:lpstr>
      <vt:lpstr>Презентация PowerPoint</vt:lpstr>
      <vt:lpstr>План презентации</vt:lpstr>
      <vt:lpstr>0</vt:lpstr>
      <vt:lpstr>Общие затраты на научно-исследовательскую деятельность</vt:lpstr>
      <vt:lpstr>Выполнение НИР в 2014 году  по источникам финансирования </vt:lpstr>
      <vt:lpstr>Объемы НИР в 2012-2014 г. по внешним источникам финансирования</vt:lpstr>
      <vt:lpstr>Выполнение НИР по  институтам  (млн руб.)</vt:lpstr>
      <vt:lpstr>Удельный объём выработки по институтам из внешних источников</vt:lpstr>
      <vt:lpstr>Сведения о научных контрактах с иностранными организациями (фирмами) в 2014 г.</vt:lpstr>
      <vt:lpstr>Наиболее значимые проекты,  выигранные в  УрФУ в 2014 г.</vt:lpstr>
      <vt:lpstr>Публикационная активность авторов УрФУ</vt:lpstr>
      <vt:lpstr>Публикационная активность авторов УрФУ, по институтам</vt:lpstr>
      <vt:lpstr>Средний показатель цитируемости  за 5 лет в Scopus на 1 НПР</vt:lpstr>
      <vt:lpstr>Средний импакт-фактор журналов</vt:lpstr>
      <vt:lpstr>Доля НПР– авторов публикаций, индексируемых в WOS и SCOPUS</vt:lpstr>
      <vt:lpstr>Публикационная активность кафедр в 2014 г.</vt:lpstr>
      <vt:lpstr>0</vt:lpstr>
      <vt:lpstr>0</vt:lpstr>
      <vt:lpstr>0</vt:lpstr>
      <vt:lpstr>0</vt:lpstr>
      <vt:lpstr>0</vt:lpstr>
      <vt:lpstr>0</vt:lpstr>
      <vt:lpstr>0</vt:lpstr>
      <vt:lpstr>0</vt:lpstr>
      <vt:lpstr>0</vt:lpstr>
      <vt:lpstr>0</vt:lpstr>
      <vt:lpstr>Компетенции институтов УрФУ по SciVal Spotlight</vt:lpstr>
      <vt:lpstr>0</vt:lpstr>
      <vt:lpstr>Интернационализация науки</vt:lpstr>
      <vt:lpstr>Интернационализация науки</vt:lpstr>
      <vt:lpstr>Интернационализация науки</vt:lpstr>
      <vt:lpstr>0</vt:lpstr>
      <vt:lpstr>0</vt:lpstr>
      <vt:lpstr>0</vt:lpstr>
      <vt:lpstr>0</vt:lpstr>
      <vt:lpstr>Результаты конкурсов грантов на проведение научных исследований аспирантами, молодыми учеными и кандидатами наук УрФУ в 2014 г.</vt:lpstr>
      <vt:lpstr>Целевая аспирантура </vt:lpstr>
      <vt:lpstr>Центры коллективного пользования</vt:lpstr>
      <vt:lpstr>Центры коллективного пользования</vt:lpstr>
      <vt:lpstr>Центр лингвистической поддержки научно-публикационной активности преподавателей и научных сотрудников УрФУ (с мая 2013 г.)</vt:lpstr>
      <vt:lpstr>Проект издания  научных журналов УрФУ</vt:lpstr>
      <vt:lpstr>Проект издания  научных журналов УрФУ</vt:lpstr>
      <vt:lpstr>Электронный научный архив УрФУ</vt:lpstr>
      <vt:lpstr>РИНЦ: дальнейшее укрепление позиций </vt:lpstr>
      <vt:lpstr>Презентация PowerPoint</vt:lpstr>
      <vt:lpstr>Работа диссертационных советов УрФУ</vt:lpstr>
      <vt:lpstr>Работа диссертационных советов УрФУ</vt:lpstr>
      <vt:lpstr>Проект с Thomson Reuters:  разработка плана развития науки в УрФУ </vt:lpstr>
      <vt:lpstr>Проект с Thomson Reuters:  пять областей материаловедения,  выбранных для детального анализа</vt:lpstr>
      <vt:lpstr>Проект с Thomson Reuters: практические рекомендации для каждой из пяти областей</vt:lpstr>
      <vt:lpstr>Проект «Внедрение информационно-аналитической системы PURE»</vt:lpstr>
      <vt:lpstr>0</vt:lpstr>
      <vt:lpstr>Задачи развития научной деятельности на 2014 г.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2015-03-23T09:32:33Z</dcterms:modified>
</cp:coreProperties>
</file>