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45"/>
  </p:notesMasterIdLst>
  <p:handoutMasterIdLst>
    <p:handoutMasterId r:id="rId46"/>
  </p:handoutMasterIdLst>
  <p:sldIdLst>
    <p:sldId id="533" r:id="rId2"/>
    <p:sldId id="660" r:id="rId3"/>
    <p:sldId id="669" r:id="rId4"/>
    <p:sldId id="667" r:id="rId5"/>
    <p:sldId id="643" r:id="rId6"/>
    <p:sldId id="589" r:id="rId7"/>
    <p:sldId id="632" r:id="rId8"/>
    <p:sldId id="664" r:id="rId9"/>
    <p:sldId id="588" r:id="rId10"/>
    <p:sldId id="665" r:id="rId11"/>
    <p:sldId id="634" r:id="rId12"/>
    <p:sldId id="657" r:id="rId13"/>
    <p:sldId id="639" r:id="rId14"/>
    <p:sldId id="646" r:id="rId15"/>
    <p:sldId id="670" r:id="rId16"/>
    <p:sldId id="672" r:id="rId17"/>
    <p:sldId id="671" r:id="rId18"/>
    <p:sldId id="653" r:id="rId19"/>
    <p:sldId id="649" r:id="rId20"/>
    <p:sldId id="655" r:id="rId21"/>
    <p:sldId id="656" r:id="rId22"/>
    <p:sldId id="674" r:id="rId23"/>
    <p:sldId id="686" r:id="rId24"/>
    <p:sldId id="687" r:id="rId25"/>
    <p:sldId id="688" r:id="rId26"/>
    <p:sldId id="654" r:id="rId27"/>
    <p:sldId id="658" r:id="rId28"/>
    <p:sldId id="691" r:id="rId29"/>
    <p:sldId id="690" r:id="rId30"/>
    <p:sldId id="676" r:id="rId31"/>
    <p:sldId id="679" r:id="rId32"/>
    <p:sldId id="680" r:id="rId33"/>
    <p:sldId id="673" r:id="rId34"/>
    <p:sldId id="652" r:id="rId35"/>
    <p:sldId id="677" r:id="rId36"/>
    <p:sldId id="689" r:id="rId37"/>
    <p:sldId id="645" r:id="rId38"/>
    <p:sldId id="681" r:id="rId39"/>
    <p:sldId id="682" r:id="rId40"/>
    <p:sldId id="685" r:id="rId41"/>
    <p:sldId id="684" r:id="rId42"/>
    <p:sldId id="683" r:id="rId43"/>
    <p:sldId id="668" r:id="rId44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6E3EE"/>
    <a:srgbClr val="4317FD"/>
    <a:srgbClr val="FF9BE5"/>
    <a:srgbClr val="003CB4"/>
    <a:srgbClr val="ACC6DC"/>
    <a:srgbClr val="729FC4"/>
    <a:srgbClr val="FFFFCC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26" autoAdjust="0"/>
    <p:restoredTop sz="94425" autoAdjust="0"/>
  </p:normalViewPr>
  <p:slideViewPr>
    <p:cSldViewPr>
      <p:cViewPr>
        <p:scale>
          <a:sx n="79" d="100"/>
          <a:sy n="79" d="100"/>
        </p:scale>
        <p:origin x="-61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PO\4&#1058;&#1103;&#1075;&#1091;&#1085;&#1086;&#1074;_&#1041;&#1077;&#1088;&#1076;&#1080;&#1085;_&#1055;&#1086;&#1087;&#1086;&#1074;_&#1050;&#1088;&#1091;&#1078;&#1072;&#1077;&#1074;\_2012_\&#1057;&#1090;&#1088;&#1091;&#1082;&#1090;&#1091;&#1088;&#1072;%20&#1092;&#1080;&#1085;&#1072;&#1085;&#1089;&#1080;&#1088;&#1086;&#1074;&#1072;&#1085;&#1080;&#1103;%20201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9;&#1088;&#1060;&#1059;\9%20&#1087;&#1086;&#1089;&#1083;&#1077;%2001-09-11\&#1086;&#1088;&#1075;%20&#1076;&#1077;&#1083;&#1072;%20&#1087;&#1088;&#1086;&#1088;&#1077;&#1082;&#1090;&#1086;&#1088;&#1072;%20&#1087;&#1086;%20&#1085;&#1072;&#1091;&#1082;&#1077;\&#1089;&#1090;&#1080;&#1084;&#1091;&#1083;&#1080;&#1088;&#1086;&#1074;&#1072;&#1085;&#1080;&#1077;%20&#1087;&#1091;&#1073;&#1083;&#1080;&#1082;&#1072;&#1094;&#1080;&#1086;&#1085;&#1085;&#1086;&#1081;%20&#1072;&#1082;&#1090;&#1080;&#1074;&#1085;&#1086;&#1089;&#1090;&#1080;\IF%20Scopus_2009-2012%20&#1086;&#1090;%20&#1082;&#1086;&#1074;&#1072;&#1083;&#1077;&#1074;&#1072;%2028-01-1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PO\4&#1058;&#1103;&#1075;&#1091;&#1085;&#1086;&#1074;_&#1041;&#1077;&#1088;&#1076;&#1080;&#1085;_&#1055;&#1086;&#1087;&#1086;&#1074;_&#1050;&#1088;&#1091;&#1078;&#1072;&#1077;&#1074;\_2012_\&#1050;&#1085;&#1080;&#1078;&#1082;&#1072;\&#1050;&#1086;&#1085;&#1082;&#1091;&#1088;&#1089;&#1099;%20&#1084;&#1086;&#1083;&#1086;&#1076;&#1099;&#1093;%20&#1091;&#1095;&#1077;&#1085;&#1099;&#1093;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PO\4&#1058;&#1103;&#1075;&#1091;&#1085;&#1086;&#1074;_&#1041;&#1077;&#1088;&#1076;&#1080;&#1085;_&#1055;&#1086;&#1087;&#1086;&#1074;\_2011_\&#1056;&#1072;&#1089;&#1087;&#1088;&#1077;&#1076;&#1077;&#1083;&#1077;&#1085;&#1080;&#1077;%20&#1086;&#1073;&#1098;&#1105;&#1084;&#1086;&#1074;%20&#1084;&#1077;&#1078;&#1076;&#1091;%20&#1080;&#1085;&#1089;&#1090;&#1080;&#1090;&#1091;&#1090;&#1072;&#1084;&#1080;%20&#1079;&#1072;%202011%20&#1075;&#1086;&#1076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PO\4&#1058;&#1103;&#1075;&#1091;&#1085;&#1086;&#1074;_&#1041;&#1077;&#1088;&#1076;&#1080;&#1085;_&#1055;&#1086;&#1087;&#1086;&#1074;_&#1050;&#1088;&#1091;&#1078;&#1072;&#1077;&#1074;\_2012_\&#1056;&#1072;&#1089;&#1087;&#1088;&#1077;&#1076;&#1077;&#1083;&#1077;&#1085;&#1080;&#1077;%20&#1086;&#1073;&#1098;&#1105;&#1084;&#1086;&#1074;%20&#1084;&#1077;&#1078;&#1076;&#1091;%20&#1080;&#1085;&#1089;&#1090;&#1080;&#1090;&#1091;&#1090;&#1072;&#1084;&#1080;%20&#1079;&#1072;%202012%20&#1075;&#1086;&#1076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9;&#1088;&#1060;&#1059;\9%20&#1087;&#1086;&#1089;&#1083;&#1077;%2001-09-11\5-100-2020%20&#1080;%20QS\&#1089;&#1077;&#1089;&#1089;&#1080;&#1103;%2014-12-12\&#1086;&#1073;&#1098;&#1077;&#1084;&#1099;%20&#1053;&#1048;&#1054;&#1050;&#1056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PO\4&#1058;&#1103;&#1075;&#1091;&#1085;&#1086;&#1074;_&#1041;&#1077;&#1088;&#1076;&#1080;&#1085;_&#1055;&#1086;&#1087;&#1086;&#1074;_&#1050;&#1088;&#1091;&#1078;&#1072;&#1077;&#1074;\_2012_\&#1054;&#1073;&#1098;&#1105;&#1084;%20&#1074;&#1099;&#1088;&#1072;&#1073;&#1086;&#1090;&#1082;&#1080;%20&#1085;&#1072;%201%20&#1088;&#1072;&#1073;&#1086;&#1090;&#1085;&#1080;&#1082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PPO\4&#1058;&#1103;&#1075;&#1091;&#1085;&#1086;&#1074;_&#1041;&#1077;&#1088;&#1076;&#1080;&#1085;_&#1055;&#1086;&#1087;&#1086;&#1074;_&#1050;&#1088;&#1091;&#1078;&#1072;&#1077;&#1074;\_2012_\&#1050;&#1085;&#1080;&#1078;&#1082;&#1072;\&#1040;&#1085;&#1072;&#1083;&#1080;&#1079;%20&#1087;&#1091;&#1073;&#1083;&#1080;&#1082;&#1072;&#1094;&#1080;&#1086;&#1085;&#1085;&#1086;&#1081;%20&#1072;&#1082;&#1090;&#1080;&#1074;&#1085;&#1086;&#1089;&#1090;&#1080;%20&#1089;&#1086;&#1090;&#1088;&#1091;&#1076;&#1085;&#1080;&#1082;&#1086;&#1074;%20&#1059;&#1088;&#1060;&#1059;%20&#1055;&#1054;&#1057;&#1051;&#1045;&#1044;&#1053;&#1048;&#104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PPO\4&#1058;&#1103;&#1075;&#1091;&#1085;&#1086;&#1074;_&#1041;&#1077;&#1088;&#1076;&#1080;&#1085;_&#1055;&#1086;&#1087;&#1086;&#1074;_&#1050;&#1088;&#1091;&#1078;&#1072;&#1077;&#1074;\_2012_\&#1050;&#1085;&#1080;&#1078;&#1082;&#1072;\&#1040;&#1085;&#1072;&#1083;&#1080;&#1079;%20&#1087;&#1091;&#1073;&#1083;&#1080;&#1082;&#1072;&#1094;&#1080;&#1086;&#1085;&#1085;&#1086;&#1081;%20&#1072;&#1082;&#1090;&#1080;&#1074;&#1085;&#1086;&#1089;&#1090;&#1080;%20&#1089;&#1086;&#1090;&#1088;&#1091;&#1076;&#1085;&#1080;&#1082;&#1086;&#1074;%20&#1059;&#1088;&#1060;&#1059;%20&#1055;&#1054;&#1057;&#1051;&#1045;&#1044;&#1053;&#1048;&#104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upervisor\Local%20Settings\Temporary%20Internet%20Files\Content.Outlook\GU234YAK\&#1076;&#1083;&#1103;%20&#1087;&#1088;&#1077;&#1079;&#1077;&#1085;&#1090;&#1072;&#1094;&#1080;&#1080;%20(2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supervisor\Local%20Settings\Temporary%20Internet%20Files\Content.Outlook\GU234YAK\&#1076;&#1083;&#1103;%20&#1087;&#1088;&#1077;&#1079;&#1077;&#1085;&#1090;&#1072;&#1094;&#1080;&#1080;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908791135099676"/>
          <c:y val="0.10635540224154323"/>
          <c:w val="0.50485693598644821"/>
          <c:h val="0.77250722114509551"/>
        </c:manualLayout>
      </c:layout>
      <c:pie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7.0010311646045167E-2"/>
                  <c:y val="-5.7329005927446143E-2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9.0864437098025566E-2"/>
                  <c:y val="-9.3371978276923548E-2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6.0580337012040887E-2"/>
                  <c:y val="2.6174787768679413E-2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-0.15640594088985493"/>
                  <c:y val="-7.7809981897435645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/>
                      <a:t>П</a:t>
                    </a:r>
                    <a:r>
                      <a:rPr lang="ru-RU"/>
                      <a:t>равительство </a:t>
                    </a:r>
                  </a:p>
                  <a:p>
                    <a:r>
                      <a:rPr lang="ru-RU"/>
                      <a:t>Свердловской области; 0,7%</a:t>
                    </a:r>
                  </a:p>
                </c:rich>
              </c:tx>
              <c:dLblPos val="bestFit"/>
              <c:showVal val="1"/>
              <c:showCatName val="1"/>
            </c:dLbl>
            <c:dLbl>
              <c:idx val="4"/>
              <c:layout>
                <c:manualLayout>
                  <c:x val="-3.0612611670598696E-2"/>
                  <c:y val="-7.5216315834188557E-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-7.8560832176443524E-2"/>
                  <c:y val="0"/>
                </c:manualLayout>
              </c:layout>
              <c:dLblPos val="bestFit"/>
              <c:showVal val="1"/>
              <c:showCatNam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  <c:showCatName val="1"/>
            <c:showLeaderLines val="1"/>
          </c:dLbls>
          <c:cat>
            <c:strRef>
              <c:f>'Структура финансирования '!$B$1:$G$1</c:f>
              <c:strCache>
                <c:ptCount val="6"/>
                <c:pt idx="0">
                  <c:v>Минобразования и науки</c:v>
                </c:pt>
                <c:pt idx="1">
                  <c:v>Программы по государственной поддержке ведущих российских вузов </c:v>
                </c:pt>
                <c:pt idx="2">
                  <c:v>РФФИ, РГНФ</c:v>
                </c:pt>
                <c:pt idx="3">
                  <c:v>Правительство Свердловской области</c:v>
                </c:pt>
                <c:pt idx="4">
                  <c:v>Средства российских хозяйствующих субъектов </c:v>
                </c:pt>
                <c:pt idx="5">
                  <c:v>Средства зарубежных источников </c:v>
                </c:pt>
              </c:strCache>
            </c:strRef>
          </c:cat>
          <c:val>
            <c:numRef>
              <c:f>'Структура финансирования '!$B$5:$G$5</c:f>
              <c:numCache>
                <c:formatCode>0.0%</c:formatCode>
                <c:ptCount val="6"/>
                <c:pt idx="0">
                  <c:v>0.31381142098273646</c:v>
                </c:pt>
                <c:pt idx="1">
                  <c:v>0.12071713147410362</c:v>
                </c:pt>
                <c:pt idx="2">
                  <c:v>6.3479415670650699E-2</c:v>
                </c:pt>
                <c:pt idx="3">
                  <c:v>6.5073041168658826E-3</c:v>
                </c:pt>
                <c:pt idx="4">
                  <c:v>0.44555112881806108</c:v>
                </c:pt>
                <c:pt idx="5">
                  <c:v>4.9933598937583208E-2</c:v>
                </c:pt>
              </c:numCache>
            </c:numRef>
          </c:val>
        </c:ser>
        <c:dLbls>
          <c:showVal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806184007645014"/>
          <c:y val="7.3359855801739496E-2"/>
          <c:w val="0.86277945330880068"/>
          <c:h val="0.80397574627242263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'Импакт-фактор'!$M$3:$S$3</c:f>
              <c:strCache>
                <c:ptCount val="7"/>
                <c:pt idx="0">
                  <c:v>IF=0</c:v>
                </c:pt>
                <c:pt idx="1">
                  <c:v>0&lt;IF&lt;=1</c:v>
                </c:pt>
                <c:pt idx="2">
                  <c:v>1&lt;IF&lt;=2</c:v>
                </c:pt>
                <c:pt idx="3">
                  <c:v>2&lt;IF&lt;=3</c:v>
                </c:pt>
                <c:pt idx="4">
                  <c:v>3&lt;IF&lt;=4</c:v>
                </c:pt>
                <c:pt idx="5">
                  <c:v>4&lt;IF&lt;=5</c:v>
                </c:pt>
                <c:pt idx="6">
                  <c:v>IF&gt;5</c:v>
                </c:pt>
              </c:strCache>
            </c:strRef>
          </c:cat>
          <c:val>
            <c:numRef>
              <c:f>'Импакт-фактор'!$M$4:$S$4</c:f>
              <c:numCache>
                <c:formatCode>0.00</c:formatCode>
                <c:ptCount val="7"/>
                <c:pt idx="0">
                  <c:v>31.858407079646017</c:v>
                </c:pt>
                <c:pt idx="1">
                  <c:v>45.427728613569322</c:v>
                </c:pt>
                <c:pt idx="2">
                  <c:v>8.8495575221239005</c:v>
                </c:pt>
                <c:pt idx="3">
                  <c:v>6.7846607669616521</c:v>
                </c:pt>
                <c:pt idx="4">
                  <c:v>5.6047197640117954</c:v>
                </c:pt>
                <c:pt idx="5">
                  <c:v>1.1799410029498518</c:v>
                </c:pt>
                <c:pt idx="6">
                  <c:v>0.2949852507374634</c:v>
                </c:pt>
              </c:numCache>
            </c:numRef>
          </c:val>
        </c:ser>
        <c:ser>
          <c:idx val="1"/>
          <c:order val="1"/>
          <c:tx>
            <c:v>2010</c:v>
          </c:tx>
          <c:spPr>
            <a:solidFill>
              <a:schemeClr val="tx2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'Импакт-фактор'!$M$3:$S$3</c:f>
              <c:strCache>
                <c:ptCount val="7"/>
                <c:pt idx="0">
                  <c:v>IF=0</c:v>
                </c:pt>
                <c:pt idx="1">
                  <c:v>0&lt;IF&lt;=1</c:v>
                </c:pt>
                <c:pt idx="2">
                  <c:v>1&lt;IF&lt;=2</c:v>
                </c:pt>
                <c:pt idx="3">
                  <c:v>2&lt;IF&lt;=3</c:v>
                </c:pt>
                <c:pt idx="4">
                  <c:v>3&lt;IF&lt;=4</c:v>
                </c:pt>
                <c:pt idx="5">
                  <c:v>4&lt;IF&lt;=5</c:v>
                </c:pt>
                <c:pt idx="6">
                  <c:v>IF&gt;5</c:v>
                </c:pt>
              </c:strCache>
            </c:strRef>
          </c:cat>
          <c:val>
            <c:numRef>
              <c:f>'Импакт-фактор'!$M$5:$S$5</c:f>
              <c:numCache>
                <c:formatCode>0.00</c:formatCode>
                <c:ptCount val="7"/>
                <c:pt idx="0">
                  <c:v>30.89622641509434</c:v>
                </c:pt>
                <c:pt idx="1">
                  <c:v>50</c:v>
                </c:pt>
                <c:pt idx="2">
                  <c:v>7.783018867924528</c:v>
                </c:pt>
                <c:pt idx="3">
                  <c:v>4.7169811320754684</c:v>
                </c:pt>
                <c:pt idx="4">
                  <c:v>5.1886792452830193</c:v>
                </c:pt>
                <c:pt idx="5">
                  <c:v>1.4150943396226408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v>2011</c:v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'Импакт-фактор'!$M$3:$S$3</c:f>
              <c:strCache>
                <c:ptCount val="7"/>
                <c:pt idx="0">
                  <c:v>IF=0</c:v>
                </c:pt>
                <c:pt idx="1">
                  <c:v>0&lt;IF&lt;=1</c:v>
                </c:pt>
                <c:pt idx="2">
                  <c:v>1&lt;IF&lt;=2</c:v>
                </c:pt>
                <c:pt idx="3">
                  <c:v>2&lt;IF&lt;=3</c:v>
                </c:pt>
                <c:pt idx="4">
                  <c:v>3&lt;IF&lt;=4</c:v>
                </c:pt>
                <c:pt idx="5">
                  <c:v>4&lt;IF&lt;=5</c:v>
                </c:pt>
                <c:pt idx="6">
                  <c:v>IF&gt;5</c:v>
                </c:pt>
              </c:strCache>
            </c:strRef>
          </c:cat>
          <c:val>
            <c:numRef>
              <c:f>'Импакт-фактор'!$M$6:$S$6</c:f>
              <c:numCache>
                <c:formatCode>0.00</c:formatCode>
                <c:ptCount val="7"/>
                <c:pt idx="0">
                  <c:v>29.318181818181817</c:v>
                </c:pt>
                <c:pt idx="1">
                  <c:v>44.545454545454547</c:v>
                </c:pt>
                <c:pt idx="2">
                  <c:v>8.863636363636374</c:v>
                </c:pt>
                <c:pt idx="3">
                  <c:v>10.45454545454546</c:v>
                </c:pt>
                <c:pt idx="4">
                  <c:v>4.0909090909090908</c:v>
                </c:pt>
                <c:pt idx="5">
                  <c:v>0.90909090909090906</c:v>
                </c:pt>
                <c:pt idx="6">
                  <c:v>1.8181818181818181</c:v>
                </c:pt>
              </c:numCache>
            </c:numRef>
          </c:val>
        </c:ser>
        <c:ser>
          <c:idx val="3"/>
          <c:order val="3"/>
          <c:tx>
            <c:v>2012</c:v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'Импакт-фактор'!$M$3:$S$3</c:f>
              <c:strCache>
                <c:ptCount val="7"/>
                <c:pt idx="0">
                  <c:v>IF=0</c:v>
                </c:pt>
                <c:pt idx="1">
                  <c:v>0&lt;IF&lt;=1</c:v>
                </c:pt>
                <c:pt idx="2">
                  <c:v>1&lt;IF&lt;=2</c:v>
                </c:pt>
                <c:pt idx="3">
                  <c:v>2&lt;IF&lt;=3</c:v>
                </c:pt>
                <c:pt idx="4">
                  <c:v>3&lt;IF&lt;=4</c:v>
                </c:pt>
                <c:pt idx="5">
                  <c:v>4&lt;IF&lt;=5</c:v>
                </c:pt>
                <c:pt idx="6">
                  <c:v>IF&gt;5</c:v>
                </c:pt>
              </c:strCache>
            </c:strRef>
          </c:cat>
          <c:val>
            <c:numRef>
              <c:f>'Импакт-фактор'!$M$7:$S$7</c:f>
              <c:numCache>
                <c:formatCode>0.00</c:formatCode>
                <c:ptCount val="7"/>
                <c:pt idx="0">
                  <c:v>32.504780114722756</c:v>
                </c:pt>
                <c:pt idx="1">
                  <c:v>39.579349904397702</c:v>
                </c:pt>
                <c:pt idx="2">
                  <c:v>10.707456978967505</c:v>
                </c:pt>
                <c:pt idx="3">
                  <c:v>9.7514340344168247</c:v>
                </c:pt>
                <c:pt idx="4">
                  <c:v>5.5449330783938775</c:v>
                </c:pt>
                <c:pt idx="5">
                  <c:v>1.3384321223709379</c:v>
                </c:pt>
                <c:pt idx="6">
                  <c:v>0.57361376673040154</c:v>
                </c:pt>
              </c:numCache>
            </c:numRef>
          </c:val>
        </c:ser>
        <c:axId val="66554496"/>
        <c:axId val="66564480"/>
      </c:barChart>
      <c:catAx>
        <c:axId val="665544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564480"/>
        <c:crosses val="autoZero"/>
        <c:auto val="1"/>
        <c:lblAlgn val="ctr"/>
        <c:lblOffset val="100"/>
        <c:tickLblSkip val="1"/>
        <c:tickMarkSkip val="1"/>
      </c:catAx>
      <c:valAx>
        <c:axId val="6656448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655449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4071966540754761"/>
          <c:y val="0.10300285207365745"/>
          <c:w val="0.10879161574639863"/>
          <c:h val="0.34499817330031174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9757046076046917E-2"/>
          <c:y val="2.6025597011344052E-2"/>
          <c:w val="0.86406576795701551"/>
          <c:h val="0.80601000069051365"/>
        </c:manualLayout>
      </c:layout>
      <c:barChart>
        <c:barDir val="col"/>
        <c:grouping val="clustered"/>
        <c:ser>
          <c:idx val="0"/>
          <c:order val="0"/>
          <c:tx>
            <c:v>Подано заявок</c:v>
          </c:tx>
          <c:cat>
            <c:strRef>
              <c:f>Лист1!$A$3:$A$16</c:f>
              <c:strCache>
                <c:ptCount val="14"/>
                <c:pt idx="0">
                  <c:v>ИММт </c:v>
                </c:pt>
                <c:pt idx="1">
                  <c:v>ХТИ </c:v>
                </c:pt>
                <c:pt idx="2">
                  <c:v>ФТИ </c:v>
                </c:pt>
                <c:pt idx="3">
                  <c:v>УралЭНИН </c:v>
                </c:pt>
                <c:pt idx="4">
                  <c:v>ВШЭМ </c:v>
                </c:pt>
                <c:pt idx="5">
                  <c:v>ИнФО  </c:v>
                </c:pt>
                <c:pt idx="6">
                  <c:v>ИРИТ-РТФ </c:v>
                </c:pt>
                <c:pt idx="7">
                  <c:v>НТИ </c:v>
                </c:pt>
                <c:pt idx="8">
                  <c:v>ММИ </c:v>
                </c:pt>
                <c:pt idx="9">
                  <c:v>ИФКСиМП </c:v>
                </c:pt>
                <c:pt idx="10">
                  <c:v>ИЕН  </c:v>
                </c:pt>
                <c:pt idx="11">
                  <c:v>ИМКН </c:v>
                </c:pt>
                <c:pt idx="12">
                  <c:v>ИСПН </c:v>
                </c:pt>
                <c:pt idx="13">
                  <c:v>ИГНИ </c:v>
                </c:pt>
              </c:strCache>
            </c:strRef>
          </c:cat>
          <c:val>
            <c:numRef>
              <c:f>Лист1!$J$3:$J$16</c:f>
              <c:numCache>
                <c:formatCode>General</c:formatCode>
                <c:ptCount val="14"/>
                <c:pt idx="0">
                  <c:v>39</c:v>
                </c:pt>
                <c:pt idx="1">
                  <c:v>30</c:v>
                </c:pt>
                <c:pt idx="2">
                  <c:v>32</c:v>
                </c:pt>
                <c:pt idx="3">
                  <c:v>14</c:v>
                </c:pt>
                <c:pt idx="4">
                  <c:v>2</c:v>
                </c:pt>
                <c:pt idx="5">
                  <c:v>9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55</c:v>
                </c:pt>
                <c:pt idx="11">
                  <c:v>14</c:v>
                </c:pt>
                <c:pt idx="12">
                  <c:v>6</c:v>
                </c:pt>
                <c:pt idx="13">
                  <c:v>9</c:v>
                </c:pt>
              </c:numCache>
            </c:numRef>
          </c:val>
        </c:ser>
        <c:ser>
          <c:idx val="1"/>
          <c:order val="1"/>
          <c:tx>
            <c:v>Выиграно</c:v>
          </c:tx>
          <c:cat>
            <c:strRef>
              <c:f>Лист1!$A$3:$A$16</c:f>
              <c:strCache>
                <c:ptCount val="14"/>
                <c:pt idx="0">
                  <c:v>ИММт </c:v>
                </c:pt>
                <c:pt idx="1">
                  <c:v>ХТИ </c:v>
                </c:pt>
                <c:pt idx="2">
                  <c:v>ФТИ </c:v>
                </c:pt>
                <c:pt idx="3">
                  <c:v>УралЭНИН </c:v>
                </c:pt>
                <c:pt idx="4">
                  <c:v>ВШЭМ </c:v>
                </c:pt>
                <c:pt idx="5">
                  <c:v>ИнФО  </c:v>
                </c:pt>
                <c:pt idx="6">
                  <c:v>ИРИТ-РТФ </c:v>
                </c:pt>
                <c:pt idx="7">
                  <c:v>НТИ </c:v>
                </c:pt>
                <c:pt idx="8">
                  <c:v>ММИ </c:v>
                </c:pt>
                <c:pt idx="9">
                  <c:v>ИФКСиМП </c:v>
                </c:pt>
                <c:pt idx="10">
                  <c:v>ИЕН  </c:v>
                </c:pt>
                <c:pt idx="11">
                  <c:v>ИМКН </c:v>
                </c:pt>
                <c:pt idx="12">
                  <c:v>ИСПН </c:v>
                </c:pt>
                <c:pt idx="13">
                  <c:v>ИГНИ </c:v>
                </c:pt>
              </c:strCache>
            </c:strRef>
          </c:cat>
          <c:val>
            <c:numRef>
              <c:f>Лист1!$L$3:$L$16</c:f>
              <c:numCache>
                <c:formatCode>General</c:formatCode>
                <c:ptCount val="14"/>
                <c:pt idx="0">
                  <c:v>31</c:v>
                </c:pt>
                <c:pt idx="1">
                  <c:v>24</c:v>
                </c:pt>
                <c:pt idx="2">
                  <c:v>21</c:v>
                </c:pt>
                <c:pt idx="3">
                  <c:v>10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45</c:v>
                </c:pt>
                <c:pt idx="11">
                  <c:v>13</c:v>
                </c:pt>
                <c:pt idx="12">
                  <c:v>3</c:v>
                </c:pt>
                <c:pt idx="13">
                  <c:v>7</c:v>
                </c:pt>
              </c:numCache>
            </c:numRef>
          </c:val>
        </c:ser>
        <c:gapWidth val="26"/>
        <c:axId val="67182592"/>
        <c:axId val="67184128"/>
      </c:barChart>
      <c:catAx>
        <c:axId val="67182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184128"/>
        <c:crosses val="autoZero"/>
        <c:auto val="1"/>
        <c:lblAlgn val="ctr"/>
        <c:lblOffset val="100"/>
      </c:catAx>
      <c:valAx>
        <c:axId val="67184128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718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446853829135235"/>
          <c:y val="6.8064274223786678E-2"/>
          <c:w val="0.35950531018059828"/>
          <c:h val="8.285677999927446E-2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dLbls>
          <c:showCatName val="1"/>
        </c:dLbls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chemeClr val="accent4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0.12641083861052479"/>
                  <c:y val="4.5363972066834894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0441737235675761E-2"/>
                  <c:y val="-5.5963874490563064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1.2468579880013368E-2"/>
                  <c:y val="1.0378366262738982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3636644539495621"/>
                  <c:y val="-7.9193710427883784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9.3510327556197759E-2"/>
                  <c:y val="2.72790359894653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В</a:t>
                    </a:r>
                    <a:r>
                      <a:rPr lang="ru-RU" dirty="0"/>
                      <a:t>ысшая школа </a:t>
                    </a:r>
                    <a:endParaRPr lang="ru-RU" dirty="0" smtClean="0"/>
                  </a:p>
                  <a:p>
                    <a:r>
                      <a:rPr lang="ru-RU" dirty="0" smtClean="0"/>
                      <a:t>экономики </a:t>
                    </a:r>
                  </a:p>
                  <a:p>
                    <a:r>
                      <a:rPr lang="ru-RU" dirty="0" smtClean="0"/>
                      <a:t>и </a:t>
                    </a:r>
                    <a:r>
                      <a:rPr lang="ru-RU" dirty="0"/>
                      <a:t>менеджмента
4%</a:t>
                    </a:r>
                  </a:p>
                </c:rich>
              </c:tx>
              <c:showCatName val="1"/>
              <c:showPercent val="1"/>
            </c:dLbl>
            <c:dLbl>
              <c:idx val="9"/>
              <c:layout>
                <c:manualLayout>
                  <c:x val="-0.26602702450614729"/>
                  <c:y val="-7.1244196454194452E-3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И</a:t>
                    </a:r>
                    <a:r>
                      <a:rPr lang="ru-RU"/>
                      <a:t>нститут физической культуры, спорта и молодежной политики
0</a:t>
                    </a:r>
                    <a:r>
                      <a:rPr lang="en-US"/>
                      <a:t>,1</a:t>
                    </a:r>
                    <a:r>
                      <a:rPr lang="ru-RU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0"/>
              <c:layout>
                <c:manualLayout>
                  <c:x val="-6.5627661741288021E-2"/>
                  <c:y val="-9.4655548720101276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9.5728020960634319E-2"/>
                  <c:y val="-0.19185253539732294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Ф</a:t>
                    </a:r>
                    <a:r>
                      <a:rPr lang="ru-RU"/>
                      <a:t>акультет ускоренного обучения
0</a:t>
                    </a:r>
                    <a:r>
                      <a:rPr lang="en-US"/>
                      <a:t>,3</a:t>
                    </a:r>
                    <a:r>
                      <a:rPr lang="ru-RU"/>
                      <a:t>%</a:t>
                    </a:r>
                  </a:p>
                </c:rich>
              </c:tx>
              <c:showCatName val="1"/>
              <c:showPercent val="1"/>
            </c:dLbl>
            <c:dLbl>
              <c:idx val="12"/>
              <c:layout>
                <c:manualLayout>
                  <c:x val="-1.0275015738991958E-2"/>
                  <c:y val="-0.13452413312922393"/>
                </c:manualLayout>
              </c:layout>
              <c:showCatName val="1"/>
              <c:showPercent val="1"/>
            </c:dLbl>
            <c:dLbl>
              <c:idx val="15"/>
              <c:layout>
                <c:manualLayout>
                  <c:x val="3.2248583775264412E-2"/>
                  <c:y val="8.3824634985953713E-3"/>
                </c:manualLayout>
              </c:layout>
              <c:showCatName val="1"/>
              <c:showPercent val="1"/>
            </c:dLbl>
            <c:dLbl>
              <c:idx val="16"/>
              <c:layout>
                <c:manualLayout>
                  <c:x val="0.16323155462827188"/>
                  <c:y val="1.7483909046545103E-2"/>
                </c:manualLayout>
              </c:layout>
              <c:tx>
                <c:rich>
                  <a:bodyPr/>
                  <a:lstStyle/>
                  <a:p>
                    <a:r>
                      <a:rPr lang="ru-RU" b="1"/>
                      <a:t>И</a:t>
                    </a:r>
                    <a:r>
                      <a:rPr lang="ru-RU"/>
                      <a:t>нститут гос.управления и предпринимательства
0</a:t>
                    </a:r>
                    <a:r>
                      <a:rPr lang="en-US"/>
                      <a:t>,1</a:t>
                    </a:r>
                    <a:r>
                      <a:rPr lang="ru-RU"/>
                      <a:t>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Лист1!$A$2:$A$18</c:f>
              <c:strCache>
                <c:ptCount val="17"/>
                <c:pt idx="0">
                  <c:v>Институт материаловедения и металлургии</c:v>
                </c:pt>
                <c:pt idx="1">
                  <c:v>Механико-машиностроительный институт</c:v>
                </c:pt>
                <c:pt idx="2">
                  <c:v>Институт радиоэлектроники и информационных технологий - РТФ</c:v>
                </c:pt>
                <c:pt idx="3">
                  <c:v>Строительный институт</c:v>
                </c:pt>
                <c:pt idx="4">
                  <c:v>Уральский энергетический институт</c:v>
                </c:pt>
                <c:pt idx="5">
                  <c:v>Физико-технологический институт - ФизТех</c:v>
                </c:pt>
                <c:pt idx="6">
                  <c:v>Химико-технологический институт</c:v>
                </c:pt>
                <c:pt idx="7">
                  <c:v>Институт фундаментального образования</c:v>
                </c:pt>
                <c:pt idx="8">
                  <c:v>Высшая школа экономики и менеджмента</c:v>
                </c:pt>
                <c:pt idx="9">
                  <c:v>Институт физической культуры, спорта и молодежной политики</c:v>
                </c:pt>
                <c:pt idx="10">
                  <c:v>Нижнетагильский технологический институт</c:v>
                </c:pt>
                <c:pt idx="11">
                  <c:v>Факультет ускоренного обучения</c:v>
                </c:pt>
                <c:pt idx="12">
                  <c:v>Институт естесственных наук</c:v>
                </c:pt>
                <c:pt idx="13">
                  <c:v>Институт математики и компьютерных наук</c:v>
                </c:pt>
                <c:pt idx="14">
                  <c:v>Институт гуманитарных наук и искусств</c:v>
                </c:pt>
                <c:pt idx="15">
                  <c:v>Институт социальных и политических наук</c:v>
                </c:pt>
                <c:pt idx="16">
                  <c:v>Институт гос.управления и предпринимательства</c:v>
                </c:pt>
              </c:strCache>
            </c:strRef>
          </c:cat>
          <c:val>
            <c:numRef>
              <c:f>Лист1!$C$2:$C$18</c:f>
              <c:numCache>
                <c:formatCode>0.0%</c:formatCode>
                <c:ptCount val="17"/>
                <c:pt idx="0">
                  <c:v>0.18115748231437037</c:v>
                </c:pt>
                <c:pt idx="1">
                  <c:v>7.9676354617135032E-3</c:v>
                </c:pt>
                <c:pt idx="2">
                  <c:v>8.3510064332730768E-2</c:v>
                </c:pt>
                <c:pt idx="3">
                  <c:v>1.455971722589575E-2</c:v>
                </c:pt>
                <c:pt idx="4">
                  <c:v>4.8811882810664016E-2</c:v>
                </c:pt>
                <c:pt idx="5">
                  <c:v>0.17405687480349541</c:v>
                </c:pt>
                <c:pt idx="6">
                  <c:v>3.9306843928717881E-2</c:v>
                </c:pt>
                <c:pt idx="7">
                  <c:v>1.7757854230841291E-2</c:v>
                </c:pt>
                <c:pt idx="8">
                  <c:v>3.5459956469520409E-2</c:v>
                </c:pt>
                <c:pt idx="9">
                  <c:v>5.3572596105030826E-4</c:v>
                </c:pt>
                <c:pt idx="10">
                  <c:v>1.81052060365554E-2</c:v>
                </c:pt>
                <c:pt idx="11">
                  <c:v>2.8720723235115767E-3</c:v>
                </c:pt>
                <c:pt idx="12">
                  <c:v>0.23325670531743944</c:v>
                </c:pt>
                <c:pt idx="13">
                  <c:v>5.9933560519885742E-2</c:v>
                </c:pt>
                <c:pt idx="14">
                  <c:v>4.62824318208045E-2</c:v>
                </c:pt>
                <c:pt idx="15">
                  <c:v>3.5081518704540036E-2</c:v>
                </c:pt>
                <c:pt idx="16">
                  <c:v>1.3444677382650125E-3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30749014454665E-2"/>
          <c:y val="2.8857111114638057E-2"/>
          <c:w val="0.9289074147497387"/>
          <c:h val="0.8120462805719999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</c:f>
              <c:strCache>
                <c:ptCount val="1"/>
                <c:pt idx="0">
                  <c:v>факт 2011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Лист1!$B$2:$B$18</c:f>
              <c:strCache>
                <c:ptCount val="17"/>
                <c:pt idx="0">
                  <c:v>ИЕН</c:v>
                </c:pt>
                <c:pt idx="1">
                  <c:v> ИММТ</c:v>
                </c:pt>
                <c:pt idx="2">
                  <c:v>ФТИ</c:v>
                </c:pt>
                <c:pt idx="3">
                  <c:v>ИРИТ-РТФ</c:v>
                </c:pt>
                <c:pt idx="4">
                  <c:v>ИМКН</c:v>
                </c:pt>
                <c:pt idx="5">
                  <c:v>УралЭНИН</c:v>
                </c:pt>
                <c:pt idx="6">
                  <c:v>ИГНИ</c:v>
                </c:pt>
                <c:pt idx="7">
                  <c:v>ХТИ</c:v>
                </c:pt>
                <c:pt idx="8">
                  <c:v>ИСПН</c:v>
                </c:pt>
                <c:pt idx="9">
                  <c:v>ВШЭМ</c:v>
                </c:pt>
                <c:pt idx="10">
                  <c:v>СИ</c:v>
                </c:pt>
                <c:pt idx="11">
                  <c:v>НТИ</c:v>
                </c:pt>
                <c:pt idx="12">
                  <c:v>ИнФО</c:v>
                </c:pt>
                <c:pt idx="13">
                  <c:v>ММИ</c:v>
                </c:pt>
                <c:pt idx="14">
                  <c:v>ФУО</c:v>
                </c:pt>
                <c:pt idx="15">
                  <c:v>ИГУП</c:v>
                </c:pt>
                <c:pt idx="16">
                  <c:v>ИФКСиМП</c:v>
                </c:pt>
              </c:strCache>
            </c:strRef>
          </c:cat>
          <c:val>
            <c:numRef>
              <c:f>Лист1!$C$2:$C$18</c:f>
              <c:numCache>
                <c:formatCode>0</c:formatCode>
                <c:ptCount val="17"/>
                <c:pt idx="0">
                  <c:v>125.88</c:v>
                </c:pt>
                <c:pt idx="1">
                  <c:v>68.651999999999987</c:v>
                </c:pt>
                <c:pt idx="2">
                  <c:v>73.338999999999999</c:v>
                </c:pt>
                <c:pt idx="3">
                  <c:v>43.64</c:v>
                </c:pt>
                <c:pt idx="4">
                  <c:v>30.310000000000013</c:v>
                </c:pt>
                <c:pt idx="5">
                  <c:v>20.471999999999987</c:v>
                </c:pt>
                <c:pt idx="6">
                  <c:v>25.245999999999981</c:v>
                </c:pt>
                <c:pt idx="7">
                  <c:v>22.434000000000001</c:v>
                </c:pt>
                <c:pt idx="8">
                  <c:v>14.709</c:v>
                </c:pt>
                <c:pt idx="9">
                  <c:v>7.4820000000000002</c:v>
                </c:pt>
                <c:pt idx="10">
                  <c:v>3.2389999999999999</c:v>
                </c:pt>
                <c:pt idx="11">
                  <c:v>10.648999999999999</c:v>
                </c:pt>
                <c:pt idx="12">
                  <c:v>9.793000000000001</c:v>
                </c:pt>
                <c:pt idx="13">
                  <c:v>2.6359999999999997</c:v>
                </c:pt>
                <c:pt idx="15">
                  <c:v>1.25</c:v>
                </c:pt>
                <c:pt idx="16">
                  <c:v>0.17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обязательства 2012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Лист1!$B$2:$B$18</c:f>
              <c:strCache>
                <c:ptCount val="17"/>
                <c:pt idx="0">
                  <c:v>ИЕН</c:v>
                </c:pt>
                <c:pt idx="1">
                  <c:v> ИММТ</c:v>
                </c:pt>
                <c:pt idx="2">
                  <c:v>ФТИ</c:v>
                </c:pt>
                <c:pt idx="3">
                  <c:v>ИРИТ-РТФ</c:v>
                </c:pt>
                <c:pt idx="4">
                  <c:v>ИМКН</c:v>
                </c:pt>
                <c:pt idx="5">
                  <c:v>УралЭНИН</c:v>
                </c:pt>
                <c:pt idx="6">
                  <c:v>ИГНИ</c:v>
                </c:pt>
                <c:pt idx="7">
                  <c:v>ХТИ</c:v>
                </c:pt>
                <c:pt idx="8">
                  <c:v>ИСПН</c:v>
                </c:pt>
                <c:pt idx="9">
                  <c:v>ВШЭМ</c:v>
                </c:pt>
                <c:pt idx="10">
                  <c:v>СИ</c:v>
                </c:pt>
                <c:pt idx="11">
                  <c:v>НТИ</c:v>
                </c:pt>
                <c:pt idx="12">
                  <c:v>ИнФО</c:v>
                </c:pt>
                <c:pt idx="13">
                  <c:v>ММИ</c:v>
                </c:pt>
                <c:pt idx="14">
                  <c:v>ФУО</c:v>
                </c:pt>
                <c:pt idx="15">
                  <c:v>ИГУП</c:v>
                </c:pt>
                <c:pt idx="16">
                  <c:v>ИФКСиМП</c:v>
                </c:pt>
              </c:strCache>
            </c:strRef>
          </c:cat>
          <c:val>
            <c:numRef>
              <c:f>Лист1!$D$2:$D$18</c:f>
              <c:numCache>
                <c:formatCode>0</c:formatCode>
                <c:ptCount val="17"/>
                <c:pt idx="0">
                  <c:v>122.742</c:v>
                </c:pt>
                <c:pt idx="1">
                  <c:v>83.845000000000013</c:v>
                </c:pt>
                <c:pt idx="2">
                  <c:v>81.828999999999979</c:v>
                </c:pt>
                <c:pt idx="3">
                  <c:v>45.75</c:v>
                </c:pt>
                <c:pt idx="4">
                  <c:v>25.927999999999987</c:v>
                </c:pt>
                <c:pt idx="5">
                  <c:v>30.494999999999987</c:v>
                </c:pt>
                <c:pt idx="6">
                  <c:v>24.035</c:v>
                </c:pt>
                <c:pt idx="7">
                  <c:v>25</c:v>
                </c:pt>
                <c:pt idx="8">
                  <c:v>25.956</c:v>
                </c:pt>
                <c:pt idx="9">
                  <c:v>19</c:v>
                </c:pt>
                <c:pt idx="10">
                  <c:v>13.41</c:v>
                </c:pt>
                <c:pt idx="11">
                  <c:v>10.025</c:v>
                </c:pt>
                <c:pt idx="12">
                  <c:v>7.75</c:v>
                </c:pt>
                <c:pt idx="13">
                  <c:v>4.95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факт 2012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Лист1!$B$2:$B$18</c:f>
              <c:strCache>
                <c:ptCount val="17"/>
                <c:pt idx="0">
                  <c:v>ИЕН</c:v>
                </c:pt>
                <c:pt idx="1">
                  <c:v> ИММТ</c:v>
                </c:pt>
                <c:pt idx="2">
                  <c:v>ФТИ</c:v>
                </c:pt>
                <c:pt idx="3">
                  <c:v>ИРИТ-РТФ</c:v>
                </c:pt>
                <c:pt idx="4">
                  <c:v>ИМКН</c:v>
                </c:pt>
                <c:pt idx="5">
                  <c:v>УралЭНИН</c:v>
                </c:pt>
                <c:pt idx="6">
                  <c:v>ИГНИ</c:v>
                </c:pt>
                <c:pt idx="7">
                  <c:v>ХТИ</c:v>
                </c:pt>
                <c:pt idx="8">
                  <c:v>ИСПН</c:v>
                </c:pt>
                <c:pt idx="9">
                  <c:v>ВШЭМ</c:v>
                </c:pt>
                <c:pt idx="10">
                  <c:v>СИ</c:v>
                </c:pt>
                <c:pt idx="11">
                  <c:v>НТИ</c:v>
                </c:pt>
                <c:pt idx="12">
                  <c:v>ИнФО</c:v>
                </c:pt>
                <c:pt idx="13">
                  <c:v>ММИ</c:v>
                </c:pt>
                <c:pt idx="14">
                  <c:v>ФУО</c:v>
                </c:pt>
                <c:pt idx="15">
                  <c:v>ИГУП</c:v>
                </c:pt>
                <c:pt idx="16">
                  <c:v>ИФКСиМП</c:v>
                </c:pt>
              </c:strCache>
            </c:strRef>
          </c:cat>
          <c:val>
            <c:numRef>
              <c:f>Лист1!$E$2:$E$18</c:f>
              <c:numCache>
                <c:formatCode>0</c:formatCode>
                <c:ptCount val="17"/>
                <c:pt idx="0">
                  <c:v>138</c:v>
                </c:pt>
                <c:pt idx="1">
                  <c:v>107</c:v>
                </c:pt>
                <c:pt idx="2">
                  <c:v>103</c:v>
                </c:pt>
                <c:pt idx="3">
                  <c:v>48.659000000000006</c:v>
                </c:pt>
                <c:pt idx="4">
                  <c:v>34.880999999999993</c:v>
                </c:pt>
                <c:pt idx="5">
                  <c:v>29</c:v>
                </c:pt>
                <c:pt idx="6">
                  <c:v>27</c:v>
                </c:pt>
                <c:pt idx="7">
                  <c:v>22.555</c:v>
                </c:pt>
                <c:pt idx="8">
                  <c:v>21</c:v>
                </c:pt>
                <c:pt idx="9">
                  <c:v>21</c:v>
                </c:pt>
                <c:pt idx="10">
                  <c:v>10</c:v>
                </c:pt>
                <c:pt idx="11">
                  <c:v>11</c:v>
                </c:pt>
                <c:pt idx="12">
                  <c:v>11</c:v>
                </c:pt>
                <c:pt idx="13">
                  <c:v>5</c:v>
                </c:pt>
                <c:pt idx="14" formatCode="General">
                  <c:v>2</c:v>
                </c:pt>
                <c:pt idx="15">
                  <c:v>0.79600000000000004</c:v>
                </c:pt>
                <c:pt idx="16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Лист1!$F$1</c:f>
              <c:strCache>
                <c:ptCount val="1"/>
                <c:pt idx="0">
                  <c:v>субподряд 2012 </c:v>
                </c:pt>
              </c:strCache>
            </c:strRef>
          </c:tx>
          <c:spPr>
            <a:solidFill>
              <a:srgbClr val="99CC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Лист1!$B$2:$B$18</c:f>
              <c:strCache>
                <c:ptCount val="17"/>
                <c:pt idx="0">
                  <c:v>ИЕН</c:v>
                </c:pt>
                <c:pt idx="1">
                  <c:v> ИММТ</c:v>
                </c:pt>
                <c:pt idx="2">
                  <c:v>ФТИ</c:v>
                </c:pt>
                <c:pt idx="3">
                  <c:v>ИРИТ-РТФ</c:v>
                </c:pt>
                <c:pt idx="4">
                  <c:v>ИМКН</c:v>
                </c:pt>
                <c:pt idx="5">
                  <c:v>УралЭНИН</c:v>
                </c:pt>
                <c:pt idx="6">
                  <c:v>ИГНИ</c:v>
                </c:pt>
                <c:pt idx="7">
                  <c:v>ХТИ</c:v>
                </c:pt>
                <c:pt idx="8">
                  <c:v>ИСПН</c:v>
                </c:pt>
                <c:pt idx="9">
                  <c:v>ВШЭМ</c:v>
                </c:pt>
                <c:pt idx="10">
                  <c:v>СИ</c:v>
                </c:pt>
                <c:pt idx="11">
                  <c:v>НТИ</c:v>
                </c:pt>
                <c:pt idx="12">
                  <c:v>ИнФО</c:v>
                </c:pt>
                <c:pt idx="13">
                  <c:v>ММИ</c:v>
                </c:pt>
                <c:pt idx="14">
                  <c:v>ФУО</c:v>
                </c:pt>
                <c:pt idx="15">
                  <c:v>ИГУП</c:v>
                </c:pt>
                <c:pt idx="16">
                  <c:v>ИФКСиМП</c:v>
                </c:pt>
              </c:strCache>
            </c:strRef>
          </c:cat>
          <c:val>
            <c:numRef>
              <c:f>Лист1!$F$2:$F$18</c:f>
              <c:numCache>
                <c:formatCode>0</c:formatCode>
                <c:ptCount val="17"/>
                <c:pt idx="0">
                  <c:v>9</c:v>
                </c:pt>
                <c:pt idx="1">
                  <c:v>45</c:v>
                </c:pt>
                <c:pt idx="2">
                  <c:v>14</c:v>
                </c:pt>
                <c:pt idx="3">
                  <c:v>4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 formatCode="General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58919552"/>
        <c:axId val="58921344"/>
      </c:barChart>
      <c:catAx>
        <c:axId val="589195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200" baseline="0"/>
            </a:pPr>
            <a:endParaRPr lang="ru-RU"/>
          </a:p>
        </c:txPr>
        <c:crossAx val="58921344"/>
        <c:crosses val="autoZero"/>
        <c:auto val="1"/>
        <c:lblAlgn val="ctr"/>
        <c:lblOffset val="100"/>
        <c:tickLblSkip val="1"/>
        <c:tickMarkSkip val="1"/>
      </c:catAx>
      <c:valAx>
        <c:axId val="5892134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aseline="0"/>
            </a:pPr>
            <a:endParaRPr lang="ru-RU"/>
          </a:p>
        </c:txPr>
        <c:crossAx val="58919552"/>
        <c:crosses val="autoZero"/>
        <c:crossBetween val="between"/>
      </c:valAx>
      <c:spPr>
        <a:solidFill>
          <a:srgbClr val="FFFFCC"/>
        </a:solidFill>
        <a:ln w="12700">
          <a:solidFill>
            <a:srgbClr val="808080"/>
          </a:solidFill>
          <a:prstDash val="solid"/>
        </a:ln>
      </c:spPr>
    </c:plotArea>
    <c:legend>
      <c:legendPos val="r"/>
      <c:legendEntry>
        <c:idx val="3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ayout>
        <c:manualLayout>
          <c:xMode val="edge"/>
          <c:yMode val="edge"/>
          <c:x val="0.73111115748372946"/>
          <c:y val="7.3858856952402116E-2"/>
          <c:w val="0.23187445077430691"/>
          <c:h val="0.239814822162616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300" baseline="0"/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4072226862832466E-2"/>
          <c:y val="2.8250692372485502E-2"/>
          <c:w val="0.90536622543609857"/>
          <c:h val="0.81315461521508392"/>
        </c:manualLayout>
      </c:layout>
      <c:barChart>
        <c:barDir val="col"/>
        <c:grouping val="clustered"/>
        <c:ser>
          <c:idx val="0"/>
          <c:order val="0"/>
          <c:tx>
            <c:v>На 1 НПР</c:v>
          </c:tx>
          <c:spPr>
            <a:solidFill>
              <a:srgbClr val="94B6D2"/>
            </a:solidFill>
          </c:spPr>
          <c:cat>
            <c:strRef>
              <c:f>Лист1!$L$4:$L$20</c:f>
              <c:strCache>
                <c:ptCount val="17"/>
                <c:pt idx="0">
                  <c:v>ИММТ</c:v>
                </c:pt>
                <c:pt idx="1">
                  <c:v>ИММ</c:v>
                </c:pt>
                <c:pt idx="2">
                  <c:v>ИРИТ-РТФ</c:v>
                </c:pt>
                <c:pt idx="3">
                  <c:v>СТИ</c:v>
                </c:pt>
                <c:pt idx="4">
                  <c:v>УралЭНиН</c:v>
                </c:pt>
                <c:pt idx="5">
                  <c:v>ФТИ-ФизТех</c:v>
                </c:pt>
                <c:pt idx="6">
                  <c:v>ХТИ</c:v>
                </c:pt>
                <c:pt idx="7">
                  <c:v>ИЕН</c:v>
                </c:pt>
                <c:pt idx="8">
                  <c:v>ИМКН</c:v>
                </c:pt>
                <c:pt idx="9">
                  <c:v>ИГНИ</c:v>
                </c:pt>
                <c:pt idx="10">
                  <c:v>ИСПН</c:v>
                </c:pt>
                <c:pt idx="11">
                  <c:v>ИГУП</c:v>
                </c:pt>
                <c:pt idx="12">
                  <c:v>ИнФО</c:v>
                </c:pt>
                <c:pt idx="13">
                  <c:v>ВШЭМ</c:v>
                </c:pt>
                <c:pt idx="14">
                  <c:v>ИФКСМП</c:v>
                </c:pt>
                <c:pt idx="15">
                  <c:v>НТИ</c:v>
                </c:pt>
                <c:pt idx="16">
                  <c:v>ФУО</c:v>
                </c:pt>
              </c:strCache>
            </c:strRef>
          </c:cat>
          <c:val>
            <c:numRef>
              <c:f>Лист1!$I$4:$I$20</c:f>
              <c:numCache>
                <c:formatCode>0.0</c:formatCode>
                <c:ptCount val="17"/>
                <c:pt idx="0">
                  <c:v>456.29106382978728</c:v>
                </c:pt>
                <c:pt idx="1">
                  <c:v>32.750694444444392</c:v>
                </c:pt>
                <c:pt idx="2">
                  <c:v>290.76588235294156</c:v>
                </c:pt>
                <c:pt idx="3">
                  <c:v>71.816666666666663</c:v>
                </c:pt>
                <c:pt idx="4">
                  <c:v>113.30235294117647</c:v>
                </c:pt>
                <c:pt idx="5">
                  <c:v>399.3236434108527</c:v>
                </c:pt>
                <c:pt idx="6">
                  <c:v>230.35643564356457</c:v>
                </c:pt>
                <c:pt idx="7">
                  <c:v>561.2451219512194</c:v>
                </c:pt>
                <c:pt idx="8">
                  <c:v>249.8246478873244</c:v>
                </c:pt>
                <c:pt idx="9">
                  <c:v>128.61455399061009</c:v>
                </c:pt>
                <c:pt idx="10">
                  <c:v>86.882845188284335</c:v>
                </c:pt>
                <c:pt idx="11">
                  <c:v>15.603921568627451</c:v>
                </c:pt>
                <c:pt idx="12">
                  <c:v>24.387470997679813</c:v>
                </c:pt>
                <c:pt idx="13">
                  <c:v>51.443627450980308</c:v>
                </c:pt>
                <c:pt idx="14">
                  <c:v>1.3267782426778238</c:v>
                </c:pt>
                <c:pt idx="15">
                  <c:v>84.382677165354167</c:v>
                </c:pt>
                <c:pt idx="16">
                  <c:v>70.833333333333258</c:v>
                </c:pt>
              </c:numCache>
            </c:numRef>
          </c:val>
        </c:ser>
        <c:ser>
          <c:idx val="1"/>
          <c:order val="1"/>
          <c:tx>
            <c:v>на 1 ППС</c:v>
          </c:tx>
          <c:spPr>
            <a:solidFill>
              <a:schemeClr val="accent2"/>
            </a:solidFill>
          </c:spPr>
          <c:cat>
            <c:strRef>
              <c:f>Лист1!$L$4:$L$20</c:f>
              <c:strCache>
                <c:ptCount val="17"/>
                <c:pt idx="0">
                  <c:v>ИММТ</c:v>
                </c:pt>
                <c:pt idx="1">
                  <c:v>ИММ</c:v>
                </c:pt>
                <c:pt idx="2">
                  <c:v>ИРИТ-РТФ</c:v>
                </c:pt>
                <c:pt idx="3">
                  <c:v>СТИ</c:v>
                </c:pt>
                <c:pt idx="4">
                  <c:v>УралЭНиН</c:v>
                </c:pt>
                <c:pt idx="5">
                  <c:v>ФТИ-ФизТех</c:v>
                </c:pt>
                <c:pt idx="6">
                  <c:v>ХТИ</c:v>
                </c:pt>
                <c:pt idx="7">
                  <c:v>ИЕН</c:v>
                </c:pt>
                <c:pt idx="8">
                  <c:v>ИМКН</c:v>
                </c:pt>
                <c:pt idx="9">
                  <c:v>ИГНИ</c:v>
                </c:pt>
                <c:pt idx="10">
                  <c:v>ИСПН</c:v>
                </c:pt>
                <c:pt idx="11">
                  <c:v>ИГУП</c:v>
                </c:pt>
                <c:pt idx="12">
                  <c:v>ИнФО</c:v>
                </c:pt>
                <c:pt idx="13">
                  <c:v>ВШЭМ</c:v>
                </c:pt>
                <c:pt idx="14">
                  <c:v>ИФКСМП</c:v>
                </c:pt>
                <c:pt idx="15">
                  <c:v>НТИ</c:v>
                </c:pt>
                <c:pt idx="16">
                  <c:v>ФУО</c:v>
                </c:pt>
              </c:strCache>
            </c:strRef>
          </c:cat>
          <c:val>
            <c:numRef>
              <c:f>Лист1!$J$4:$J$20</c:f>
              <c:numCache>
                <c:formatCode>0.0</c:formatCode>
                <c:ptCount val="17"/>
                <c:pt idx="0">
                  <c:v>480.84484304932806</c:v>
                </c:pt>
                <c:pt idx="1">
                  <c:v>33.928776978417268</c:v>
                </c:pt>
                <c:pt idx="2">
                  <c:v>301.40365853658523</c:v>
                </c:pt>
                <c:pt idx="3">
                  <c:v>71.816666666666663</c:v>
                </c:pt>
                <c:pt idx="4">
                  <c:v>117.44756097560989</c:v>
                </c:pt>
                <c:pt idx="5">
                  <c:v>432.88025210084032</c:v>
                </c:pt>
                <c:pt idx="6">
                  <c:v>267.42528735632186</c:v>
                </c:pt>
                <c:pt idx="7">
                  <c:v>821.82321428571277</c:v>
                </c:pt>
                <c:pt idx="8">
                  <c:v>300.6364406779665</c:v>
                </c:pt>
                <c:pt idx="9">
                  <c:v>136.97449999999998</c:v>
                </c:pt>
                <c:pt idx="10">
                  <c:v>86.882845188284335</c:v>
                </c:pt>
                <c:pt idx="11">
                  <c:v>15.603921568627451</c:v>
                </c:pt>
                <c:pt idx="12">
                  <c:v>24.387470997679813</c:v>
                </c:pt>
                <c:pt idx="13">
                  <c:v>51.443627450980308</c:v>
                </c:pt>
                <c:pt idx="14">
                  <c:v>1.3267782426778238</c:v>
                </c:pt>
                <c:pt idx="15">
                  <c:v>85.732799999999983</c:v>
                </c:pt>
                <c:pt idx="16">
                  <c:v>70.833333333333258</c:v>
                </c:pt>
              </c:numCache>
            </c:numRef>
          </c:val>
        </c:ser>
        <c:gapWidth val="18"/>
        <c:axId val="58938112"/>
        <c:axId val="58939648"/>
      </c:barChart>
      <c:catAx>
        <c:axId val="589381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8939648"/>
        <c:crosses val="autoZero"/>
        <c:auto val="1"/>
        <c:lblAlgn val="ctr"/>
        <c:lblOffset val="100"/>
      </c:catAx>
      <c:valAx>
        <c:axId val="58939648"/>
        <c:scaling>
          <c:orientation val="minMax"/>
        </c:scaling>
        <c:axPos val="l"/>
        <c:majorGridlines/>
        <c:numFmt formatCode="0.0" sourceLinked="1"/>
        <c:tickLblPos val="nextTo"/>
        <c:crossAx val="58938112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4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ru-RU"/>
          </a:p>
        </c:txPr>
      </c:legendEntry>
      <c:layout>
        <c:manualLayout>
          <c:xMode val="edge"/>
          <c:yMode val="edge"/>
          <c:x val="0.59713336300613873"/>
          <c:y val="1.7655569441430943E-2"/>
          <c:w val="0.31109316870781406"/>
          <c:h val="0.11217152697810027"/>
        </c:manualLayout>
      </c:layout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Публикационная активность институтов </a:t>
            </a:r>
            <a:br>
              <a:rPr lang="ru-RU" sz="1400"/>
            </a:br>
            <a:r>
              <a:rPr lang="ru-RU" sz="1400"/>
              <a:t>в 2011- 2012 гг. </a:t>
            </a:r>
          </a:p>
        </c:rich>
      </c:tx>
      <c:layout>
        <c:manualLayout>
          <c:xMode val="edge"/>
          <c:yMode val="edge"/>
          <c:x val="0.27019848528366996"/>
          <c:y val="5.6407379856344524E-2"/>
        </c:manualLayout>
      </c:layout>
    </c:title>
    <c:plotArea>
      <c:layout>
        <c:manualLayout>
          <c:layoutTarget val="inner"/>
          <c:xMode val="edge"/>
          <c:yMode val="edge"/>
          <c:x val="8.3127723178523766E-2"/>
          <c:y val="5.2415614801061085E-2"/>
          <c:w val="0.8679030682918657"/>
          <c:h val="0.83105772593827809"/>
        </c:manualLayout>
      </c:layout>
      <c:barChart>
        <c:barDir val="col"/>
        <c:grouping val="clustered"/>
        <c:ser>
          <c:idx val="0"/>
          <c:order val="0"/>
          <c:tx>
            <c:strRef>
              <c:f>Scopus!$B$4</c:f>
              <c:strCache>
                <c:ptCount val="1"/>
                <c:pt idx="0">
                  <c:v>2011 год</c:v>
                </c:pt>
              </c:strCache>
            </c:strRef>
          </c:tx>
          <c:cat>
            <c:strRef>
              <c:f>Scopus!$A$5:$A$18</c:f>
              <c:strCache>
                <c:ptCount val="14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</c:strCache>
            </c:strRef>
          </c:cat>
          <c:val>
            <c:numRef>
              <c:f>Scopus!$B$5:$B$18</c:f>
              <c:numCache>
                <c:formatCode>General</c:formatCode>
                <c:ptCount val="14"/>
                <c:pt idx="0">
                  <c:v>6</c:v>
                </c:pt>
                <c:pt idx="1">
                  <c:v>2</c:v>
                </c:pt>
                <c:pt idx="2">
                  <c:v>147</c:v>
                </c:pt>
                <c:pt idx="3">
                  <c:v>59</c:v>
                </c:pt>
                <c:pt idx="4">
                  <c:v>51</c:v>
                </c:pt>
                <c:pt idx="5">
                  <c:v>19</c:v>
                </c:pt>
                <c:pt idx="6">
                  <c:v>18</c:v>
                </c:pt>
                <c:pt idx="7">
                  <c:v>2</c:v>
                </c:pt>
                <c:pt idx="8">
                  <c:v>13</c:v>
                </c:pt>
                <c:pt idx="9">
                  <c:v>2</c:v>
                </c:pt>
                <c:pt idx="10">
                  <c:v>1</c:v>
                </c:pt>
                <c:pt idx="11">
                  <c:v>12</c:v>
                </c:pt>
                <c:pt idx="12">
                  <c:v>62</c:v>
                </c:pt>
                <c:pt idx="13">
                  <c:v>54</c:v>
                </c:pt>
              </c:numCache>
            </c:numRef>
          </c:val>
        </c:ser>
        <c:ser>
          <c:idx val="1"/>
          <c:order val="1"/>
          <c:tx>
            <c:strRef>
              <c:f>Scopus!$C$4</c:f>
              <c:strCache>
                <c:ptCount val="1"/>
                <c:pt idx="0">
                  <c:v>2012 год</c:v>
                </c:pt>
              </c:strCache>
            </c:strRef>
          </c:tx>
          <c:cat>
            <c:strRef>
              <c:f>Scopus!$A$5:$A$18</c:f>
              <c:strCache>
                <c:ptCount val="14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</c:strCache>
            </c:strRef>
          </c:cat>
          <c:val>
            <c:numRef>
              <c:f>Scopus!$C$5:$C$18</c:f>
              <c:numCache>
                <c:formatCode>General</c:formatCode>
                <c:ptCount val="14"/>
                <c:pt idx="0">
                  <c:v>12</c:v>
                </c:pt>
                <c:pt idx="1">
                  <c:v>2</c:v>
                </c:pt>
                <c:pt idx="2">
                  <c:v>165</c:v>
                </c:pt>
                <c:pt idx="3">
                  <c:v>115</c:v>
                </c:pt>
                <c:pt idx="4">
                  <c:v>85</c:v>
                </c:pt>
                <c:pt idx="5">
                  <c:v>33</c:v>
                </c:pt>
                <c:pt idx="6">
                  <c:v>27</c:v>
                </c:pt>
                <c:pt idx="7">
                  <c:v>2</c:v>
                </c:pt>
                <c:pt idx="8">
                  <c:v>15</c:v>
                </c:pt>
                <c:pt idx="9">
                  <c:v>5</c:v>
                </c:pt>
                <c:pt idx="10">
                  <c:v>1</c:v>
                </c:pt>
                <c:pt idx="11">
                  <c:v>34</c:v>
                </c:pt>
                <c:pt idx="12">
                  <c:v>123</c:v>
                </c:pt>
                <c:pt idx="13">
                  <c:v>58</c:v>
                </c:pt>
              </c:numCache>
            </c:numRef>
          </c:val>
        </c:ser>
        <c:axId val="58981760"/>
        <c:axId val="65496192"/>
      </c:barChart>
      <c:catAx>
        <c:axId val="58981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5496192"/>
        <c:crosses val="autoZero"/>
        <c:auto val="1"/>
        <c:lblAlgn val="ctr"/>
        <c:lblOffset val="100"/>
      </c:catAx>
      <c:valAx>
        <c:axId val="654961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5898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94755181327573"/>
          <c:y val="0.15444821427057448"/>
          <c:w val="0.21647650829163581"/>
          <c:h val="0.1348080889562999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500" dirty="0"/>
              <a:t>Количество статей, написанных в 2012 году сотрудниками университета в расчете на среднесписочную </a:t>
            </a:r>
            <a:r>
              <a:rPr lang="ru-RU" sz="1500" dirty="0" smtClean="0"/>
              <a:t>численность (29% НПР – 83% статей)</a:t>
            </a:r>
            <a:endParaRPr lang="ru-RU" sz="1500" dirty="0"/>
          </a:p>
        </c:rich>
      </c:tx>
      <c:layout>
        <c:manualLayout>
          <c:xMode val="edge"/>
          <c:yMode val="edge"/>
          <c:x val="7.2500490658415934E-2"/>
          <c:y val="1.5224247384093474E-2"/>
        </c:manualLayout>
      </c:layout>
    </c:title>
    <c:plotArea>
      <c:layout>
        <c:manualLayout>
          <c:layoutTarget val="inner"/>
          <c:xMode val="edge"/>
          <c:yMode val="edge"/>
          <c:x val="6.8238469579832789E-2"/>
          <c:y val="0.19842181072212645"/>
          <c:w val="0.74076001296303395"/>
          <c:h val="0.65183719805780571"/>
        </c:manualLayout>
      </c:layout>
      <c:barChart>
        <c:barDir val="col"/>
        <c:grouping val="clustered"/>
        <c:ser>
          <c:idx val="0"/>
          <c:order val="0"/>
          <c:tx>
            <c:strRef>
              <c:f>'Sc и ВАК (2)'!$E$5</c:f>
              <c:strCache>
                <c:ptCount val="1"/>
                <c:pt idx="0">
                  <c:v>Количество статей в БД SCOPUS, 
WOK в расчете на 1 сотрудника</c:v>
                </c:pt>
              </c:strCache>
            </c:strRef>
          </c:tx>
          <c:cat>
            <c:strRef>
              <c:f>'Sc и ВАК (2)'!$A$6:$A$22</c:f>
              <c:strCache>
                <c:ptCount val="17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  <c:pt idx="14">
                  <c:v>ИГУП</c:v>
                </c:pt>
                <c:pt idx="15">
                  <c:v>ИФКС</c:v>
                </c:pt>
                <c:pt idx="16">
                  <c:v>ФУО</c:v>
                </c:pt>
              </c:strCache>
            </c:strRef>
          </c:cat>
          <c:val>
            <c:numRef>
              <c:f>'Sc и ВАК (2)'!$E$6:$E$22</c:f>
              <c:numCache>
                <c:formatCode>0.000</c:formatCode>
                <c:ptCount val="17"/>
                <c:pt idx="0">
                  <c:v>3.5608308605341282E-2</c:v>
                </c:pt>
                <c:pt idx="1">
                  <c:v>1.0989010989010993E-2</c:v>
                </c:pt>
                <c:pt idx="2">
                  <c:v>0.73000000000000065</c:v>
                </c:pt>
                <c:pt idx="3">
                  <c:v>0.93495934959349791</c:v>
                </c:pt>
                <c:pt idx="4">
                  <c:v>0.39906103286385092</c:v>
                </c:pt>
                <c:pt idx="5">
                  <c:v>6.8376068376068383E-2</c:v>
                </c:pt>
                <c:pt idx="6">
                  <c:v>0.15697674418604704</c:v>
                </c:pt>
                <c:pt idx="7">
                  <c:v>1.0101010101010105E-2</c:v>
                </c:pt>
                <c:pt idx="8">
                  <c:v>0.11627906976744186</c:v>
                </c:pt>
                <c:pt idx="9">
                  <c:v>5.3191489361702107E-2</c:v>
                </c:pt>
                <c:pt idx="10">
                  <c:v>8.9285714285714159E-3</c:v>
                </c:pt>
                <c:pt idx="11">
                  <c:v>0.14592274678111591</c:v>
                </c:pt>
                <c:pt idx="12">
                  <c:v>0.51260504201680834</c:v>
                </c:pt>
                <c:pt idx="13">
                  <c:v>0.63043478260869734</c:v>
                </c:pt>
                <c:pt idx="14">
                  <c:v>0</c:v>
                </c:pt>
                <c:pt idx="15">
                  <c:v>0</c:v>
                </c:pt>
                <c:pt idx="16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'Sc и ВАК (2)'!$F$5</c:f>
              <c:strCache>
                <c:ptCount val="1"/>
                <c:pt idx="0">
                  <c:v>Колическтво статей ВАК/ в 
расчете на 
1 сотрудника</c:v>
                </c:pt>
              </c:strCache>
            </c:strRef>
          </c:tx>
          <c:cat>
            <c:strRef>
              <c:f>'Sc и ВАК (2)'!$A$6:$A$22</c:f>
              <c:strCache>
                <c:ptCount val="17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  <c:pt idx="14">
                  <c:v>ИГУП</c:v>
                </c:pt>
                <c:pt idx="15">
                  <c:v>ИФКС</c:v>
                </c:pt>
                <c:pt idx="16">
                  <c:v>ФУО</c:v>
                </c:pt>
              </c:strCache>
            </c:strRef>
          </c:cat>
          <c:val>
            <c:numRef>
              <c:f>'Sc и ВАК (2)'!$F$6:$F$22</c:f>
              <c:numCache>
                <c:formatCode>0.000</c:formatCode>
                <c:ptCount val="17"/>
                <c:pt idx="0">
                  <c:v>0.88724035608308804</c:v>
                </c:pt>
                <c:pt idx="1">
                  <c:v>1.2967032967032968</c:v>
                </c:pt>
                <c:pt idx="2">
                  <c:v>0.49777777777777915</c:v>
                </c:pt>
                <c:pt idx="3">
                  <c:v>0.48780487804878164</c:v>
                </c:pt>
                <c:pt idx="4">
                  <c:v>1.1361502347417909</c:v>
                </c:pt>
                <c:pt idx="5">
                  <c:v>0.49145299145299287</c:v>
                </c:pt>
                <c:pt idx="6">
                  <c:v>0.61627906976744151</c:v>
                </c:pt>
                <c:pt idx="7">
                  <c:v>0.76262626262626265</c:v>
                </c:pt>
                <c:pt idx="8">
                  <c:v>0.61240310077519378</c:v>
                </c:pt>
                <c:pt idx="9">
                  <c:v>0.42553191489361702</c:v>
                </c:pt>
                <c:pt idx="10">
                  <c:v>0.29464285714285854</c:v>
                </c:pt>
                <c:pt idx="11">
                  <c:v>0.66952789699571014</c:v>
                </c:pt>
                <c:pt idx="12">
                  <c:v>0.60924369747899443</c:v>
                </c:pt>
                <c:pt idx="13">
                  <c:v>1.7934782608695652</c:v>
                </c:pt>
                <c:pt idx="14">
                  <c:v>1.4545454545454546</c:v>
                </c:pt>
                <c:pt idx="15">
                  <c:v>0.18681318681318737</c:v>
                </c:pt>
                <c:pt idx="16" formatCode="General">
                  <c:v>0.33300000000000102</c:v>
                </c:pt>
              </c:numCache>
            </c:numRef>
          </c:val>
        </c:ser>
        <c:axId val="65828736"/>
        <c:axId val="65830272"/>
      </c:barChart>
      <c:catAx>
        <c:axId val="658287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100" b="1"/>
            </a:pPr>
            <a:endParaRPr lang="ru-RU"/>
          </a:p>
        </c:txPr>
        <c:crossAx val="65830272"/>
        <c:crosses val="autoZero"/>
        <c:auto val="1"/>
        <c:lblAlgn val="ctr"/>
        <c:lblOffset val="100"/>
      </c:catAx>
      <c:valAx>
        <c:axId val="65830272"/>
        <c:scaling>
          <c:orientation val="minMax"/>
        </c:scaling>
        <c:axPos val="l"/>
        <c:majorGridlines/>
        <c:numFmt formatCode="0.000" sourceLinked="1"/>
        <c:maj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6582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423107509993455"/>
          <c:y val="0.13305290022548355"/>
          <c:w val="0.15941050836628592"/>
          <c:h val="0.38850143411295524"/>
        </c:manualLayout>
      </c:layout>
      <c:txPr>
        <a:bodyPr/>
        <a:lstStyle/>
        <a:p>
          <a:pPr>
            <a:defRPr sz="10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Количество сотрудников УрФУ, принимающих участие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в </a:t>
            </a:r>
            <a:r>
              <a:rPr lang="ru-RU" sz="1400" dirty="0"/>
              <a:t>написании статей, цитируемых в БД </a:t>
            </a:r>
            <a:r>
              <a:rPr lang="en-US" sz="1400" dirty="0"/>
              <a:t>Scopus </a:t>
            </a:r>
            <a:r>
              <a:rPr lang="ru-RU" sz="1400" dirty="0"/>
              <a:t>и </a:t>
            </a:r>
            <a:r>
              <a:rPr lang="en-US" sz="1400" dirty="0"/>
              <a:t>WOK</a:t>
            </a:r>
            <a:endParaRPr lang="ru-RU" sz="1400" dirty="0"/>
          </a:p>
        </c:rich>
      </c:tx>
      <c:layout>
        <c:manualLayout>
          <c:xMode val="edge"/>
          <c:yMode val="edge"/>
          <c:x val="0.10925639765272954"/>
          <c:y val="0"/>
        </c:manualLayout>
      </c:layout>
    </c:title>
    <c:plotArea>
      <c:layout>
        <c:manualLayout>
          <c:layoutTarget val="inner"/>
          <c:xMode val="edge"/>
          <c:yMode val="edge"/>
          <c:x val="4.5389403410549083E-2"/>
          <c:y val="9.9552559787238176E-2"/>
          <c:w val="0.75788930969513546"/>
          <c:h val="0.77700420353108912"/>
        </c:manualLayout>
      </c:layout>
      <c:barChart>
        <c:barDir val="col"/>
        <c:grouping val="clustered"/>
        <c:ser>
          <c:idx val="1"/>
          <c:order val="0"/>
          <c:tx>
            <c:strRef>
              <c:f>'[2]кол. во сотр.'!$C$5</c:f>
              <c:strCache>
                <c:ptCount val="1"/>
                <c:pt idx="0">
                  <c:v>Средне-списочная численность сотрудников УрФУ (ППС и НР)</c:v>
                </c:pt>
              </c:strCache>
            </c:strRef>
          </c:tx>
          <c:cat>
            <c:strRef>
              <c:f>'[2]кол. во сотр.'!$A$6:$A$22</c:f>
              <c:strCache>
                <c:ptCount val="17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  <c:pt idx="14">
                  <c:v>ИГУП</c:v>
                </c:pt>
                <c:pt idx="15">
                  <c:v>ИФКС</c:v>
                </c:pt>
                <c:pt idx="16">
                  <c:v>ФУО</c:v>
                </c:pt>
              </c:strCache>
            </c:strRef>
          </c:cat>
          <c:val>
            <c:numRef>
              <c:f>'[2]кол. во сотр.'!$C$6:$C$22</c:f>
              <c:numCache>
                <c:formatCode>General</c:formatCode>
                <c:ptCount val="17"/>
                <c:pt idx="0">
                  <c:v>337</c:v>
                </c:pt>
                <c:pt idx="1">
                  <c:v>182</c:v>
                </c:pt>
                <c:pt idx="2">
                  <c:v>225</c:v>
                </c:pt>
                <c:pt idx="3">
                  <c:v>123</c:v>
                </c:pt>
                <c:pt idx="4">
                  <c:v>213</c:v>
                </c:pt>
                <c:pt idx="5">
                  <c:v>468</c:v>
                </c:pt>
                <c:pt idx="6">
                  <c:v>172</c:v>
                </c:pt>
                <c:pt idx="7">
                  <c:v>198</c:v>
                </c:pt>
                <c:pt idx="8">
                  <c:v>129</c:v>
                </c:pt>
                <c:pt idx="9">
                  <c:v>94</c:v>
                </c:pt>
                <c:pt idx="10">
                  <c:v>112</c:v>
                </c:pt>
                <c:pt idx="11">
                  <c:v>233</c:v>
                </c:pt>
                <c:pt idx="12">
                  <c:v>238</c:v>
                </c:pt>
                <c:pt idx="13">
                  <c:v>92</c:v>
                </c:pt>
                <c:pt idx="14">
                  <c:v>44</c:v>
                </c:pt>
                <c:pt idx="15">
                  <c:v>182</c:v>
                </c:pt>
                <c:pt idx="16">
                  <c:v>24</c:v>
                </c:pt>
              </c:numCache>
            </c:numRef>
          </c:val>
        </c:ser>
        <c:ser>
          <c:idx val="2"/>
          <c:order val="1"/>
          <c:tx>
            <c:strRef>
              <c:f>'[2]кол. во сотр.'!$D$5</c:f>
              <c:strCache>
                <c:ptCount val="1"/>
                <c:pt idx="0">
                  <c:v>Количество штатных сотрудников, принимающих участие в написании статей</c:v>
                </c:pt>
              </c:strCache>
            </c:strRef>
          </c:tx>
          <c:cat>
            <c:strRef>
              <c:f>'[2]кол. во сотр.'!$A$6:$A$22</c:f>
              <c:strCache>
                <c:ptCount val="17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  <c:pt idx="14">
                  <c:v>ИГУП</c:v>
                </c:pt>
                <c:pt idx="15">
                  <c:v>ИФКС</c:v>
                </c:pt>
                <c:pt idx="16">
                  <c:v>ФУО</c:v>
                </c:pt>
              </c:strCache>
            </c:strRef>
          </c:cat>
          <c:val>
            <c:numRef>
              <c:f>'[2]кол. во сотр.'!$D$6:$D$22</c:f>
              <c:numCache>
                <c:formatCode>General</c:formatCode>
                <c:ptCount val="17"/>
                <c:pt idx="0">
                  <c:v>8</c:v>
                </c:pt>
                <c:pt idx="1">
                  <c:v>2</c:v>
                </c:pt>
                <c:pt idx="2">
                  <c:v>127</c:v>
                </c:pt>
                <c:pt idx="3">
                  <c:v>41</c:v>
                </c:pt>
                <c:pt idx="4">
                  <c:v>52</c:v>
                </c:pt>
                <c:pt idx="5">
                  <c:v>11</c:v>
                </c:pt>
                <c:pt idx="6">
                  <c:v>17</c:v>
                </c:pt>
                <c:pt idx="7">
                  <c:v>2</c:v>
                </c:pt>
                <c:pt idx="8">
                  <c:v>15</c:v>
                </c:pt>
                <c:pt idx="9">
                  <c:v>8</c:v>
                </c:pt>
                <c:pt idx="10">
                  <c:v>1</c:v>
                </c:pt>
                <c:pt idx="11">
                  <c:v>23</c:v>
                </c:pt>
                <c:pt idx="12">
                  <c:v>65</c:v>
                </c:pt>
                <c:pt idx="13">
                  <c:v>55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66158976"/>
        <c:axId val="66160512"/>
      </c:barChart>
      <c:catAx>
        <c:axId val="661589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160512"/>
        <c:crosses val="autoZero"/>
        <c:auto val="1"/>
        <c:lblAlgn val="ctr"/>
        <c:lblOffset val="100"/>
      </c:catAx>
      <c:valAx>
        <c:axId val="6616051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15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19749038768263"/>
          <c:y val="0.25943614857891423"/>
          <c:w val="0.1820134454227382"/>
          <c:h val="0.55366474784296515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Процент штатных сотрудников от среднесписочной численности работников УрФУ, </a:t>
            </a:r>
            <a:r>
              <a:rPr lang="ru-RU" sz="1400" dirty="0" smtClean="0"/>
              <a:t>участвующих </a:t>
            </a:r>
            <a:r>
              <a:rPr lang="ru-RU" sz="1400" dirty="0"/>
              <a:t>в написании статей, цитируемых в БД </a:t>
            </a:r>
            <a:r>
              <a:rPr lang="ru-RU" sz="1400" dirty="0" err="1"/>
              <a:t>Scopus</a:t>
            </a:r>
            <a:r>
              <a:rPr lang="ru-RU" sz="1400" dirty="0"/>
              <a:t> и </a:t>
            </a:r>
            <a:r>
              <a:rPr lang="ru-RU" sz="1400" dirty="0" smtClean="0"/>
              <a:t>WOK</a:t>
            </a:r>
          </a:p>
          <a:p>
            <a:pPr>
              <a:defRPr/>
            </a:pPr>
            <a:r>
              <a:rPr lang="ru-RU" sz="1400" dirty="0" smtClean="0"/>
              <a:t>(в среднем по </a:t>
            </a:r>
            <a:r>
              <a:rPr lang="ru-RU" sz="1400" dirty="0" err="1" smtClean="0"/>
              <a:t>УрФУ</a:t>
            </a:r>
            <a:r>
              <a:rPr lang="ru-RU" sz="1400" dirty="0" smtClean="0"/>
              <a:t> 12 – 17 %)</a:t>
            </a:r>
            <a:endParaRPr lang="ru-RU" sz="1400" dirty="0"/>
          </a:p>
        </c:rich>
      </c:tx>
      <c:layout>
        <c:manualLayout>
          <c:xMode val="edge"/>
          <c:yMode val="edge"/>
          <c:x val="0.10963229695345524"/>
          <c:y val="0"/>
        </c:manualLayout>
      </c:layout>
    </c:title>
    <c:plotArea>
      <c:layout>
        <c:manualLayout>
          <c:layoutTarget val="inner"/>
          <c:xMode val="edge"/>
          <c:yMode val="edge"/>
          <c:x val="0.11243160482168653"/>
          <c:y val="0.21644431482921675"/>
          <c:w val="0.86331761748694591"/>
          <c:h val="0.65821544519744724"/>
        </c:manualLayout>
      </c:layout>
      <c:barChart>
        <c:barDir val="col"/>
        <c:grouping val="clustered"/>
        <c:ser>
          <c:idx val="3"/>
          <c:order val="0"/>
          <c:tx>
            <c:strRef>
              <c:f>'[2]кол. во сотр.'!$E$5</c:f>
              <c:strCache>
                <c:ptCount val="1"/>
                <c:pt idx="0">
                  <c:v>Процент штатных сотрудников от среднесписочной численности работников УрФУ, учавствующих в написании статей, цитируемых в БД Scopus и WOK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'[2]кол. во сотр.'!$A$6:$A$22</c:f>
              <c:strCache>
                <c:ptCount val="17"/>
                <c:pt idx="0">
                  <c:v>ВШЭМ</c:v>
                </c:pt>
                <c:pt idx="1">
                  <c:v>ИГНИ </c:v>
                </c:pt>
                <c:pt idx="2">
                  <c:v>ИЕН</c:v>
                </c:pt>
                <c:pt idx="3">
                  <c:v>ИМКН</c:v>
                </c:pt>
                <c:pt idx="4">
                  <c:v>ИММТ</c:v>
                </c:pt>
                <c:pt idx="5">
                  <c:v>ИнфО</c:v>
                </c:pt>
                <c:pt idx="6">
                  <c:v>ИРИТ</c:v>
                </c:pt>
                <c:pt idx="7">
                  <c:v>ИСПН</c:v>
                </c:pt>
                <c:pt idx="8">
                  <c:v>ММИ</c:v>
                </c:pt>
                <c:pt idx="9">
                  <c:v>НТИ</c:v>
                </c:pt>
                <c:pt idx="10">
                  <c:v>СТИ</c:v>
                </c:pt>
                <c:pt idx="11">
                  <c:v>УралЭнин</c:v>
                </c:pt>
                <c:pt idx="12">
                  <c:v>ФТИ</c:v>
                </c:pt>
                <c:pt idx="13">
                  <c:v>ХТИ</c:v>
                </c:pt>
                <c:pt idx="14">
                  <c:v>ИГУП</c:v>
                </c:pt>
                <c:pt idx="15">
                  <c:v>ИФКС</c:v>
                </c:pt>
                <c:pt idx="16">
                  <c:v>ФУО</c:v>
                </c:pt>
              </c:strCache>
            </c:strRef>
          </c:cat>
          <c:val>
            <c:numRef>
              <c:f>'[2]кол. во сотр.'!$E$6:$E$22</c:f>
              <c:numCache>
                <c:formatCode>General</c:formatCode>
                <c:ptCount val="17"/>
                <c:pt idx="0">
                  <c:v>2.373887240356087E-2</c:v>
                </c:pt>
                <c:pt idx="1">
                  <c:v>1.0989010989010993E-2</c:v>
                </c:pt>
                <c:pt idx="2">
                  <c:v>0.56444444444444464</c:v>
                </c:pt>
                <c:pt idx="3">
                  <c:v>0.33333333333333331</c:v>
                </c:pt>
                <c:pt idx="4">
                  <c:v>0.24413145539906128</c:v>
                </c:pt>
                <c:pt idx="5">
                  <c:v>2.350427350427356E-2</c:v>
                </c:pt>
                <c:pt idx="6">
                  <c:v>9.8837209302325577E-2</c:v>
                </c:pt>
                <c:pt idx="7">
                  <c:v>1.0101010101010105E-2</c:v>
                </c:pt>
                <c:pt idx="8">
                  <c:v>0.11627906976744186</c:v>
                </c:pt>
                <c:pt idx="9">
                  <c:v>8.510638297872361E-2</c:v>
                </c:pt>
                <c:pt idx="10">
                  <c:v>8.9285714285714159E-3</c:v>
                </c:pt>
                <c:pt idx="11">
                  <c:v>9.8712446351931368E-2</c:v>
                </c:pt>
                <c:pt idx="12">
                  <c:v>0.27310924369747897</c:v>
                </c:pt>
                <c:pt idx="13">
                  <c:v>0.59782608695652151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axId val="66754432"/>
        <c:axId val="66755968"/>
      </c:barChart>
      <c:catAx>
        <c:axId val="6675443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755968"/>
        <c:crosses val="autoZero"/>
        <c:auto val="1"/>
        <c:lblAlgn val="ctr"/>
        <c:lblOffset val="100"/>
      </c:catAx>
      <c:valAx>
        <c:axId val="6675596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6754432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0.08434</cdr:x>
      <cdr:y>0.60563</cdr:y>
    </cdr:from>
    <cdr:to>
      <cdr:x>0.82527</cdr:x>
      <cdr:y>0.60898</cdr:y>
    </cdr:to>
    <cdr:sp macro="" textlink="">
      <cdr:nvSpPr>
        <cdr:cNvPr id="4" name="Прямая соединительная линия 2"/>
        <cdr:cNvSpPr/>
      </cdr:nvSpPr>
      <cdr:spPr>
        <a:xfrm xmlns:a="http://schemas.openxmlformats.org/drawingml/2006/main">
          <a:off x="504056" y="3096344"/>
          <a:ext cx="4428289" cy="17127"/>
        </a:xfrm>
        <a:prstGeom xmlns:a="http://schemas.openxmlformats.org/drawingml/2006/main" prst="line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0.81479</cdr:x>
      <cdr:y>0.56896</cdr:y>
    </cdr:from>
    <cdr:to>
      <cdr:x>1</cdr:x>
      <cdr:y>0.70614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11905" y="3094398"/>
          <a:ext cx="1139257" cy="746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b="1" dirty="0"/>
            <a:t>Среднее количество статей ВАК</a:t>
          </a:r>
          <a:r>
            <a:rPr lang="ru-RU" sz="900" b="1" baseline="0" dirty="0"/>
            <a:t> в расчете на одного сотрудника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0.81562</cdr:x>
      <cdr:y>0.70671</cdr:y>
    </cdr:from>
    <cdr:to>
      <cdr:x>0.98939</cdr:x>
      <cdr:y>0.95906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017011" y="3843578"/>
          <a:ext cx="1068887" cy="1372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900" b="1" dirty="0"/>
            <a:t>Среднее количество статей в БД </a:t>
          </a:r>
          <a:r>
            <a:rPr lang="en-US" sz="900" b="1" dirty="0"/>
            <a:t>Scopus</a:t>
          </a:r>
          <a:r>
            <a:rPr lang="en-US" sz="900" b="1" baseline="0" dirty="0"/>
            <a:t> </a:t>
          </a:r>
          <a:r>
            <a:rPr lang="ru-RU" sz="900" b="1" baseline="0" dirty="0"/>
            <a:t>и </a:t>
          </a:r>
          <a:r>
            <a:rPr lang="en-US" sz="900" b="1" baseline="0" dirty="0"/>
            <a:t>WOK</a:t>
          </a:r>
          <a:r>
            <a:rPr lang="ru-RU" sz="900" b="1" baseline="0" dirty="0"/>
            <a:t> в расчете на одного сотрудника</a:t>
          </a:r>
          <a:endParaRPr lang="ru-RU" sz="900" b="1" dirty="0"/>
        </a:p>
      </cdr:txBody>
    </cdr:sp>
  </cdr:relSizeAnchor>
  <cdr:relSizeAnchor xmlns:cdr="http://schemas.openxmlformats.org/drawingml/2006/chartDrawing">
    <cdr:from>
      <cdr:x>0.08434</cdr:x>
      <cdr:y>0.76056</cdr:y>
    </cdr:from>
    <cdr:to>
      <cdr:x>0.82527</cdr:x>
      <cdr:y>0.76391</cdr:y>
    </cdr:to>
    <cdr:sp macro="" textlink="">
      <cdr:nvSpPr>
        <cdr:cNvPr id="10" name="Прямая соединительная линия 9"/>
        <cdr:cNvSpPr/>
      </cdr:nvSpPr>
      <cdr:spPr>
        <a:xfrm xmlns:a="http://schemas.openxmlformats.org/drawingml/2006/main">
          <a:off x="504056" y="3888432"/>
          <a:ext cx="4428289" cy="1712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chemeClr val="tx1"/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b="1" cap="none" spc="0">
            <a:ln w="18000">
              <a:solidFill>
                <a:srgbClr val="C0504D">
                  <a:satMod val="140000"/>
                </a:srgb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0.02057</cdr:x>
      <cdr:y>0.15358</cdr:y>
    </cdr:from>
    <cdr:to>
      <cdr:x>0.19023</cdr:x>
      <cdr:y>0.32218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5174" y="816428"/>
          <a:ext cx="1197388" cy="896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321" cy="497607"/>
          </a:xfrm>
          <a:prstGeom prst="rect">
            <a:avLst/>
          </a:prstGeom>
        </p:spPr>
        <p:txBody>
          <a:bodyPr vert="horz" lIns="91590" tIns="45795" rIns="91590" bIns="457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232" y="1"/>
            <a:ext cx="2930320" cy="497607"/>
          </a:xfrm>
          <a:prstGeom prst="rect">
            <a:avLst/>
          </a:prstGeom>
        </p:spPr>
        <p:txBody>
          <a:bodyPr vert="horz" lIns="91590" tIns="45795" rIns="91590" bIns="457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427A0A-878B-475B-9611-2E8DBD4719F9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02"/>
            <a:ext cx="2930321" cy="497607"/>
          </a:xfrm>
          <a:prstGeom prst="rect">
            <a:avLst/>
          </a:prstGeom>
        </p:spPr>
        <p:txBody>
          <a:bodyPr vert="horz" lIns="91590" tIns="45795" rIns="91590" bIns="457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232" y="9443302"/>
            <a:ext cx="2930320" cy="497607"/>
          </a:xfrm>
          <a:prstGeom prst="rect">
            <a:avLst/>
          </a:prstGeom>
        </p:spPr>
        <p:txBody>
          <a:bodyPr vert="horz" lIns="91590" tIns="45795" rIns="91590" bIns="457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F8796A-0AE6-4275-A687-DC9F64BC7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398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321" cy="497607"/>
          </a:xfrm>
          <a:prstGeom prst="rect">
            <a:avLst/>
          </a:prstGeom>
        </p:spPr>
        <p:txBody>
          <a:bodyPr vert="horz" lIns="91590" tIns="45795" rIns="91590" bIns="4579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232" y="1"/>
            <a:ext cx="2930320" cy="497607"/>
          </a:xfrm>
          <a:prstGeom prst="rect">
            <a:avLst/>
          </a:prstGeom>
        </p:spPr>
        <p:txBody>
          <a:bodyPr vert="horz" lIns="91590" tIns="45795" rIns="91590" bIns="4579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88B5289-2C2F-4FF6-9304-CFFF108FAD00}" type="datetimeFigureOut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4538"/>
            <a:ext cx="497363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0" tIns="45795" rIns="91590" bIns="4579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600" y="4724058"/>
            <a:ext cx="5407964" cy="4473649"/>
          </a:xfrm>
          <a:prstGeom prst="rect">
            <a:avLst/>
          </a:prstGeom>
        </p:spPr>
        <p:txBody>
          <a:bodyPr vert="horz" lIns="91590" tIns="45795" rIns="91590" bIns="4579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302"/>
            <a:ext cx="2930321" cy="497607"/>
          </a:xfrm>
          <a:prstGeom prst="rect">
            <a:avLst/>
          </a:prstGeom>
        </p:spPr>
        <p:txBody>
          <a:bodyPr vert="horz" lIns="91590" tIns="45795" rIns="91590" bIns="4579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232" y="9443302"/>
            <a:ext cx="2930320" cy="497607"/>
          </a:xfrm>
          <a:prstGeom prst="rect">
            <a:avLst/>
          </a:prstGeom>
        </p:spPr>
        <p:txBody>
          <a:bodyPr vert="horz" lIns="91590" tIns="45795" rIns="91590" bIns="4579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489EB3-40B0-4FD2-B8C9-7B3B590813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9385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489EB3-40B0-4FD2-B8C9-7B3B59081360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489EB3-40B0-4FD2-B8C9-7B3B59081360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489EB3-40B0-4FD2-B8C9-7B3B5908136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138"/>
            <a:ext cx="5408930" cy="447460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/>
          <a:lstStyle/>
          <a:p>
            <a:r>
              <a:rPr lang="ru-RU" smtClean="0"/>
              <a:t>все штатные сотрудники университета</a:t>
            </a:r>
          </a:p>
          <a:p>
            <a:r>
              <a:rPr lang="ru-RU" smtClean="0"/>
              <a:t>а также совместители, имеющие ученую степень, занимающие не менее 0,1 ставки.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 txBox="1">
            <a:spLocks noGrp="1"/>
          </p:cNvSpPr>
          <p:nvPr/>
        </p:nvSpPr>
        <p:spPr bwMode="auto">
          <a:xfrm>
            <a:off x="3829761" y="9442691"/>
            <a:ext cx="2929837" cy="49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 anchor="b"/>
          <a:lstStyle>
            <a:lvl1pPr defTabSz="919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A4993B4-9B6E-4E52-8038-BC54686DBA17}" type="slidenum">
              <a:rPr lang="ru-RU" sz="1200">
                <a:cs typeface="Arial" charset="0"/>
              </a:rPr>
              <a:pPr algn="r" eaLnBrk="1" hangingPunct="1"/>
              <a:t>15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138"/>
            <a:ext cx="5408930" cy="447460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/>
          <a:lstStyle/>
          <a:p>
            <a:r>
              <a:rPr lang="ru-RU" smtClean="0"/>
              <a:t>все штатные сотрудники университета</a:t>
            </a:r>
          </a:p>
          <a:p>
            <a:r>
              <a:rPr lang="ru-RU" smtClean="0"/>
              <a:t>а также совместители, имеющие ученую степень, занимающие не менее 0,1 ставки.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 txBox="1">
            <a:spLocks noGrp="1"/>
          </p:cNvSpPr>
          <p:nvPr/>
        </p:nvSpPr>
        <p:spPr bwMode="auto">
          <a:xfrm>
            <a:off x="3829761" y="9442691"/>
            <a:ext cx="2929837" cy="49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 anchor="b"/>
          <a:lstStyle>
            <a:lvl1pPr defTabSz="919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2DF9ED3-B837-4B69-A18C-47BD43FCC511}" type="slidenum">
              <a:rPr lang="ru-RU" sz="1200">
                <a:cs typeface="Arial" charset="0"/>
              </a:rPr>
              <a:pPr algn="r" eaLnBrk="1" hangingPunct="1"/>
              <a:t>16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96938" y="746125"/>
            <a:ext cx="4967287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138"/>
            <a:ext cx="5408930" cy="447460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/>
          <a:lstStyle/>
          <a:p>
            <a:r>
              <a:rPr lang="ru-RU" smtClean="0"/>
              <a:t>все штатные сотрудники университета</a:t>
            </a:r>
          </a:p>
          <a:p>
            <a:r>
              <a:rPr lang="ru-RU" smtClean="0"/>
              <a:t>а также совместители, имеющие ученую степень, занимающие не менее 0,1 ставки. </a:t>
            </a:r>
          </a:p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7892" name="Номер слайда 3"/>
          <p:cNvSpPr txBox="1">
            <a:spLocks noGrp="1"/>
          </p:cNvSpPr>
          <p:nvPr/>
        </p:nvSpPr>
        <p:spPr bwMode="auto">
          <a:xfrm>
            <a:off x="3829761" y="9442691"/>
            <a:ext cx="2929837" cy="49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 anchor="b"/>
          <a:lstStyle>
            <a:lvl1pPr defTabSz="9191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91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AF248A8-1B2E-47A2-9AA9-CBE459086027}" type="slidenum">
              <a:rPr lang="ru-RU" sz="1200">
                <a:cs typeface="Arial" charset="0"/>
              </a:rPr>
              <a:pPr algn="r" eaLnBrk="1" hangingPunct="1"/>
              <a:t>17</a:t>
            </a:fld>
            <a:endParaRPr lang="ru-RU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F477F6A-39BC-40F5-BB55-295067C02A0F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9701E4-8859-4989-8963-FB757C4BC4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F129-07DC-4FA1-AD1D-10A54A62E98C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8ADAB-3A8A-421C-9CA7-38ABC33F0F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480AB-6544-4ACC-B348-112151F90993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793C4-E78D-4983-9E04-82EA668360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990600"/>
          </a:xfrm>
        </p:spPr>
        <p:txBody>
          <a:bodyPr/>
          <a:lstStyle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5F372-6983-4B46-A474-DCCB6C1A0A3E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0ECB6-42C7-49CC-BBFD-4776E05361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9" name="Рисунок 8" descr="urfu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2237064" cy="105273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2BC5-63CA-47DE-A412-C261F4948C76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CE8D25-7100-47D1-BA97-E4BBF62F3F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74C1AD9-59C7-4C22-80AA-A03CCF5064C7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3F99E1-F013-4D78-882A-008F2D0AFB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B80876-57A3-45C7-90F9-61121BD6A800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8CE4BB-9BB2-4A96-B265-FC8CD9E322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0FAAA-6A54-4E15-BDD1-3CDB324B74E9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A168C-C579-42DD-9898-E13465E2F1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E71B9-1188-4892-AFD3-9DB97B822DF8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A49CBC4-ACF0-4EEB-A87B-7239385403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3406-02AE-4EAC-A057-FA1235343AB4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2BE8C-46EE-4C7C-B0BA-552B12D6DB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FA4CF0-55AF-4B86-800D-09A2B876BF34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6E7ECAB-7BF8-4CF2-8E39-501A317D48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DDFED85-1BF2-4E17-9E88-08BF579A49C2}" type="datetime1">
              <a:rPr lang="ru-RU"/>
              <a:pPr>
                <a:defRPr/>
              </a:pPr>
              <a:t>25.03.2013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4482167-1B1A-4B71-8E66-552FCC6C6B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75" r:id="rId6"/>
    <p:sldLayoutId id="2147483881" r:id="rId7"/>
    <p:sldLayoutId id="2147483874" r:id="rId8"/>
    <p:sldLayoutId id="2147483882" r:id="rId9"/>
    <p:sldLayoutId id="2147483873" r:id="rId10"/>
    <p:sldLayoutId id="21474838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565400"/>
            <a:ext cx="91440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lang="ru-RU" sz="4800" b="1" spc="-100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rPr>
              <a:t>ИТОГИ  НАУЧНОЙ  РАБОТЫ </a:t>
            </a:r>
          </a:p>
          <a:p>
            <a:pPr algn="ctr">
              <a:defRPr/>
            </a:pPr>
            <a:r>
              <a:rPr lang="ru-RU" sz="4800" b="1" spc="-100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rPr>
              <a:t>УНИВЕРСИТЕТА  ЗА  201</a:t>
            </a:r>
            <a:r>
              <a:rPr lang="en-US" sz="4800" b="1" spc="-100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rPr>
              <a:t>2</a:t>
            </a:r>
            <a:r>
              <a:rPr lang="ru-RU" sz="4800" b="1" spc="-100" dirty="0" smtClean="0">
                <a:solidFill>
                  <a:srgbClr val="C00000"/>
                </a:solidFill>
                <a:latin typeface="+mj-lt"/>
                <a:ea typeface="Verdana" pitchFamily="34" charset="0"/>
                <a:cs typeface="Verdana" pitchFamily="34" charset="0"/>
              </a:rPr>
              <a:t>  год</a:t>
            </a:r>
            <a:endParaRPr lang="ru-RU" sz="4800" b="1" spc="-100" dirty="0">
              <a:solidFill>
                <a:srgbClr val="C00000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Подзаголовок 4"/>
          <p:cNvSpPr txBox="1">
            <a:spLocks/>
          </p:cNvSpPr>
          <p:nvPr/>
        </p:nvSpPr>
        <p:spPr>
          <a:xfrm>
            <a:off x="5651500" y="5157788"/>
            <a:ext cx="2584450" cy="100806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19088" indent="-319088" algn="r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b="1" dirty="0">
                <a:latin typeface="+mn-lt"/>
              </a:rPr>
              <a:t>Проректор по науке</a:t>
            </a:r>
          </a:p>
          <a:p>
            <a:pPr marL="319088" indent="-319088" algn="r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b="1" dirty="0" smtClean="0">
                <a:latin typeface="+mn-lt"/>
              </a:rPr>
              <a:t>Кружаев В.В.</a:t>
            </a:r>
          </a:p>
          <a:p>
            <a:pPr marL="319088" indent="-319088" algn="r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b="1" dirty="0" smtClean="0">
                <a:latin typeface="+mn-lt"/>
              </a:rPr>
              <a:t>25 марта 2013 г.</a:t>
            </a:r>
            <a:endParaRPr lang="ru-RU" sz="2000" b="1" dirty="0">
              <a:latin typeface="+mn-lt"/>
            </a:endParaRPr>
          </a:p>
        </p:txBody>
      </p:sp>
      <p:pic>
        <p:nvPicPr>
          <p:cNvPr id="5" name="Рисунок 4" descr="urfu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311140" cy="249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376488" y="188913"/>
            <a:ext cx="6767512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Выполнение НИР по  институтам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на 12.12.2012 (млн. руб.)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FE8900C7-1EBB-4DC4-9EE0-51B1D831C2DA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60522302"/>
              </p:ext>
            </p:extLst>
          </p:nvPr>
        </p:nvGraphicFramePr>
        <p:xfrm>
          <a:off x="266700" y="1628800"/>
          <a:ext cx="86257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469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864096"/>
          </a:xfrm>
        </p:spPr>
        <p:txBody>
          <a:bodyPr/>
          <a:lstStyle/>
          <a:p>
            <a:pPr algn="ctr"/>
            <a:r>
              <a:rPr lang="ru-RU" sz="2600" dirty="0" smtClean="0"/>
              <a:t>Удельный объём выработки по институтам из внешних источников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556792"/>
          <a:ext cx="8712969" cy="4757682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591307"/>
                <a:gridCol w="2763585"/>
                <a:gridCol w="591307"/>
                <a:gridCol w="543589"/>
                <a:gridCol w="532696"/>
                <a:gridCol w="591307"/>
                <a:gridCol w="591307"/>
                <a:gridCol w="808639"/>
                <a:gridCol w="849616"/>
                <a:gridCol w="849616"/>
              </a:tblGrid>
              <a:tr h="3418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№</a:t>
                      </a:r>
                      <a:br>
                        <a:rPr lang="ru-RU" sz="1100" b="1" dirty="0"/>
                      </a:br>
                      <a:r>
                        <a:rPr lang="ru-RU" sz="1100" b="1" dirty="0" err="1"/>
                        <a:t>п</a:t>
                      </a:r>
                      <a:r>
                        <a:rPr lang="ru-RU" sz="1100" b="1" dirty="0"/>
                        <a:t>/</a:t>
                      </a:r>
                      <a:r>
                        <a:rPr lang="ru-RU" sz="1100" b="1" dirty="0" err="1"/>
                        <a:t>п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Институт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Штаты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Объем, тыс. </a:t>
                      </a:r>
                      <a:r>
                        <a:rPr lang="ru-RU" sz="1100" b="1" dirty="0" err="1" smtClean="0"/>
                        <a:t>руб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Объем </a:t>
                      </a:r>
                      <a:r>
                        <a:rPr lang="ru-RU" sz="1100" b="1" dirty="0" smtClean="0"/>
                        <a:t>выработки</a:t>
                      </a:r>
                      <a:r>
                        <a:rPr lang="en-US" sz="1100" b="1" dirty="0" smtClean="0"/>
                        <a:t>,</a:t>
                      </a:r>
                      <a:r>
                        <a:rPr lang="ru-RU" sz="1100" b="1" dirty="0" smtClean="0"/>
                        <a:t> </a:t>
                      </a:r>
                      <a:endParaRPr lang="en-US" sz="1100" b="1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/>
                        <a:t>тыс</a:t>
                      </a:r>
                      <a:r>
                        <a:rPr lang="ru-RU" sz="1100" b="1" dirty="0"/>
                        <a:t>. </a:t>
                      </a:r>
                      <a:r>
                        <a:rPr lang="ru-RU" sz="1100" b="1" dirty="0" err="1" smtClean="0"/>
                        <a:t>руб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1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Всего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ППС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штат </a:t>
                      </a:r>
                      <a:r>
                        <a:rPr lang="ru-RU" sz="1100" b="1" dirty="0" smtClean="0"/>
                        <a:t>НР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/>
                        <a:t>х</a:t>
                      </a:r>
                      <a:r>
                        <a:rPr lang="ru-RU" sz="1100" b="1" dirty="0"/>
                        <a:t>/</a:t>
                      </a:r>
                      <a:r>
                        <a:rPr lang="ru-RU" sz="1100" b="1" dirty="0" err="1"/>
                        <a:t>д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г/б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Всего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на 1 НПР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/>
                        <a:t>на 1 ППС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/>
                        <a:t>Институт материаловедения и металлургии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85 133,1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22 095,3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107 228,4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456,3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480,8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/>
                        <a:t>Механико-машиностроительный институт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2 801,6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1 914,5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4 716,1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33,9</a:t>
                      </a:r>
                    </a:p>
                  </a:txBody>
                  <a:tcPr marL="7620" marR="7620" marT="7620" marB="0" anchor="b"/>
                </a:tc>
              </a:tr>
              <a:tr h="365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/>
                        <a:t>Институт радиоэлектроники и информационных технологий – РТФ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38 147,7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11 282,5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49 430,2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301,4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 dirty="0"/>
                        <a:t>Строительный институт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8 208,0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8 618,0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71,8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Уральский энергетический институт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22 637,1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6 255,0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28 892,1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117,4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Физико-технологический институт - ФизТех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77 575,7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25 449,8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103 025,5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399,3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432,9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Химико-технологический институт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5 475,2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17 790,8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23 266,0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267,4</a:t>
                      </a:r>
                    </a:p>
                  </a:txBody>
                  <a:tcPr marL="7620" marR="7620" marT="7620" marB="0" anchor="b"/>
                </a:tc>
              </a:tr>
              <a:tr h="333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естественных наук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12 457,3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125 609,0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138 066,3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821,8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математики и компьютерных наук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2 437,9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33 037,2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35 475,1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249,8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300,6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гуманитарных наук и искусств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5 726,9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21 668,0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27 394,9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137,0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социальных и политических наук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20 765,0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20 765,0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86,9</a:t>
                      </a:r>
                    </a:p>
                  </a:txBody>
                  <a:tcPr marL="7620" marR="7620" marT="7620" marB="0" anchor="b"/>
                </a:tc>
              </a:tr>
              <a:tr h="333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гос. управления и предпринимательства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фундаментального образования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2 911,0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7 600,0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10 511,0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Высшая школа экономики и менеджмента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14 359,0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6 630,0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20 989,0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51,4</a:t>
                      </a:r>
                    </a:p>
                  </a:txBody>
                  <a:tcPr marL="7620" marR="7620" marT="7620" marB="0" anchor="b"/>
                </a:tc>
              </a:tr>
              <a:tr h="365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Институт физической культуры, спорта и молодежной политики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317,1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1,3</a:t>
                      </a:r>
                    </a:p>
                  </a:txBody>
                  <a:tcPr marL="7620" marR="7620" marT="7620" marB="0" anchor="b"/>
                </a:tc>
              </a:tr>
              <a:tr h="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Нижнетагильский технологический институт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8 091,6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2 625,0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10 716,6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85,7</a:t>
                      </a:r>
                    </a:p>
                  </a:txBody>
                  <a:tcPr marL="7620" marR="7620" marT="7620" marB="0" anchor="b"/>
                </a:tc>
              </a:tr>
              <a:tr h="2718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/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100"/>
                        <a:t>Факультет ускоренного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9" marR="3629" marT="362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1 700,0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1 700,0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70,8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0" y="6380948"/>
            <a:ext cx="5364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        Выработка по УрФУ: 	на 1 НПР –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173,9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тыс.руб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(</a:t>
            </a:r>
            <a:r>
              <a:rPr lang="ru-RU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2011 г. – </a:t>
            </a:r>
            <a:r>
              <a:rPr lang="en-US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138</a:t>
            </a:r>
            <a:r>
              <a:rPr lang="ru-RU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 тыс. </a:t>
            </a:r>
            <a:r>
              <a:rPr lang="ru-RU" sz="1200" b="1" dirty="0" err="1" smtClean="0">
                <a:latin typeface="+mn-lt"/>
                <a:ea typeface="Calibri" pitchFamily="34" charset="0"/>
                <a:cs typeface="Times New Roman" pitchFamily="18" charset="0"/>
              </a:rPr>
              <a:t>руб</a:t>
            </a:r>
            <a:r>
              <a:rPr lang="en-US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)</a:t>
            </a:r>
            <a:endParaRPr lang="ru-RU" sz="1200" b="1" dirty="0" smtClean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		на 1 ППС – 183,8 </a:t>
            </a:r>
            <a:r>
              <a:rPr lang="ru-RU" sz="1200" b="1" dirty="0" err="1" smtClean="0">
                <a:latin typeface="+mn-lt"/>
                <a:ea typeface="Calibri" pitchFamily="34" charset="0"/>
                <a:cs typeface="Times New Roman" pitchFamily="18" charset="0"/>
              </a:rPr>
              <a:t>тыс.руб</a:t>
            </a:r>
            <a:r>
              <a:rPr lang="ru-RU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 (2011 г. - 154 тыс. </a:t>
            </a:r>
            <a:r>
              <a:rPr lang="ru-RU" sz="1200" b="1" dirty="0" err="1" smtClean="0">
                <a:latin typeface="+mn-lt"/>
                <a:ea typeface="Calibri" pitchFamily="34" charset="0"/>
                <a:cs typeface="Times New Roman" pitchFamily="18" charset="0"/>
              </a:rPr>
              <a:t>руб</a:t>
            </a:r>
            <a:r>
              <a:rPr lang="ru-RU" sz="1200" b="1" dirty="0" smtClean="0">
                <a:latin typeface="+mn-lt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864096"/>
          </a:xfrm>
        </p:spPr>
        <p:txBody>
          <a:bodyPr/>
          <a:lstStyle/>
          <a:p>
            <a:pPr algn="ctr"/>
            <a:r>
              <a:rPr lang="ru-RU" sz="2600" dirty="0" smtClean="0"/>
              <a:t>Удельный объём выработки по институтам из внешних источников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23118" y="1540041"/>
          <a:ext cx="8200550" cy="5277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6768752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Сведения о грантах и научных контрактах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иностранными организациями (фирмами)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29810471"/>
              </p:ext>
            </p:extLst>
          </p:nvPr>
        </p:nvGraphicFramePr>
        <p:xfrm>
          <a:off x="107504" y="1628800"/>
          <a:ext cx="8928992" cy="5095024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60039"/>
                <a:gridCol w="1080120"/>
                <a:gridCol w="936104"/>
                <a:gridCol w="1800201"/>
                <a:gridCol w="4032448"/>
                <a:gridCol w="720080"/>
              </a:tblGrid>
              <a:tr h="1390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№ </a:t>
                      </a:r>
                      <a:r>
                        <a:rPr lang="ru-RU" sz="1100" b="1" u="none" strike="noStrike" dirty="0" err="1"/>
                        <a:t>п</a:t>
                      </a:r>
                      <a:r>
                        <a:rPr lang="ru-RU" sz="1100" b="1" u="none" strike="noStrike" dirty="0"/>
                        <a:t>/</a:t>
                      </a:r>
                      <a:r>
                        <a:rPr lang="ru-RU" sz="1100" b="1" u="none" strike="noStrike" dirty="0" err="1"/>
                        <a:t>п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Руководитель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Страна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Организация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Направление исследований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Объем, тыс.руб.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212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Степанова Е.А.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Лихтенштейн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OSI HESP RESERT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Религия минимализм и максимализм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3 151,3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20464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Хомяков М.Б.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Лихтенштейн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OSI HESP RESERT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Открытое будущее: концепции политической </a:t>
                      </a:r>
                      <a:r>
                        <a:rPr lang="ru-RU" sz="1100" u="none" strike="noStrike" dirty="0" err="1"/>
                        <a:t>модерности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2 662,0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27236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latin typeface="+mn-lt"/>
                        </a:rPr>
                        <a:t>Гузикова</a:t>
                      </a:r>
                      <a:r>
                        <a:rPr lang="ru-RU" sz="1100" u="none" strike="noStrike" dirty="0">
                          <a:latin typeface="+mn-lt"/>
                        </a:rPr>
                        <a:t> М.О.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Китай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Calibri" pitchFamily="34" charset="0"/>
                        </a:rPr>
                        <a:t>Штаб квартира Института Конфуция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Научные школы, конференции  в Институте Конфуция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2 579,9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16415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Памятных Е.А.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США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Calibri" pitchFamily="34" charset="0"/>
                        </a:rPr>
                        <a:t>фонд "АФГИР"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Проведение школы семинара по изучению английского языка 2012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1 912,9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4239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Воронина А.В.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Франция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Triskem International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Научное сопровождение освоения инновационных методов радиохимического анализа и их внедрения в практику радиологического мониторинга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196,8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Воронина А.В.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Франция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Triskem International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Научное сопровождение освоения и практического внедрения </a:t>
                      </a:r>
                      <a:r>
                        <a:rPr lang="ru-RU" sz="1100" u="none" strike="noStrike" dirty="0" err="1"/>
                        <a:t>экстракционно-хроматографических</a:t>
                      </a:r>
                      <a:r>
                        <a:rPr lang="ru-RU" sz="1100" u="none" strike="noStrike" dirty="0"/>
                        <a:t> методов выделения радиоэлементов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201,2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latin typeface="+mn-lt"/>
                        </a:rPr>
                        <a:t>Рычков В.Н.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Македония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DPTU "Kadiitsametal"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Лабораторное моделирование процесса подземного выщелачивания меди из руд месторождения </a:t>
                      </a:r>
                      <a:r>
                        <a:rPr lang="ru-RU" sz="1100" u="none" strike="noStrike" dirty="0" err="1"/>
                        <a:t>Кадиица</a:t>
                      </a:r>
                      <a:r>
                        <a:rPr lang="ru-RU" sz="1100" u="none" strike="noStrike" dirty="0"/>
                        <a:t> и разработка Технологического регламента для проектирования опытно-промышленного предприятия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1 222,2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Меламуд С.Г.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Италия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 STG Group S.p.A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Разработка проектной документации (ПД) и Рабочей документации(РД) на строительство цеха агломерации ЗАО "СЧПЗ" для спекания мелочи марганцевых руд на основе базового и детального инжиниринга STG </a:t>
                      </a:r>
                      <a:r>
                        <a:rPr lang="ru-RU" sz="1100" u="none" strike="noStrike" dirty="0" err="1"/>
                        <a:t>Group</a:t>
                      </a:r>
                      <a:r>
                        <a:rPr lang="ru-RU" sz="1100" u="none" strike="noStrike" dirty="0"/>
                        <a:t> </a:t>
                      </a:r>
                      <a:r>
                        <a:rPr lang="ru-RU" sz="1100" u="none" strike="noStrike" dirty="0" err="1"/>
                        <a:t>S.p.A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3 517,0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latin typeface="+mn-lt"/>
                        </a:rPr>
                        <a:t>Шимов В.В.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Республика Южная Осетия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Calibri" pitchFamily="34" charset="0"/>
                        </a:rPr>
                        <a:t>Министерство </a:t>
                      </a:r>
                      <a:r>
                        <a:rPr lang="ru-RU" sz="1100" u="none" strike="noStrike" dirty="0" err="1" smtClean="0">
                          <a:latin typeface="Calibri" pitchFamily="34" charset="0"/>
                        </a:rPr>
                        <a:t>экономразвития</a:t>
                      </a:r>
                      <a:r>
                        <a:rPr lang="ru-RU" sz="1100" u="none" strike="noStrike" dirty="0" smtClean="0">
                          <a:latin typeface="Calibri" pitchFamily="34" charset="0"/>
                        </a:rPr>
                        <a:t> </a:t>
                      </a:r>
                      <a:r>
                        <a:rPr lang="ru-RU" sz="1100" u="none" strike="noStrike" dirty="0">
                          <a:latin typeface="Calibri" pitchFamily="34" charset="0"/>
                        </a:rPr>
                        <a:t>Республики Южная Осетия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Технологический аудит, технологический регламент и ТЭС для проекта возобновления эксплуатации и доработки </a:t>
                      </a:r>
                      <a:r>
                        <a:rPr lang="ru-RU" sz="1100" u="none" strike="noStrike" dirty="0" err="1"/>
                        <a:t>Кавайсинского</a:t>
                      </a:r>
                      <a:r>
                        <a:rPr lang="ru-RU" sz="1100" u="none" strike="noStrike" dirty="0"/>
                        <a:t> месторождения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20 102,5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40493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latin typeface="+mn-lt"/>
                        </a:rPr>
                        <a:t>Штуркин</a:t>
                      </a:r>
                      <a:r>
                        <a:rPr lang="ru-RU" sz="1100" u="none" strike="noStrike" dirty="0">
                          <a:latin typeface="+mn-lt"/>
                        </a:rPr>
                        <a:t> Н.А.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latin typeface="+mn-lt"/>
                        </a:rPr>
                        <a:t>США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atin typeface="Calibri" pitchFamily="34" charset="0"/>
                        </a:rPr>
                        <a:t>IT Solutions.Ltd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Исследование методов и алгоритмов для создания интерактивной системы поиска текстовой информации с визуальным представлением результатов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2 037,9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 anchor="ctr"/>
                </a:tc>
              </a:tr>
              <a:tr h="20946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/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/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u="none" strike="noStrike" dirty="0"/>
                        <a:t>ИТОГО: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u="none" strike="noStrike" dirty="0"/>
                        <a:t>37 583,7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4625" marT="46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pPr algn="ctr"/>
            <a:r>
              <a:rPr lang="ru-RU" dirty="0" smtClean="0"/>
              <a:t>Активность подачи заявок </a:t>
            </a:r>
            <a:br>
              <a:rPr lang="ru-RU" dirty="0" smtClean="0"/>
            </a:br>
            <a:r>
              <a:rPr lang="ru-RU" dirty="0" smtClean="0"/>
              <a:t>на конкурсы в 2012 году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990117"/>
              </p:ext>
            </p:extLst>
          </p:nvPr>
        </p:nvGraphicFramePr>
        <p:xfrm>
          <a:off x="179513" y="1556792"/>
          <a:ext cx="8814118" cy="516847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285526"/>
                <a:gridCol w="499971"/>
                <a:gridCol w="714245"/>
                <a:gridCol w="714245"/>
                <a:gridCol w="571396"/>
                <a:gridCol w="857094"/>
                <a:gridCol w="497748"/>
                <a:gridCol w="359346"/>
                <a:gridCol w="642820"/>
                <a:gridCol w="671727"/>
              </a:tblGrid>
              <a:tr h="53205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Институты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ФЦП </a:t>
                      </a:r>
                      <a:r>
                        <a:rPr lang="ru-RU" sz="1200" b="1" dirty="0" smtClean="0">
                          <a:latin typeface="+mn-lt"/>
                        </a:rPr>
                        <a:t>2012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РФФИ </a:t>
                      </a:r>
                      <a:r>
                        <a:rPr lang="ru-RU" sz="1200" b="1" dirty="0">
                          <a:latin typeface="+mn-lt"/>
                        </a:rPr>
                        <a:t>"Мой первый грант"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Постанов-</a:t>
                      </a:r>
                      <a:r>
                        <a:rPr lang="ru-RU" sz="1200" b="1" dirty="0" err="1" smtClean="0">
                          <a:latin typeface="+mn-lt"/>
                        </a:rPr>
                        <a:t>ление</a:t>
                      </a:r>
                      <a:r>
                        <a:rPr lang="ru-RU" sz="1200" b="1" dirty="0" smtClean="0">
                          <a:latin typeface="+mn-lt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№ </a:t>
                      </a:r>
                      <a:r>
                        <a:rPr lang="ru-RU" sz="1200" b="1" dirty="0">
                          <a:latin typeface="+mn-lt"/>
                        </a:rPr>
                        <a:t>218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РГНФ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Конкурс молодых </a:t>
                      </a:r>
                      <a:r>
                        <a:rPr lang="ru-RU" sz="1200" b="1" dirty="0" smtClean="0">
                          <a:latin typeface="+mn-lt"/>
                        </a:rPr>
                        <a:t>ученых в </a:t>
                      </a:r>
                      <a:r>
                        <a:rPr lang="ru-RU" sz="1200" b="1" dirty="0" err="1" smtClean="0">
                          <a:latin typeface="+mn-lt"/>
                        </a:rPr>
                        <a:t>УрФУ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Грант Президента 2013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+mn-lt"/>
                        </a:rPr>
                        <a:t>Стипен-дия</a:t>
                      </a:r>
                      <a:r>
                        <a:rPr lang="ru-RU" sz="1200" b="1" dirty="0" smtClean="0">
                          <a:latin typeface="+mn-lt"/>
                        </a:rPr>
                        <a:t> </a:t>
                      </a:r>
                      <a:r>
                        <a:rPr lang="ru-RU" sz="1200" b="1" dirty="0" err="1" smtClean="0">
                          <a:latin typeface="+mn-lt"/>
                        </a:rPr>
                        <a:t>Прези-дента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Всего </a:t>
                      </a:r>
                      <a:r>
                        <a:rPr lang="ru-RU" sz="1200" b="1" dirty="0" smtClean="0">
                          <a:latin typeface="+mn-lt"/>
                        </a:rPr>
                        <a:t>подано </a:t>
                      </a:r>
                      <a:r>
                        <a:rPr lang="ru-RU" sz="1200" b="1" dirty="0">
                          <a:latin typeface="+mn-lt"/>
                        </a:rPr>
                        <a:t>заявок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3547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МК-2013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МД-2013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0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естественных наук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30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55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141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Физико-технологический институт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8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3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32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70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22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материаловедения и металлургии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6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0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39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53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Химико-технологический институт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4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13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6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65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22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математики и компьютерных наук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17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14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6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51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гуманитарных наук и искусств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9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10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6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35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22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социальных и политических наук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13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7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31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фундаментального образования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4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Уральский энергетический институт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4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26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354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радиоэлектроники и информационных технологий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3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Высшая школа экономики и менеджмента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3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4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2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5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17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354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государственного управления и предпринимательства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Инновационный блок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2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223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Нижнетагильский технологический институт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3547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Институт физической культуры, спорта и молодежной политики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Механико-машиностроительный институт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+mn-lt"/>
                          <a:ea typeface="Times New Roman"/>
                        </a:rPr>
                        <a:t>1</a:t>
                      </a:r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Факультет ускоренного обучения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+mn-lt"/>
                        </a:rPr>
                        <a:t>1</a:t>
                      </a:r>
                      <a:endParaRPr lang="ru-RU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177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Строительный институт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endParaRPr lang="ru-RU" sz="1200" b="1">
                        <a:latin typeface="+mn-lt"/>
                        <a:ea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  <a:tr h="217049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Всего подано заявок: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88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84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31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  <a:ea typeface="+mn-ea"/>
                          <a:cs typeface="+mn-cs"/>
                        </a:rPr>
                        <a:t>219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66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2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45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+mn-lt"/>
                        </a:rPr>
                        <a:t>544</a:t>
                      </a:r>
                      <a:endParaRPr lang="ru-RU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3537" marR="23537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Нижний колонтитул 4"/>
          <p:cNvSpPr txBox="1">
            <a:spLocks noGrp="1"/>
          </p:cNvSpPr>
          <p:nvPr/>
        </p:nvSpPr>
        <p:spPr bwMode="auto">
          <a:xfrm>
            <a:off x="3124200" y="616108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2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052" name="Номер слайда 5"/>
          <p:cNvSpPr txBox="1">
            <a:spLocks noGrp="1"/>
          </p:cNvSpPr>
          <p:nvPr/>
        </p:nvSpPr>
        <p:spPr bwMode="auto">
          <a:xfrm>
            <a:off x="6999288" y="65198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A05B9D9-838C-4364-901D-AB8918C29FFE}" type="slidenum">
              <a:rPr lang="ru-RU" sz="1400">
                <a:solidFill>
                  <a:schemeClr val="tx2"/>
                </a:solidFill>
                <a:latin typeface="Verdana" pitchFamily="34" charset="0"/>
                <a:cs typeface="Arial" charset="0"/>
              </a:rPr>
              <a:pPr algn="r" eaLnBrk="1" hangingPunct="1"/>
              <a:t>15</a:t>
            </a:fld>
            <a:endParaRPr lang="ru-RU" sz="1400">
              <a:solidFill>
                <a:schemeClr val="tx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053" name="Заголовок 3"/>
          <p:cNvSpPr txBox="1">
            <a:spLocks/>
          </p:cNvSpPr>
          <p:nvPr/>
        </p:nvSpPr>
        <p:spPr bwMode="auto">
          <a:xfrm>
            <a:off x="2124075" y="188913"/>
            <a:ext cx="701992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200" b="1" dirty="0">
                <a:solidFill>
                  <a:srgbClr val="C00000"/>
                </a:solidFill>
              </a:rPr>
              <a:t>Общее число заявок и грантов в РФФИ по федеральным университетам в 1993-2012 </a:t>
            </a:r>
            <a:r>
              <a:rPr lang="ru-RU" sz="2200" b="1" dirty="0" err="1">
                <a:solidFill>
                  <a:srgbClr val="C00000"/>
                </a:solidFill>
              </a:rPr>
              <a:t>гг</a:t>
            </a:r>
            <a:endParaRPr lang="ru-RU" sz="2200" b="1" dirty="0">
              <a:solidFill>
                <a:srgbClr val="C00000"/>
              </a:solidFill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611188" y="1700213"/>
          <a:ext cx="8064500" cy="4824412"/>
        </p:xfrm>
        <a:graphic>
          <a:graphicData uri="http://schemas.openxmlformats.org/presentationml/2006/ole">
            <p:oleObj spid="_x0000_s2066" name="Диаграмма" r:id="rId4" imgW="3686251" imgH="2267102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484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ижний колонтитул 4"/>
          <p:cNvSpPr txBox="1">
            <a:spLocks noGrp="1"/>
          </p:cNvSpPr>
          <p:nvPr/>
        </p:nvSpPr>
        <p:spPr bwMode="auto">
          <a:xfrm>
            <a:off x="3124200" y="616108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2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24579" name="Номер слайда 5"/>
          <p:cNvSpPr txBox="1">
            <a:spLocks noGrp="1"/>
          </p:cNvSpPr>
          <p:nvPr/>
        </p:nvSpPr>
        <p:spPr bwMode="auto">
          <a:xfrm>
            <a:off x="6999288" y="65198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6D60AF8-7919-45BE-8BBA-372F8B253E67}" type="slidenum">
              <a:rPr lang="ru-RU" sz="1400">
                <a:solidFill>
                  <a:schemeClr val="tx2"/>
                </a:solidFill>
                <a:latin typeface="Verdana" pitchFamily="34" charset="0"/>
                <a:cs typeface="Arial" charset="0"/>
              </a:rPr>
              <a:pPr algn="r" eaLnBrk="1" hangingPunct="1"/>
              <a:t>16</a:t>
            </a:fld>
            <a:endParaRPr lang="ru-RU" sz="1400">
              <a:solidFill>
                <a:schemeClr val="tx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24580" name="Заголовок 3"/>
          <p:cNvSpPr txBox="1">
            <a:spLocks/>
          </p:cNvSpPr>
          <p:nvPr/>
        </p:nvSpPr>
        <p:spPr bwMode="auto">
          <a:xfrm>
            <a:off x="2268538" y="188913"/>
            <a:ext cx="6624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>
                <a:solidFill>
                  <a:srgbClr val="C00000"/>
                </a:solidFill>
              </a:rPr>
              <a:t>Процент выигранных </a:t>
            </a:r>
          </a:p>
          <a:p>
            <a:pPr algn="ctr" eaLnBrk="1" hangingPunct="1"/>
            <a:r>
              <a:rPr lang="ru-RU" sz="3200" b="1" dirty="0">
                <a:solidFill>
                  <a:srgbClr val="C00000"/>
                </a:solidFill>
              </a:rPr>
              <a:t>грантов РФФИ</a:t>
            </a:r>
          </a:p>
        </p:txBody>
      </p:sp>
      <p:sp>
        <p:nvSpPr>
          <p:cNvPr id="24581" name="Заголовок 3"/>
          <p:cNvSpPr txBox="1">
            <a:spLocks/>
          </p:cNvSpPr>
          <p:nvPr/>
        </p:nvSpPr>
        <p:spPr bwMode="auto">
          <a:xfrm>
            <a:off x="468313" y="1628775"/>
            <a:ext cx="8424862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/>
              <a:t>За двадцать лет проведения конкурса «а» средний коэффициент прохождения (отношение числа полученных грантов к общему числу поданных заявок) для университетов - лидеров из числа федеральных университетов составляет примерно 0,3, что соответствует среднему значению по конкурсу «а» в целом. По другим федеральным университетам этот показатель колеблется от 0,07 до 0,18.</a:t>
            </a:r>
            <a:r>
              <a:rPr lang="ru-RU" sz="280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263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Нижний колонтитул 4"/>
          <p:cNvSpPr txBox="1">
            <a:spLocks noGrp="1"/>
          </p:cNvSpPr>
          <p:nvPr/>
        </p:nvSpPr>
        <p:spPr bwMode="auto">
          <a:xfrm>
            <a:off x="3124200" y="6161088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200">
              <a:solidFill>
                <a:schemeClr val="tx2"/>
              </a:solidFill>
              <a:cs typeface="Arial" charset="0"/>
            </a:endParaRPr>
          </a:p>
        </p:txBody>
      </p:sp>
      <p:sp>
        <p:nvSpPr>
          <p:cNvPr id="3076" name="Номер слайда 5"/>
          <p:cNvSpPr txBox="1">
            <a:spLocks noGrp="1"/>
          </p:cNvSpPr>
          <p:nvPr/>
        </p:nvSpPr>
        <p:spPr bwMode="auto">
          <a:xfrm>
            <a:off x="6999288" y="651986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331FE83-A86B-4ED9-ACCB-CEB918EF7166}" type="slidenum">
              <a:rPr lang="ru-RU" sz="1400">
                <a:solidFill>
                  <a:schemeClr val="tx2"/>
                </a:solidFill>
                <a:latin typeface="Verdana" pitchFamily="34" charset="0"/>
                <a:cs typeface="Arial" charset="0"/>
              </a:rPr>
              <a:pPr algn="r" eaLnBrk="1" hangingPunct="1"/>
              <a:t>17</a:t>
            </a:fld>
            <a:endParaRPr lang="ru-RU" sz="1400">
              <a:solidFill>
                <a:schemeClr val="tx2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077" name="Заголовок 3"/>
          <p:cNvSpPr txBox="1">
            <a:spLocks/>
          </p:cNvSpPr>
          <p:nvPr/>
        </p:nvSpPr>
        <p:spPr bwMode="auto">
          <a:xfrm>
            <a:off x="2268538" y="188913"/>
            <a:ext cx="66246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C00000"/>
                </a:solidFill>
              </a:rPr>
              <a:t>Гранты в рамках молодежной </a:t>
            </a:r>
          </a:p>
          <a:p>
            <a:pPr algn="ctr" eaLnBrk="1" hangingPunct="1"/>
            <a:r>
              <a:rPr lang="ru-RU" sz="2800" b="1" dirty="0">
                <a:solidFill>
                  <a:srgbClr val="C00000"/>
                </a:solidFill>
              </a:rPr>
              <a:t>программы РФФИ 2012 года</a:t>
            </a:r>
          </a:p>
        </p:txBody>
      </p:sp>
      <p:graphicFrame>
        <p:nvGraphicFramePr>
          <p:cNvPr id="3074" name="Object 217"/>
          <p:cNvGraphicFramePr>
            <a:graphicFrameLocks noChangeAspect="1"/>
          </p:cNvGraphicFramePr>
          <p:nvPr/>
        </p:nvGraphicFramePr>
        <p:xfrm>
          <a:off x="539750" y="1628775"/>
          <a:ext cx="8101013" cy="4981575"/>
        </p:xfrm>
        <a:graphic>
          <a:graphicData uri="http://schemas.openxmlformats.org/presentationml/2006/ole">
            <p:oleObj spid="_x0000_s3090" name="Диаграмма" r:id="rId4" imgW="3686251" imgH="2267102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2171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r>
              <a:rPr lang="ru-RU" sz="2400" dirty="0" smtClean="0"/>
              <a:t>Публикационная активность сотрудников УрФУ, индексируемых в базах данных SCOPUS и WOK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707904" y="1628800"/>
          <a:ext cx="52920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1520" y="1628800"/>
          <a:ext cx="3456384" cy="4981135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007492"/>
                <a:gridCol w="1224446"/>
                <a:gridCol w="1224446"/>
              </a:tblGrid>
              <a:tr h="7489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Институт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Количество статей, </a:t>
                      </a:r>
                      <a:r>
                        <a:rPr lang="ru-RU" sz="1200" b="1" dirty="0" smtClean="0"/>
                        <a:t>отраженных </a:t>
                      </a:r>
                      <a:r>
                        <a:rPr lang="ru-RU" sz="1200" b="1" dirty="0"/>
                        <a:t>в базах данных SCOPUS и WOK в 2011 и 2012 годах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18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2011 год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2012 </a:t>
                      </a:r>
                      <a:br>
                        <a:rPr lang="ru-RU" sz="1200" b="1"/>
                      </a:br>
                      <a:r>
                        <a:rPr lang="ru-RU" sz="1200" b="1"/>
                        <a:t>год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 anchor="ctr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ВШЭМ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12*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ИГНИ 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ИЕН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147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165*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ИМКН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115*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ИММТ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85*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ИнфО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33*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ИРИТ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27*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ИСПН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ММИ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НТИ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СТИ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УралЭнин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34*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ФТИ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62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123*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95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ХТИ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58*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  <a:tr h="1084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Итого: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448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657</a:t>
                      </a:r>
                      <a:br>
                        <a:rPr lang="ru-RU" sz="1200" b="1" dirty="0"/>
                      </a:br>
                      <a:r>
                        <a:rPr lang="ru-RU" sz="1200" b="1" dirty="0"/>
                        <a:t>* 24 статьи написаны в соавторстве</a:t>
                      </a:r>
                      <a:br>
                        <a:rPr lang="ru-RU" sz="1200" b="1" dirty="0"/>
                      </a:br>
                      <a:r>
                        <a:rPr lang="ru-RU" sz="1200" b="1" dirty="0"/>
                        <a:t> нескольких институтов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91" marR="43391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r>
              <a:rPr lang="ru-RU" sz="2400" dirty="0" smtClean="0"/>
              <a:t>Количество статей, написанных сотрудниками университета в расчете на среднесписочную численность (ППС и НР)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0174847"/>
              </p:ext>
            </p:extLst>
          </p:nvPr>
        </p:nvGraphicFramePr>
        <p:xfrm>
          <a:off x="179512" y="1700808"/>
          <a:ext cx="2736303" cy="473350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729816"/>
                <a:gridCol w="646191"/>
                <a:gridCol w="496201"/>
                <a:gridCol w="864095"/>
              </a:tblGrid>
              <a:tr h="39958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Институт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2012 год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Средне-списочная </a:t>
                      </a:r>
                      <a:r>
                        <a:rPr lang="ru-RU" sz="1200" b="1" dirty="0" smtClean="0"/>
                        <a:t>числен-</a:t>
                      </a:r>
                      <a:r>
                        <a:rPr lang="ru-RU" sz="1200" b="1" dirty="0" err="1" smtClean="0"/>
                        <a:t>ность</a:t>
                      </a:r>
                      <a:r>
                        <a:rPr lang="ru-RU" sz="1200" b="1" dirty="0" smtClean="0"/>
                        <a:t> НПР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 anchor="ctr"/>
                </a:tc>
              </a:tr>
              <a:tr h="680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err="1"/>
                        <a:t>Scopus</a:t>
                      </a:r>
                      <a:r>
                        <a:rPr lang="ru-RU" sz="1200" b="1" dirty="0"/>
                        <a:t>, </a:t>
                      </a:r>
                      <a:br>
                        <a:rPr lang="ru-RU" sz="1200" b="1" dirty="0"/>
                      </a:br>
                      <a:r>
                        <a:rPr lang="ru-RU" sz="1200" b="1" dirty="0"/>
                        <a:t>WOK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ВАК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ВШЭМ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299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337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ИГНИ 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236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182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ИЕН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165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112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225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ИМКН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115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60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123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ИММТ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85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242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213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ИнфО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230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468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ИРИТ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106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172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ИСПН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151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198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ММИ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79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129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НТИ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40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94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СТИ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112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 smtClean="0"/>
                        <a:t>УралЭНИН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34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156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233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ФТИ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123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145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238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ХТИ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58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165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92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ИГУП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64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44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ИФКС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34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182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ФУО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24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  <a:tr h="202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Итого: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657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/>
                        <a:t>2160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3066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596" marR="42596" marT="0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566396327"/>
              </p:ext>
            </p:extLst>
          </p:nvPr>
        </p:nvGraphicFramePr>
        <p:xfrm>
          <a:off x="3059832" y="1628800"/>
          <a:ext cx="597666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68538" y="61913"/>
            <a:ext cx="6767512" cy="9906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План презентации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7C637C5-95D5-4865-8FFD-DF74E15F2835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358775" y="1628775"/>
            <a:ext cx="82454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ru-RU" sz="2400" b="1" dirty="0" smtClean="0"/>
              <a:t>Основные показатели </a:t>
            </a:r>
            <a:r>
              <a:rPr lang="ru-RU" sz="2400" b="1" dirty="0"/>
              <a:t>научной деятельности </a:t>
            </a:r>
            <a:r>
              <a:rPr lang="ru-RU" sz="2400" b="1" dirty="0" err="1" smtClean="0"/>
              <a:t>УрФУ</a:t>
            </a:r>
            <a:r>
              <a:rPr lang="ru-RU" sz="2400" b="1" dirty="0" smtClean="0"/>
              <a:t> в 2012 году в сравнении с 2011 годом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ru-RU" sz="2400" b="1" dirty="0" smtClean="0"/>
              <a:t>Требования к показателям </a:t>
            </a:r>
            <a:r>
              <a:rPr lang="ru-RU" sz="2400" b="1" dirty="0"/>
              <a:t>научной деятельности для участия в конкурсе на государственную </a:t>
            </a:r>
            <a:r>
              <a:rPr lang="ru-RU" sz="2400" b="1" dirty="0" smtClean="0"/>
              <a:t>поддержку для повышения международной конкурентоспособности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ru-RU" sz="2400" b="1" dirty="0" smtClean="0"/>
              <a:t>Программа развития </a:t>
            </a:r>
            <a:r>
              <a:rPr lang="ru-RU" sz="2400" b="1" dirty="0" err="1" smtClean="0"/>
              <a:t>УрФУ</a:t>
            </a:r>
            <a:r>
              <a:rPr lang="ru-RU" sz="2400" b="1" dirty="0" smtClean="0"/>
              <a:t> в 2013 г., направление 2.1</a:t>
            </a:r>
          </a:p>
          <a:p>
            <a:pPr eaLnBrk="1" hangingPunct="1">
              <a:spcBef>
                <a:spcPct val="30000"/>
              </a:spcBef>
              <a:buFontTx/>
              <a:buChar char="•"/>
            </a:pPr>
            <a:r>
              <a:rPr lang="ru-RU" sz="2400" b="1" dirty="0" smtClean="0"/>
              <a:t>Мероприятия </a:t>
            </a:r>
            <a:r>
              <a:rPr lang="ru-RU" sz="2400" b="1" dirty="0"/>
              <a:t>по улучшению </a:t>
            </a:r>
            <a:r>
              <a:rPr lang="ru-RU" sz="2400" b="1" dirty="0" smtClean="0"/>
              <a:t>показателей, проекты развития, направления </a:t>
            </a:r>
            <a:r>
              <a:rPr lang="ru-RU" sz="2400" b="1" dirty="0"/>
              <a:t>дальнейшей работы </a:t>
            </a:r>
          </a:p>
        </p:txBody>
      </p:sp>
    </p:spTree>
    <p:extLst>
      <p:ext uri="{BB962C8B-B14F-4D97-AF65-F5344CB8AC3E}">
        <p14:creationId xmlns="" xmlns:p14="http://schemas.microsoft.com/office/powerpoint/2010/main" val="28985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300" dirty="0" smtClean="0"/>
              <a:t>Количество сотрудников, принимающих участие в написании статей, цитируемых в БД </a:t>
            </a:r>
            <a:r>
              <a:rPr lang="ru-RU" sz="2300" dirty="0" err="1" smtClean="0"/>
              <a:t>Scopus</a:t>
            </a:r>
            <a:r>
              <a:rPr lang="ru-RU" sz="2300" dirty="0" smtClean="0"/>
              <a:t> и WOK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02065327"/>
              </p:ext>
            </p:extLst>
          </p:nvPr>
        </p:nvGraphicFramePr>
        <p:xfrm>
          <a:off x="179512" y="1612536"/>
          <a:ext cx="2880319" cy="498481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86333"/>
                <a:gridCol w="520580"/>
                <a:gridCol w="630177"/>
                <a:gridCol w="631889"/>
                <a:gridCol w="611340"/>
              </a:tblGrid>
              <a:tr h="165836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Институт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2012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2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Количество статей в БД </a:t>
                      </a:r>
                      <a:r>
                        <a:rPr lang="ru-RU" sz="900" b="1" u="none" strike="noStrike" dirty="0" err="1"/>
                        <a:t>Scopus</a:t>
                      </a:r>
                      <a:r>
                        <a:rPr lang="ru-RU" sz="900" b="1" u="none" strike="noStrike" dirty="0"/>
                        <a:t>, </a:t>
                      </a:r>
                      <a:br>
                        <a:rPr lang="ru-RU" sz="900" b="1" u="none" strike="noStrike" dirty="0"/>
                      </a:br>
                      <a:r>
                        <a:rPr lang="ru-RU" sz="900" b="1" u="none" strike="noStrike" dirty="0"/>
                        <a:t>WOK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err="1"/>
                        <a:t>Средне-списочная</a:t>
                      </a:r>
                      <a:r>
                        <a:rPr lang="ru-RU" sz="900" b="1" u="none" strike="noStrike" dirty="0"/>
                        <a:t> численность сотрудников УрФУ (ППС и НР)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Количество штатных сотрудников, </a:t>
                      </a:r>
                      <a:r>
                        <a:rPr lang="ru-RU" sz="900" b="1" u="none" strike="noStrike" dirty="0" err="1" smtClean="0"/>
                        <a:t>принима-ющих</a:t>
                      </a:r>
                      <a:r>
                        <a:rPr lang="ru-RU" sz="900" b="1" u="none" strike="noStrike" dirty="0" smtClean="0"/>
                        <a:t> </a:t>
                      </a:r>
                      <a:r>
                        <a:rPr lang="ru-RU" sz="900" b="1" u="none" strike="noStrike" dirty="0"/>
                        <a:t>участие в написании статей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Количество совместителей со стороны принимающих участие в написании статей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ВШЭМ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337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ИГНИ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182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ИЕН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165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225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ИМКН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16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ИММТ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213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52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ИнфО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468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ИРИТ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172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ИСПН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198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ММИ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15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НТИ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94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112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3119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err="1" smtClean="0"/>
                        <a:t>УралЭНИН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34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ФТИ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238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65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ХТИ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58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92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ИГУП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658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ИФКС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182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988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ФУО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3119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Итого: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657</a:t>
                      </a:r>
                      <a:br>
                        <a:rPr lang="ru-RU" sz="1050" b="1" u="none" strike="noStrike" dirty="0"/>
                      </a:b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3066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427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115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203848" y="1556792"/>
          <a:ext cx="5832647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300" dirty="0" smtClean="0"/>
              <a:t>Количество сотрудников, принимающих участие в написании статей, цитируемых в БД </a:t>
            </a:r>
            <a:r>
              <a:rPr lang="ru-RU" sz="2300" dirty="0" err="1" smtClean="0"/>
              <a:t>Scopus</a:t>
            </a:r>
            <a:r>
              <a:rPr lang="ru-RU" sz="2300" dirty="0" smtClean="0"/>
              <a:t> и WOK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6946548"/>
              </p:ext>
            </p:extLst>
          </p:nvPr>
        </p:nvGraphicFramePr>
        <p:xfrm>
          <a:off x="107504" y="1628800"/>
          <a:ext cx="3563888" cy="4968553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606618"/>
                <a:gridCol w="639259"/>
                <a:gridCol w="684561"/>
                <a:gridCol w="742477"/>
                <a:gridCol w="890973"/>
              </a:tblGrid>
              <a:tr h="17015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Институт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2012 год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14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Количество статей в БД </a:t>
                      </a:r>
                      <a:r>
                        <a:rPr lang="ru-RU" sz="900" b="1" u="none" strike="noStrike" dirty="0" err="1"/>
                        <a:t>Scopus</a:t>
                      </a:r>
                      <a:r>
                        <a:rPr lang="ru-RU" sz="900" b="1" u="none" strike="noStrike" dirty="0"/>
                        <a:t>, </a:t>
                      </a:r>
                      <a:br>
                        <a:rPr lang="ru-RU" sz="900" b="1" u="none" strike="noStrike" dirty="0"/>
                      </a:br>
                      <a:r>
                        <a:rPr lang="ru-RU" sz="900" b="1" u="none" strike="noStrike" dirty="0"/>
                        <a:t>WOK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 err="1"/>
                        <a:t>Средне-списочная</a:t>
                      </a:r>
                      <a:r>
                        <a:rPr lang="ru-RU" sz="900" b="1" u="none" strike="noStrike" dirty="0"/>
                        <a:t> численность сотрудников УрФУ (ППС и НР)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Количество штатных сотрудников, </a:t>
                      </a:r>
                      <a:r>
                        <a:rPr lang="ru-RU" sz="900" b="1" u="none" strike="noStrike" dirty="0" smtClean="0"/>
                        <a:t>участвующих в программе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u="none" strike="noStrike" dirty="0"/>
                        <a:t>Количество совместителей со </a:t>
                      </a:r>
                      <a:r>
                        <a:rPr lang="ru-RU" sz="900" b="1" u="none" strike="noStrike" dirty="0" smtClean="0"/>
                        <a:t>стороны, участвующих в программе (2012/2011)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ВШЭМ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337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8/2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ИГНИ 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182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0/0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ИЕН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165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225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18/16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ИМКН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16/8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ИММТ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85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213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52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17/6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ИнфО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468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9/4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ИРИТ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27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172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11/6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ИСПН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198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0/0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ММИ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15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129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15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2/0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НТИ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94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СТИ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112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0/1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26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err="1" smtClean="0"/>
                        <a:t>УралЭНИН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34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233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23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7/2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ФТИ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123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238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65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15/14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ХТИ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58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92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55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11/9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ИГУП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1701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ИФКС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182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20402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ФУО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24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0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/>
                        <a:t>0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  <a:tr h="3403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Итого: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657</a:t>
                      </a:r>
                      <a:br>
                        <a:rPr lang="ru-RU" sz="1050" b="1" u="none" strike="noStrike"/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3066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/>
                        <a:t>427</a:t>
                      </a:r>
                      <a:endParaRPr lang="ru-RU" sz="105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u="none" strike="noStrike" dirty="0" smtClean="0"/>
                        <a:t>115/68</a:t>
                      </a:r>
                      <a:endParaRPr lang="ru-RU" sz="105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2361279273"/>
              </p:ext>
            </p:extLst>
          </p:nvPr>
        </p:nvGraphicFramePr>
        <p:xfrm>
          <a:off x="3491880" y="1556792"/>
          <a:ext cx="554461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pPr algn="ctr">
              <a:defRPr sz="1175" b="1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400" dirty="0">
                <a:solidFill>
                  <a:srgbClr val="FF0000"/>
                </a:solidFill>
              </a:rPr>
              <a:t>Доля публикаций </a:t>
            </a:r>
            <a:r>
              <a:rPr lang="ru-RU" sz="2400" dirty="0" err="1" smtClean="0">
                <a:solidFill>
                  <a:srgbClr val="FF0000"/>
                </a:solidFill>
              </a:rPr>
              <a:t>УрФУ</a:t>
            </a:r>
            <a:r>
              <a:rPr lang="ru-RU" sz="2400" dirty="0" smtClean="0">
                <a:solidFill>
                  <a:srgbClr val="FF0000"/>
                </a:solidFill>
              </a:rPr>
              <a:t> в </a:t>
            </a:r>
            <a:r>
              <a:rPr lang="ru-RU" sz="2400" dirty="0">
                <a:solidFill>
                  <a:srgbClr val="FF0000"/>
                </a:solidFill>
              </a:rPr>
              <a:t>изданиях с различным </a:t>
            </a:r>
            <a:r>
              <a:rPr lang="ru-RU" sz="2400" dirty="0" err="1" smtClean="0">
                <a:solidFill>
                  <a:srgbClr val="FF0000"/>
                </a:solidFill>
              </a:rPr>
              <a:t>импакт</a:t>
            </a:r>
            <a:r>
              <a:rPr lang="ru-RU" sz="2400" dirty="0" smtClean="0">
                <a:solidFill>
                  <a:srgbClr val="FF0000"/>
                </a:solidFill>
              </a:rPr>
              <a:t>-фактором, %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22</a:t>
            </a:fld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79970299"/>
              </p:ext>
            </p:extLst>
          </p:nvPr>
        </p:nvGraphicFramePr>
        <p:xfrm>
          <a:off x="251520" y="1700808"/>
          <a:ext cx="8640960" cy="495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524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513" y="188913"/>
            <a:ext cx="6948487" cy="990600"/>
          </a:xfr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Web of science: </a:t>
            </a:r>
            <a:r>
              <a:rPr lang="ru-RU" sz="2400" b="1" dirty="0" smtClean="0">
                <a:solidFill>
                  <a:srgbClr val="C00000"/>
                </a:solidFill>
              </a:rPr>
              <a:t>публикационная активность федеральных университетов России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(Общее число публикаций за период с 2001 по 2011 гг.)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1125C986-99B1-4421-B27C-6298A537001F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395288" y="1628775"/>
          <a:ext cx="8353425" cy="5035550"/>
        </p:xfrm>
        <a:graphic>
          <a:graphicData uri="http://schemas.openxmlformats.org/presentationml/2006/ole">
            <p:oleObj spid="_x0000_s6153" name="Диаграмма" r:id="rId3" imgW="4248302" imgH="2267102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6230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513" y="188913"/>
            <a:ext cx="6948487" cy="990600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</a:rPr>
              <a:t>Компетенции ученых </a:t>
            </a:r>
            <a:r>
              <a:rPr lang="ru-RU" sz="3000" b="1" dirty="0" err="1" smtClean="0">
                <a:solidFill>
                  <a:srgbClr val="C00000"/>
                </a:solidFill>
                <a:latin typeface="Arial" pitchFamily="34" charset="0"/>
              </a:rPr>
              <a:t>УрФУ</a:t>
            </a: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</a:rPr>
              <a:t> по данным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</a:rPr>
              <a:t>SciVal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</a:rPr>
              <a:t> Spotlight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E6F1D427-4FFA-4C09-A035-2D4A824A5889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468313" y="1628775"/>
          <a:ext cx="8208962" cy="5040313"/>
        </p:xfrm>
        <a:graphic>
          <a:graphicData uri="http://schemas.openxmlformats.org/presentationml/2006/ole">
            <p:oleObj spid="_x0000_s7177" name="Диаграмма" r:id="rId3" imgW="3686251" imgH="2267102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4223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513" y="188913"/>
            <a:ext cx="6948487" cy="99060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ru-RU" sz="3000" b="1" dirty="0" smtClean="0">
                <a:solidFill>
                  <a:srgbClr val="C00000"/>
                </a:solidFill>
                <a:latin typeface="Arial" pitchFamily="34" charset="0"/>
              </a:rPr>
              <a:t>Компетенции ученых институтов по данным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</a:rPr>
              <a:t>SciVal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</a:rPr>
              <a:t> Spotlight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B0B27C95-4E05-4F0E-95D3-BDE3C31A97D1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254000" y="1625600"/>
          <a:ext cx="8648700" cy="4972050"/>
        </p:xfrm>
        <a:graphic>
          <a:graphicData uri="http://schemas.openxmlformats.org/presentationml/2006/ole">
            <p:oleObj spid="_x0000_s8201" name="Диаграмма" r:id="rId3" imgW="4667402" imgH="2267102" progId="Excel.Shee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011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pPr algn="ctr"/>
            <a:r>
              <a:rPr lang="ru-RU" sz="2400" dirty="0" smtClean="0"/>
              <a:t>Результаты конкурсов на проведение научных исследований аспирантами, молодыми учеными и кандидатами наук УрФУ (2012 г.)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628800"/>
          <a:ext cx="8856984" cy="5112574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1351576"/>
                <a:gridCol w="635932"/>
                <a:gridCol w="639475"/>
                <a:gridCol w="596961"/>
                <a:gridCol w="609359"/>
                <a:gridCol w="596961"/>
                <a:gridCol w="616447"/>
                <a:gridCol w="596961"/>
                <a:gridCol w="604046"/>
                <a:gridCol w="542046"/>
                <a:gridCol w="736901"/>
                <a:gridCol w="596961"/>
                <a:gridCol w="733358"/>
              </a:tblGrid>
              <a:tr h="42604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Институт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Аспиранты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/>
                        <a:t>Магистранты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/>
                        <a:t>МУ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/>
                        <a:t>МУ канд.наук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/>
                        <a:t>Статистика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04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Побед.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Заявки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Побед.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Заявки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Побед.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Заявки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Побед.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Заявки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Итого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%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Побед.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%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ИММт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17,81%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18,67%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ХТИ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13,70%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14,46%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ФТИ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14,61%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12,65%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УралЭНИН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/>
                        <a:t> 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6,39%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6,02%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ВШЭМ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0,91%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0,60%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ИнФО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4,11%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3,01%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ИРИТ-РТФ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2,74%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2,41%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НТИ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0,46%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0,60%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ММИ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0,46%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0,60%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ИФКСиМП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0,46%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0,00%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ИЕН 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25,11%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27,11%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ИМКН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6,39%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7,83%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ИСПН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2,74%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1,81%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ИГНИ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4,11%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4,22%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  <a:tr h="284032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ИТОГО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68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74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13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48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71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37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55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219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100,00%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/>
                        <a:t>166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/>
                        <a:t>100,00%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286" marR="36286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pPr algn="ctr"/>
            <a:r>
              <a:rPr lang="ru-RU" sz="2400" dirty="0" smtClean="0"/>
              <a:t>Результаты конкурсов на проведение научных исследований аспирантами, молодыми учеными и кандидатами наук УрФУ (2012 г.)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11560" y="1484784"/>
          <a:ext cx="7920880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28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915816" y="332656"/>
            <a:ext cx="5328592" cy="648072"/>
          </a:xfrm>
        </p:spPr>
        <p:txBody>
          <a:bodyPr/>
          <a:lstStyle/>
          <a:p>
            <a:pPr algn="ctr"/>
            <a:r>
              <a:rPr lang="ru-RU" dirty="0" smtClean="0"/>
              <a:t>Целевая аспирантура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772816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Целевая </a:t>
            </a:r>
            <a:r>
              <a:rPr lang="ru-RU" sz="2000" b="1" dirty="0">
                <a:latin typeface="+mn-lt"/>
              </a:rPr>
              <a:t>аспирантура </a:t>
            </a:r>
            <a:r>
              <a:rPr lang="ru-RU" sz="2000" b="1" dirty="0" err="1">
                <a:latin typeface="+mn-lt"/>
              </a:rPr>
              <a:t>УрФУ</a:t>
            </a:r>
            <a:r>
              <a:rPr lang="ru-RU" sz="2000" b="1" dirty="0">
                <a:latin typeface="+mn-lt"/>
              </a:rPr>
              <a:t> - форма подготовки кадров высшей квалификации для последующей педагогической и научно-исследовательской работы в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Надбавка </a:t>
            </a:r>
            <a:r>
              <a:rPr lang="ru-RU" sz="2000" b="1" dirty="0">
                <a:latin typeface="+mn-lt"/>
              </a:rPr>
              <a:t>к стипендии в размере 12,0 тыс. руб. </a:t>
            </a:r>
            <a:r>
              <a:rPr lang="ru-RU" sz="2000" b="1" dirty="0" smtClean="0">
                <a:latin typeface="+mn-lt"/>
              </a:rPr>
              <a:t>в месяц; оплачивается до трех </a:t>
            </a:r>
            <a:r>
              <a:rPr lang="ru-RU" sz="2000" b="1" dirty="0">
                <a:latin typeface="+mn-lt"/>
              </a:rPr>
              <a:t>краткосрочных </a:t>
            </a:r>
            <a:r>
              <a:rPr lang="ru-RU" sz="2000" b="1" dirty="0" smtClean="0">
                <a:latin typeface="+mn-lt"/>
              </a:rPr>
              <a:t>командировок </a:t>
            </a:r>
            <a:r>
              <a:rPr lang="ru-RU" sz="2000" b="1" dirty="0">
                <a:latin typeface="+mn-lt"/>
              </a:rPr>
              <a:t>в пределах </a:t>
            </a:r>
            <a:r>
              <a:rPr lang="ru-RU" sz="2000" b="1" dirty="0" smtClean="0">
                <a:latin typeface="+mn-lt"/>
              </a:rPr>
              <a:t>РФ; вознаграждение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smtClean="0">
                <a:latin typeface="+mn-lt"/>
              </a:rPr>
              <a:t>за </a:t>
            </a:r>
            <a:r>
              <a:rPr lang="ru-RU" sz="2000" b="1" dirty="0">
                <a:latin typeface="+mn-lt"/>
              </a:rPr>
              <a:t>защиту диссертации в срок в размере десяти государственных </a:t>
            </a:r>
            <a:r>
              <a:rPr lang="ru-RU" sz="2000" b="1" dirty="0" smtClean="0">
                <a:latin typeface="+mn-lt"/>
              </a:rPr>
              <a:t>стипендий; научному </a:t>
            </a:r>
            <a:r>
              <a:rPr lang="ru-RU" sz="2000" b="1" dirty="0">
                <a:latin typeface="+mn-lt"/>
              </a:rPr>
              <a:t>руководителю за защиту </a:t>
            </a:r>
            <a:r>
              <a:rPr lang="ru-RU" sz="2000" b="1" dirty="0" smtClean="0">
                <a:latin typeface="+mn-lt"/>
              </a:rPr>
              <a:t>в </a:t>
            </a:r>
            <a:r>
              <a:rPr lang="ru-RU" sz="2000" b="1" dirty="0">
                <a:latin typeface="+mn-lt"/>
              </a:rPr>
              <a:t>срок в размере пяти должностных </a:t>
            </a:r>
            <a:r>
              <a:rPr lang="ru-RU" sz="2000" b="1" dirty="0" smtClean="0">
                <a:latin typeface="+mn-lt"/>
              </a:rPr>
              <a:t>окладов.</a:t>
            </a:r>
            <a:endParaRPr lang="ru-RU" sz="2000" b="1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В 2012 г. Обучалось 69 целевых аспирантов, 16 завершило обучение (на сегодня защитилось 8 из них – 50%, остальные должны защититься до осени 2012 г.). Поступило 23 новых целевых аспиранта, всего сейчас в целевой аспирантуре обучается 75 человек, из которых 27 заканчивают обучение в 2013 г.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Необходимо развивать систему обучения в целевой аспирантуре, обновлять целевую докторантуру.</a:t>
            </a:r>
          </a:p>
        </p:txBody>
      </p:sp>
    </p:spTree>
    <p:extLst>
      <p:ext uri="{BB962C8B-B14F-4D97-AF65-F5344CB8AC3E}">
        <p14:creationId xmlns="" xmlns:p14="http://schemas.microsoft.com/office/powerpoint/2010/main" val="15110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29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pPr algn="ctr"/>
            <a:r>
              <a:rPr lang="ru-RU" dirty="0" smtClean="0"/>
              <a:t>Работа диссертационных советов </a:t>
            </a:r>
            <a:r>
              <a:rPr lang="ru-RU" dirty="0" err="1" smtClean="0"/>
              <a:t>УрФУ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628800"/>
            <a:ext cx="8784976" cy="5092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В объединенном вузе в 2011 г. стали работать 27 диссертационных советов по 62 научным специальностям, по 12 отраслям наук.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>
                <a:latin typeface="+mn-lt"/>
              </a:rPr>
              <a:t>В </a:t>
            </a:r>
            <a:r>
              <a:rPr lang="ru-RU" sz="1900" b="1" dirty="0" smtClean="0">
                <a:latin typeface="+mn-lt"/>
              </a:rPr>
              <a:t>2012 г</a:t>
            </a:r>
            <a:r>
              <a:rPr lang="ru-RU" sz="1900" b="1" dirty="0">
                <a:latin typeface="+mn-lt"/>
              </a:rPr>
              <a:t>. </a:t>
            </a:r>
            <a:r>
              <a:rPr lang="ru-RU" sz="1900" b="1" dirty="0" smtClean="0">
                <a:latin typeface="+mn-lt"/>
              </a:rPr>
              <a:t>в </a:t>
            </a:r>
            <a:r>
              <a:rPr lang="ru-RU" sz="1900" b="1" dirty="0">
                <a:latin typeface="+mn-lt"/>
              </a:rPr>
              <a:t>соответствии с новым </a:t>
            </a:r>
            <a:r>
              <a:rPr lang="ru-RU" sz="1900" b="1" dirty="0" smtClean="0">
                <a:latin typeface="+mn-lt"/>
              </a:rPr>
              <a:t>Положением </a:t>
            </a:r>
            <a:r>
              <a:rPr lang="ru-RU" sz="1900" b="1" dirty="0">
                <a:latin typeface="+mn-lt"/>
              </a:rPr>
              <a:t>о </a:t>
            </a:r>
            <a:r>
              <a:rPr lang="ru-RU" sz="1900" b="1" dirty="0" err="1">
                <a:latin typeface="+mn-lt"/>
              </a:rPr>
              <a:t>диссовете</a:t>
            </a:r>
            <a:r>
              <a:rPr lang="ru-RU" sz="1900" b="1" dirty="0">
                <a:latin typeface="+mn-lt"/>
              </a:rPr>
              <a:t> </a:t>
            </a:r>
            <a:r>
              <a:rPr lang="ru-RU" sz="1900" b="1" dirty="0" smtClean="0">
                <a:latin typeface="+mn-lt"/>
              </a:rPr>
              <a:t>в </a:t>
            </a:r>
            <a:r>
              <a:rPr lang="ru-RU" sz="1900" b="1" dirty="0" err="1" smtClean="0">
                <a:latin typeface="+mn-lt"/>
              </a:rPr>
              <a:t>УрФУ</a:t>
            </a:r>
            <a:r>
              <a:rPr lang="ru-RU" sz="1900" b="1" dirty="0" smtClean="0">
                <a:latin typeface="+mn-lt"/>
              </a:rPr>
              <a:t> была </a:t>
            </a:r>
            <a:r>
              <a:rPr lang="ru-RU" sz="1900" b="1" dirty="0">
                <a:latin typeface="+mn-lt"/>
              </a:rPr>
              <a:t>приостановлена деятельность 14 советов. В </a:t>
            </a:r>
            <a:r>
              <a:rPr lang="ru-RU" sz="1900" b="1" dirty="0" smtClean="0">
                <a:latin typeface="+mn-lt"/>
              </a:rPr>
              <a:t>конце года 9 </a:t>
            </a:r>
            <a:r>
              <a:rPr lang="ru-RU" sz="1900" b="1" dirty="0">
                <a:latin typeface="+mn-lt"/>
              </a:rPr>
              <a:t>из них возобновили свою работу и в настоящее время </a:t>
            </a:r>
            <a:r>
              <a:rPr lang="ru-RU" sz="1900" b="1" dirty="0" smtClean="0">
                <a:latin typeface="+mn-lt"/>
              </a:rPr>
              <a:t>работает </a:t>
            </a:r>
            <a:r>
              <a:rPr lang="ru-RU" sz="1900" b="1" dirty="0">
                <a:latin typeface="+mn-lt"/>
              </a:rPr>
              <a:t>22 </a:t>
            </a:r>
            <a:r>
              <a:rPr lang="ru-RU" sz="1900" b="1" dirty="0" err="1" smtClean="0">
                <a:latin typeface="+mn-lt"/>
              </a:rPr>
              <a:t>диссовета</a:t>
            </a:r>
            <a:r>
              <a:rPr lang="ru-RU" sz="1900" b="1" dirty="0">
                <a:latin typeface="+mn-lt"/>
              </a:rPr>
              <a:t>. Документы на 5 советов находятся на </a:t>
            </a:r>
            <a:r>
              <a:rPr lang="ru-RU" sz="1900" b="1" dirty="0" smtClean="0">
                <a:latin typeface="+mn-lt"/>
              </a:rPr>
              <a:t>рассмотрении. </a:t>
            </a:r>
            <a:endParaRPr lang="ru-RU" sz="1900" b="1" dirty="0">
              <a:latin typeface="+mn-lt"/>
            </a:endParaRP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В 2011 г. в советах </a:t>
            </a:r>
            <a:r>
              <a:rPr lang="ru-RU" sz="1900" b="1" dirty="0" err="1" smtClean="0">
                <a:latin typeface="+mn-lt"/>
              </a:rPr>
              <a:t>УрФУ</a:t>
            </a:r>
            <a:r>
              <a:rPr lang="ru-RU" sz="1900" b="1" dirty="0" smtClean="0">
                <a:latin typeface="+mn-lt"/>
              </a:rPr>
              <a:t> состоялось 153 защиты, в том числе 22 докторские, в 2012 – </a:t>
            </a:r>
            <a:r>
              <a:rPr lang="ru-RU" sz="1900" b="1" dirty="0" smtClean="0">
                <a:latin typeface="+mn-lt"/>
              </a:rPr>
              <a:t>1</a:t>
            </a:r>
            <a:r>
              <a:rPr lang="en-US" sz="1900" b="1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ru-RU" sz="1900" b="1" dirty="0" smtClean="0">
                <a:latin typeface="+mn-lt"/>
              </a:rPr>
              <a:t>8</a:t>
            </a:r>
            <a:r>
              <a:rPr lang="ru-RU" sz="1900" b="1" dirty="0" smtClean="0">
                <a:latin typeface="+mn-lt"/>
              </a:rPr>
              <a:t>, в том числе 22 докторские.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В настоящее время на комиссии совета ректоров </a:t>
            </a:r>
            <a:r>
              <a:rPr lang="ru-RU" sz="1900" b="1" dirty="0" err="1" smtClean="0">
                <a:latin typeface="+mn-lt"/>
              </a:rPr>
              <a:t>УрФО</a:t>
            </a:r>
            <a:r>
              <a:rPr lang="ru-RU" sz="1900" b="1" dirty="0" smtClean="0">
                <a:latin typeface="+mn-lt"/>
              </a:rPr>
              <a:t> защищены все 27 советов </a:t>
            </a:r>
            <a:r>
              <a:rPr lang="ru-RU" sz="1900" b="1" dirty="0" err="1" smtClean="0">
                <a:latin typeface="+mn-lt"/>
              </a:rPr>
              <a:t>УрФУ</a:t>
            </a:r>
            <a:r>
              <a:rPr lang="ru-RU" sz="1900" b="1" dirty="0" smtClean="0">
                <a:latin typeface="+mn-lt"/>
              </a:rPr>
              <a:t>, получено одобрение введения в них новых специальностей.</a:t>
            </a:r>
            <a:r>
              <a:rPr lang="en-US" sz="1900" b="1" dirty="0" smtClean="0">
                <a:latin typeface="+mn-lt"/>
              </a:rPr>
              <a:t> </a:t>
            </a:r>
            <a:r>
              <a:rPr lang="ru-RU" sz="1900" b="1" dirty="0" smtClean="0">
                <a:latin typeface="+mn-lt"/>
              </a:rPr>
              <a:t>ВАК продолжает работу по оптимизации сети диссертационных советов.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Определены источники финансирования деятельности диссертационных советов </a:t>
            </a:r>
            <a:r>
              <a:rPr lang="ru-RU" sz="1900" b="1" dirty="0" err="1" smtClean="0">
                <a:latin typeface="+mn-lt"/>
              </a:rPr>
              <a:t>УрФУ</a:t>
            </a:r>
            <a:r>
              <a:rPr lang="ru-RU" sz="1900" b="1" dirty="0" smtClean="0">
                <a:latin typeface="+mn-lt"/>
              </a:rPr>
              <a:t> в 2012 г.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Подготовлено </a:t>
            </a:r>
            <a:r>
              <a:rPr lang="ru-RU" sz="1900" b="1" dirty="0">
                <a:latin typeface="+mn-lt"/>
              </a:rPr>
              <a:t>новое Положение о возмещении затрат по защитам диссертаций в </a:t>
            </a:r>
            <a:r>
              <a:rPr lang="ru-RU" sz="1900" b="1" dirty="0" err="1">
                <a:latin typeface="+mn-lt"/>
              </a:rPr>
              <a:t>диссоветах</a:t>
            </a:r>
            <a:r>
              <a:rPr lang="ru-RU" sz="1900" b="1" dirty="0">
                <a:latin typeface="+mn-lt"/>
              </a:rPr>
              <a:t> </a:t>
            </a:r>
            <a:r>
              <a:rPr lang="ru-RU" sz="1900" b="1" dirty="0" err="1" smtClean="0">
                <a:latin typeface="+mn-lt"/>
              </a:rPr>
              <a:t>УрФУ</a:t>
            </a:r>
            <a:r>
              <a:rPr lang="ru-RU" sz="1900" b="1" dirty="0" smtClean="0">
                <a:latin typeface="+mn-lt"/>
              </a:rPr>
              <a:t> внешними соискателями. </a:t>
            </a:r>
          </a:p>
          <a:p>
            <a:pPr marL="342900" indent="-342900" algn="just">
              <a:lnSpc>
                <a:spcPct val="95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В соответствии с требованиями ВАК проведена работа по внедрению системы «</a:t>
            </a:r>
            <a:r>
              <a:rPr lang="ru-RU" sz="1900" b="1" dirty="0" err="1">
                <a:latin typeface="+mn-lt"/>
              </a:rPr>
              <a:t>А</a:t>
            </a:r>
            <a:r>
              <a:rPr lang="ru-RU" sz="1900" b="1" dirty="0" err="1" smtClean="0">
                <a:latin typeface="+mn-lt"/>
              </a:rPr>
              <a:t>нтиплагиат</a:t>
            </a:r>
            <a:r>
              <a:rPr lang="ru-RU" sz="1900" b="1" dirty="0" smtClean="0">
                <a:latin typeface="+mn-lt"/>
              </a:rPr>
              <a:t>», проведено обучение </a:t>
            </a:r>
            <a:r>
              <a:rPr lang="ru-RU" sz="1900" b="1" dirty="0">
                <a:latin typeface="+mn-lt"/>
              </a:rPr>
              <a:t>руководства всех </a:t>
            </a:r>
            <a:r>
              <a:rPr lang="ru-RU" sz="1900" b="1" dirty="0" err="1">
                <a:latin typeface="+mn-lt"/>
              </a:rPr>
              <a:t>диссоветов</a:t>
            </a:r>
            <a:r>
              <a:rPr lang="ru-RU" sz="1900" b="1" dirty="0">
                <a:latin typeface="+mn-lt"/>
              </a:rPr>
              <a:t> </a:t>
            </a:r>
            <a:r>
              <a:rPr lang="ru-RU" sz="1900" b="1" dirty="0" err="1">
                <a:latin typeface="+mn-lt"/>
              </a:rPr>
              <a:t>УрФУ</a:t>
            </a:r>
            <a:r>
              <a:rPr lang="ru-RU" sz="1900" b="1" dirty="0">
                <a:latin typeface="+mn-lt"/>
              </a:rPr>
              <a:t> работе в </a:t>
            </a:r>
            <a:r>
              <a:rPr lang="ru-RU" sz="1900" b="1" dirty="0" smtClean="0">
                <a:latin typeface="+mn-lt"/>
              </a:rPr>
              <a:t>этой системе. </a:t>
            </a:r>
            <a:endParaRPr lang="ru-RU" sz="19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1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68538" y="61913"/>
            <a:ext cx="6767512" cy="9906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7C637C5-95D5-4865-8FFD-DF74E15F2835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533400" y="1628775"/>
            <a:ext cx="82454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300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Основные показатели </a:t>
            </a:r>
            <a:r>
              <a:rPr lang="ru-RU" sz="4000" b="1" dirty="0">
                <a:solidFill>
                  <a:srgbClr val="C00000"/>
                </a:solidFill>
              </a:rPr>
              <a:t>научной деятельности </a:t>
            </a:r>
            <a:r>
              <a:rPr lang="ru-RU" sz="4000" b="1" dirty="0" err="1" smtClean="0">
                <a:solidFill>
                  <a:srgbClr val="C00000"/>
                </a:solidFill>
              </a:rPr>
              <a:t>УрФУ</a:t>
            </a:r>
            <a:r>
              <a:rPr lang="ru-RU" sz="4000" b="1" dirty="0" smtClean="0">
                <a:solidFill>
                  <a:srgbClr val="C00000"/>
                </a:solidFill>
              </a:rPr>
              <a:t> в 2012 году в сравнении с 2011 годом</a:t>
            </a:r>
          </a:p>
          <a:p>
            <a:pPr marL="0" indent="0" algn="ctr" eaLnBrk="1" hangingPunct="1">
              <a:spcBef>
                <a:spcPct val="30000"/>
              </a:spcBef>
            </a:pPr>
            <a:endParaRPr lang="ru-RU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14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68538" y="61913"/>
            <a:ext cx="6767512" cy="9906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7C637C5-95D5-4865-8FFD-DF74E15F2835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533400" y="1628775"/>
            <a:ext cx="82454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300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Требования к показателям </a:t>
            </a:r>
            <a:r>
              <a:rPr lang="ru-RU" sz="4000" b="1" dirty="0">
                <a:solidFill>
                  <a:srgbClr val="C00000"/>
                </a:solidFill>
              </a:rPr>
              <a:t>научной деятельности для участия в конкурсе на государственную поддержку для повышения международной </a:t>
            </a:r>
            <a:r>
              <a:rPr lang="ru-RU" sz="4000" b="1" dirty="0" smtClean="0">
                <a:solidFill>
                  <a:srgbClr val="C00000"/>
                </a:solidFill>
              </a:rPr>
              <a:t>конкурентоспособности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5095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513" y="188913"/>
            <a:ext cx="6948487" cy="990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3000" b="1" dirty="0" smtClean="0">
                <a:solidFill>
                  <a:srgbClr val="C00000"/>
                </a:solidFill>
                <a:latin typeface="Arial" charset="0"/>
              </a:rPr>
              <a:t>Требования к отбору вузов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CA805B98-E1ED-4017-AF64-1367DE774922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31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46174" name="Group 9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33788351"/>
              </p:ext>
            </p:extLst>
          </p:nvPr>
        </p:nvGraphicFramePr>
        <p:xfrm>
          <a:off x="533400" y="1772816"/>
          <a:ext cx="8143056" cy="4723234"/>
        </p:xfrm>
        <a:graphic>
          <a:graphicData uri="http://schemas.openxmlformats.org/drawingml/2006/table">
            <a:tbl>
              <a:tblPr/>
              <a:tblGrid>
                <a:gridCol w="3966422"/>
                <a:gridCol w="2227947"/>
                <a:gridCol w="1948687"/>
              </a:tblGrid>
              <a:tr h="9904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Требование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УрФУ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9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НИОКР на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НПР, тыс. руб.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912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аспирантов очного обучения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100 студентов ВПО приведенного контингента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 (на 100 бюджетных студентов)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75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индексируемых публикаций на 100 НПР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079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68538" y="61913"/>
            <a:ext cx="6767512" cy="9906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7C637C5-95D5-4865-8FFD-DF74E15F2835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32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533400" y="1628775"/>
            <a:ext cx="82454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30000"/>
              </a:spcBef>
            </a:pPr>
            <a:r>
              <a:rPr lang="ru-RU" sz="4000" b="1" dirty="0">
                <a:solidFill>
                  <a:srgbClr val="C00000"/>
                </a:solidFill>
              </a:rPr>
              <a:t>Программа развития </a:t>
            </a:r>
            <a:r>
              <a:rPr lang="ru-RU" sz="4000" b="1" dirty="0" err="1">
                <a:solidFill>
                  <a:srgbClr val="C00000"/>
                </a:solidFill>
              </a:rPr>
              <a:t>УрФУ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       в </a:t>
            </a:r>
            <a:r>
              <a:rPr lang="ru-RU" sz="4000" b="1" dirty="0">
                <a:solidFill>
                  <a:srgbClr val="C00000"/>
                </a:solidFill>
              </a:rPr>
              <a:t>2013 г., направление </a:t>
            </a:r>
            <a:r>
              <a:rPr lang="ru-RU" sz="4000" b="1" dirty="0" smtClean="0">
                <a:solidFill>
                  <a:srgbClr val="C00000"/>
                </a:solidFill>
              </a:rPr>
              <a:t>2.1</a:t>
            </a:r>
          </a:p>
          <a:p>
            <a:pPr marL="0" indent="0" algn="ctr" eaLnBrk="1" hangingPunct="1">
              <a:spcBef>
                <a:spcPct val="30000"/>
              </a:spcBef>
            </a:pP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73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pPr algn="ctr"/>
            <a:r>
              <a:rPr lang="ru-RU" dirty="0" smtClean="0"/>
              <a:t>Средства Программы развития по направлению 2.1 в 2013 г., млн.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33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73191805"/>
              </p:ext>
            </p:extLst>
          </p:nvPr>
        </p:nvGraphicFramePr>
        <p:xfrm>
          <a:off x="251520" y="1628799"/>
          <a:ext cx="8640961" cy="4925568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925061"/>
                <a:gridCol w="1212323"/>
                <a:gridCol w="1279440"/>
                <a:gridCol w="1224137"/>
              </a:tblGrid>
              <a:tr h="720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Закупка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Программа развития 2013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Софинан-сирование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Программа развития 2012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65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НИР молодых ученых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УрФУ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(до 50 победителей)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НИР молодых кандидатов наук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УрФУ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(не менее 20 победителей)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Молодежные конференции (не менее 10)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Стажировок ведущих исследователей в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УрФУ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(не менее 14)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Метрологическое обеспечение приборного парка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Зональная научная библиотека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28,1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НОЦ </a:t>
                      </a: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Нанотех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, ЦКП - Титан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13,8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Проекты развития </a:t>
                      </a:r>
                      <a:r>
                        <a:rPr lang="ru-RU" sz="1600" b="1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УрФУ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лингвистический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центр, криогенная станция, ботанический сад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Создание перспективных научных лабораторий под руководством ведущих ученых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Закупка научного оборудования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274,0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Резервный фонд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34,1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6,349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59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 smtClean="0"/>
                        <a:t>Итого: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419,0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7544" y="6527522"/>
            <a:ext cx="819577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ПРОТОКОЛ № 68 Заседания Координационного совета Программы развития УрФУ  04.03.2013 г., Екатеринбург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25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136"/>
            <a:ext cx="6768752" cy="1062608"/>
          </a:xfrm>
        </p:spPr>
        <p:txBody>
          <a:bodyPr/>
          <a:lstStyle/>
          <a:p>
            <a:pPr algn="ctr"/>
            <a:r>
              <a:rPr lang="ru-RU" sz="2000" dirty="0" smtClean="0"/>
              <a:t>Объемы </a:t>
            </a:r>
            <a:r>
              <a:rPr lang="ru-RU" sz="2000" dirty="0" err="1" smtClean="0"/>
              <a:t>софинансирования</a:t>
            </a:r>
            <a:r>
              <a:rPr lang="ru-RU" sz="2000" dirty="0" smtClean="0"/>
              <a:t> и средства Программы развития, выделенные институтам для приобретения научного оборудования в 2013 г.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34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7820400"/>
              </p:ext>
            </p:extLst>
          </p:nvPr>
        </p:nvGraphicFramePr>
        <p:xfrm>
          <a:off x="251520" y="1556793"/>
          <a:ext cx="8640959" cy="501396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378989"/>
                <a:gridCol w="989163"/>
                <a:gridCol w="1296144"/>
                <a:gridCol w="1296144"/>
                <a:gridCol w="1296144"/>
                <a:gridCol w="1296144"/>
                <a:gridCol w="2088231"/>
              </a:tblGrid>
              <a:tr h="20435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/>
                        <a:t>№ проекта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ИНСТИТУТ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Оценочная стоимость, </a:t>
                      </a:r>
                      <a:r>
                        <a:rPr lang="ru-RU" sz="1400" b="1" dirty="0" err="1" smtClean="0"/>
                        <a:t>млн</a:t>
                      </a:r>
                      <a:r>
                        <a:rPr lang="ru-RU" sz="1400" b="1" dirty="0" smtClean="0"/>
                        <a:t> руб.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Наименование стратегического проекта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</a:tr>
              <a:tr h="6346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Федеральный бюджет 2013, млн руб.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/>
                        <a:t>Софинанси-рование</a:t>
                      </a:r>
                      <a:r>
                        <a:rPr lang="ru-RU" sz="1400" b="1" dirty="0" smtClean="0"/>
                        <a:t> ин-та, 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млн </a:t>
                      </a:r>
                      <a:r>
                        <a:rPr lang="ru-RU" sz="1400" b="1" dirty="0"/>
                        <a:t>руб.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/>
                        <a:t>Федеральный бюджет 2012., </a:t>
                      </a:r>
                      <a:r>
                        <a:rPr lang="ru-RU" sz="1400" b="1" dirty="0" smtClean="0"/>
                        <a:t/>
                      </a:r>
                      <a:br>
                        <a:rPr lang="ru-RU" sz="1400" b="1" dirty="0" smtClean="0"/>
                      </a:br>
                      <a:r>
                        <a:rPr lang="ru-RU" sz="1400" b="1" dirty="0" err="1" smtClean="0"/>
                        <a:t>млн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/>
                        <a:t>руб.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 smtClean="0"/>
                        <a:t>Софинанси-рование</a:t>
                      </a:r>
                      <a:r>
                        <a:rPr lang="ru-RU" sz="1400" b="1" dirty="0" smtClean="0"/>
                        <a:t> ин-та, </a:t>
                      </a:r>
                      <a:r>
                        <a:rPr lang="ru-RU" sz="1400" b="1" dirty="0"/>
                        <a:t>млн руб.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/>
                        <a:t>ИММТ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2,000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0,372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48,000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8,938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Проект "Создание лабораторий в г. В. Пышма"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ММИ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3,110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0,579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3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ИРИТ-РТФ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20,880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3,888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4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СИ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8,490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1,581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5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err="1"/>
                        <a:t>УралЭНИН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6,400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1,192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3509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6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ФТИ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152,000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Проект "Создание Циклотронного центра </a:t>
                      </a:r>
                      <a:r>
                        <a:rPr lang="ru-RU" sz="1200" b="1" dirty="0" smtClean="0"/>
                        <a:t>ЯМ"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7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ХТИ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12,840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2,391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8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err="1"/>
                        <a:t>ИнФО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1,630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0,304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ВШЭМ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5,450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1,015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err="1"/>
                        <a:t>ИФКСиМП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0,090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0,017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НТИ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4,630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0,862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ИЕН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31,370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5,841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13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ИМКН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11,460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2,134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14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ИГНИ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7,490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1,395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/>
                        <a:t> 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15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ИСПН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5,830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1,086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16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/>
                        <a:t>ИГУП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0,330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0,061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  <a:tr h="2189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/>
                        <a:t> 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 smtClean="0"/>
                        <a:t>Итого</a:t>
                      </a:r>
                      <a:r>
                        <a:rPr lang="ru-RU" sz="1500" b="1" dirty="0"/>
                        <a:t>: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274,000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22,716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 smtClean="0"/>
                        <a:t>48,000</a:t>
                      </a:r>
                      <a:r>
                        <a:rPr lang="ru-RU" sz="1500" b="1" dirty="0"/>
                        <a:t> 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500" b="1" dirty="0"/>
                        <a:t>8,938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/>
                        <a:t> 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478" marR="39478" marT="0" marB="0"/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467544" y="6571838"/>
            <a:ext cx="819577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ПРОТОКОЛ № 68 Заседания Координационного совета Программы развития УрФУ  04.03.2013 г., Екатеринбург</a:t>
            </a:r>
            <a:endParaRPr kumimoji="0" lang="ru-RU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68538" y="61913"/>
            <a:ext cx="6767512" cy="9906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37C637C5-95D5-4865-8FFD-DF74E15F2835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35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0484" name="Заголовок 1"/>
          <p:cNvSpPr txBox="1">
            <a:spLocks/>
          </p:cNvSpPr>
          <p:nvPr/>
        </p:nvSpPr>
        <p:spPr bwMode="auto">
          <a:xfrm>
            <a:off x="533400" y="1628775"/>
            <a:ext cx="824547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rIns="36000" anchor="ctr"/>
          <a:lstStyle>
            <a:lvl1pPr marL="355600" indent="-355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spcBef>
                <a:spcPct val="30000"/>
              </a:spcBef>
            </a:pPr>
            <a:r>
              <a:rPr lang="ru-RU" sz="4000" b="1" dirty="0">
                <a:solidFill>
                  <a:srgbClr val="C00000"/>
                </a:solidFill>
              </a:rPr>
              <a:t>Мероприятия по улучшению </a:t>
            </a:r>
            <a:r>
              <a:rPr lang="ru-RU" sz="4000" b="1" dirty="0" smtClean="0">
                <a:solidFill>
                  <a:srgbClr val="C00000"/>
                </a:solidFill>
              </a:rPr>
              <a:t>показателей, </a:t>
            </a:r>
          </a:p>
          <a:p>
            <a:pPr marL="0" indent="0" algn="ctr" eaLnBrk="1" hangingPunct="1">
              <a:spcBef>
                <a:spcPct val="300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проекты </a:t>
            </a:r>
            <a:r>
              <a:rPr lang="ru-RU" sz="4000" b="1" dirty="0">
                <a:solidFill>
                  <a:srgbClr val="C00000"/>
                </a:solidFill>
              </a:rPr>
              <a:t>развития</a:t>
            </a:r>
            <a:r>
              <a:rPr lang="ru-RU" sz="4000" b="1" dirty="0" smtClean="0">
                <a:solidFill>
                  <a:srgbClr val="C00000"/>
                </a:solidFill>
              </a:rPr>
              <a:t>,</a:t>
            </a:r>
          </a:p>
          <a:p>
            <a:pPr marL="0" indent="0" algn="ctr" eaLnBrk="1" hangingPunct="1">
              <a:spcBef>
                <a:spcPct val="30000"/>
              </a:spcBef>
            </a:pPr>
            <a:r>
              <a:rPr lang="ru-RU" sz="4000" b="1" dirty="0" smtClean="0">
                <a:solidFill>
                  <a:srgbClr val="C00000"/>
                </a:solidFill>
              </a:rPr>
              <a:t> </a:t>
            </a:r>
            <a:r>
              <a:rPr lang="ru-RU" sz="4000" b="1" dirty="0">
                <a:solidFill>
                  <a:srgbClr val="C00000"/>
                </a:solidFill>
              </a:rPr>
              <a:t>направления дальнейшей работы </a:t>
            </a:r>
            <a:endParaRPr lang="ru-RU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95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36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pPr algn="ctr"/>
            <a:r>
              <a:rPr lang="ru-RU" dirty="0" smtClean="0"/>
              <a:t>Проблемы развития научной деятельности в </a:t>
            </a:r>
            <a:r>
              <a:rPr lang="ru-RU" dirty="0" err="1" smtClean="0"/>
              <a:t>УрФУ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6409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>
                <a:latin typeface="+mn-lt"/>
              </a:rPr>
              <a:t>Недостаточный объем </a:t>
            </a:r>
            <a:r>
              <a:rPr lang="ru-RU" sz="1900" b="1" dirty="0" smtClean="0">
                <a:latin typeface="+mn-lt"/>
              </a:rPr>
              <a:t>НИОКР для </a:t>
            </a:r>
            <a:r>
              <a:rPr lang="ru-RU" sz="1900" b="1" dirty="0">
                <a:latin typeface="+mn-lt"/>
              </a:rPr>
              <a:t>Университета федерального масштаба – претендента на попадание в Топ 100 лучших университетов мира. 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>
                <a:latin typeface="+mn-lt"/>
              </a:rPr>
              <a:t>Недостаточное количество научных коллективов занимающих  лидирующие позиции в мировой науке в своей области компетенции (29).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>
                <a:latin typeface="+mn-lt"/>
              </a:rPr>
              <a:t>Низкая активность молодежи в стремлении повысить свою квалификацию в аспирантуре, особенно по техническим </a:t>
            </a:r>
            <a:r>
              <a:rPr lang="ru-RU" sz="1900" b="1" dirty="0" smtClean="0">
                <a:latin typeface="+mn-lt"/>
              </a:rPr>
              <a:t>специальностям, малое число аспирантов. </a:t>
            </a:r>
            <a:endParaRPr lang="ru-RU" sz="1900" b="1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>
                <a:latin typeface="+mn-lt"/>
              </a:rPr>
              <a:t>Более 20 специальностей аспирантуры вынесенных на аккредитацию </a:t>
            </a:r>
            <a:r>
              <a:rPr lang="ru-RU" sz="1900" b="1" dirty="0" smtClean="0">
                <a:latin typeface="+mn-lt"/>
              </a:rPr>
              <a:t>2012г</a:t>
            </a:r>
            <a:r>
              <a:rPr lang="ru-RU" sz="1900" b="1" dirty="0">
                <a:latin typeface="+mn-lt"/>
              </a:rPr>
              <a:t>. имели по 2 </a:t>
            </a:r>
            <a:r>
              <a:rPr lang="ru-RU" sz="1900" b="1" dirty="0" smtClean="0">
                <a:latin typeface="+mn-lt"/>
              </a:rPr>
              <a:t>аспиранта </a:t>
            </a:r>
            <a:r>
              <a:rPr lang="ru-RU" sz="1900" b="1" dirty="0">
                <a:latin typeface="+mn-lt"/>
              </a:rPr>
              <a:t>за последние </a:t>
            </a:r>
            <a:r>
              <a:rPr lang="ru-RU" sz="1900" b="1" dirty="0" smtClean="0">
                <a:latin typeface="+mn-lt"/>
              </a:rPr>
              <a:t>6 </a:t>
            </a:r>
            <a:r>
              <a:rPr lang="ru-RU" sz="1900" b="1" dirty="0">
                <a:latin typeface="+mn-lt"/>
              </a:rPr>
              <a:t>лет обучения. Из них значительное количество имеет нулевую эффективность.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>
                <a:latin typeface="+mn-lt"/>
              </a:rPr>
              <a:t>Несмотря на увеличение числа статей индексируемых базами </a:t>
            </a:r>
            <a:r>
              <a:rPr lang="ru-RU" sz="1900" b="1" dirty="0" err="1">
                <a:latin typeface="+mn-lt"/>
              </a:rPr>
              <a:t>Scopus</a:t>
            </a:r>
            <a:r>
              <a:rPr lang="ru-RU" sz="1900" b="1" dirty="0">
                <a:latin typeface="+mn-lt"/>
              </a:rPr>
              <a:t> и </a:t>
            </a:r>
            <a:r>
              <a:rPr lang="ru-RU" sz="1900" b="1" dirty="0" err="1">
                <a:latin typeface="+mn-lt"/>
              </a:rPr>
              <a:t>WoS</a:t>
            </a:r>
            <a:r>
              <a:rPr lang="ru-RU" sz="1900" b="1" dirty="0">
                <a:latin typeface="+mn-lt"/>
              </a:rPr>
              <a:t> (</a:t>
            </a:r>
            <a:r>
              <a:rPr lang="ru-RU" sz="1900" b="1" dirty="0" smtClean="0">
                <a:latin typeface="+mn-lt"/>
              </a:rPr>
              <a:t>6</a:t>
            </a:r>
            <a:r>
              <a:rPr lang="en-US" sz="1900" b="1" dirty="0" smtClean="0">
                <a:latin typeface="+mn-lt"/>
              </a:rPr>
              <a:t>57</a:t>
            </a:r>
            <a:r>
              <a:rPr lang="ru-RU" sz="1900" b="1" dirty="0" smtClean="0">
                <a:latin typeface="+mn-lt"/>
              </a:rPr>
              <a:t>), </a:t>
            </a:r>
            <a:r>
              <a:rPr lang="ru-RU" sz="1900" b="1" dirty="0">
                <a:latin typeface="+mn-lt"/>
              </a:rPr>
              <a:t>остается очень низким количество статей опубликованных в журналах с высоким </a:t>
            </a:r>
            <a:r>
              <a:rPr lang="ru-RU" sz="1900" b="1" dirty="0" err="1">
                <a:latin typeface="+mn-lt"/>
              </a:rPr>
              <a:t>импакт</a:t>
            </a:r>
            <a:r>
              <a:rPr lang="ru-RU" sz="1900" b="1" dirty="0">
                <a:latin typeface="+mn-lt"/>
              </a:rPr>
              <a:t>-фактором </a:t>
            </a:r>
            <a:r>
              <a:rPr lang="ru-RU" sz="1900" b="1" dirty="0" smtClean="0">
                <a:latin typeface="+mn-lt"/>
              </a:rPr>
              <a:t>(25-30% с </a:t>
            </a:r>
            <a:r>
              <a:rPr lang="en-US" sz="1900" b="1" dirty="0" smtClean="0">
                <a:latin typeface="+mn-lt"/>
              </a:rPr>
              <a:t>IF&gt;1)</a:t>
            </a:r>
            <a:r>
              <a:rPr lang="ru-RU" sz="1900" b="1" dirty="0" smtClean="0">
                <a:latin typeface="+mn-lt"/>
              </a:rPr>
              <a:t>. </a:t>
            </a:r>
            <a:endParaRPr lang="en-US" sz="1900" b="1" dirty="0" smtClean="0">
              <a:latin typeface="+mn-lt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1900" b="1" dirty="0" smtClean="0">
                <a:latin typeface="+mn-lt"/>
              </a:rPr>
              <a:t>Остается </a:t>
            </a:r>
            <a:r>
              <a:rPr lang="ru-RU" sz="1900" b="1" dirty="0">
                <a:latin typeface="+mn-lt"/>
              </a:rPr>
              <a:t>неравномерным вклад институтов в научное </a:t>
            </a:r>
            <a:r>
              <a:rPr lang="ru-RU" sz="1900" b="1" dirty="0" smtClean="0">
                <a:latin typeface="+mn-lt"/>
              </a:rPr>
              <a:t>развитие </a:t>
            </a:r>
            <a:r>
              <a:rPr lang="ru-RU" sz="1900" b="1" dirty="0" err="1" smtClean="0">
                <a:latin typeface="+mn-lt"/>
              </a:rPr>
              <a:t>УрФУ</a:t>
            </a:r>
            <a:r>
              <a:rPr lang="ru-RU" sz="1900" b="1" dirty="0" smtClean="0">
                <a:latin typeface="+mn-lt"/>
              </a:rPr>
              <a:t>. </a:t>
            </a:r>
            <a:r>
              <a:rPr lang="ru-RU" sz="1900" b="1" dirty="0">
                <a:latin typeface="+mn-lt"/>
              </a:rPr>
              <a:t/>
            </a:r>
            <a:br>
              <a:rPr lang="ru-RU" sz="1900" b="1" dirty="0">
                <a:latin typeface="+mn-lt"/>
              </a:rPr>
            </a:br>
            <a:r>
              <a:rPr lang="ru-RU" sz="1900" b="1" dirty="0">
                <a:latin typeface="+mn-lt"/>
              </a:rPr>
              <a:t>Всего 5 институтов из 16-ти приносят более 80% объемов НИР и публикаций в зарубежных изданиях.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312383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37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pPr algn="ctr"/>
            <a:r>
              <a:rPr lang="ru-RU" dirty="0" smtClean="0"/>
              <a:t>Задачи развития научной деятельности на 2013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Дальнейшее увеличение объёмов научных исследований и расходов на научную деятельность за счет внешних и внутренних источников финансирования.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Развитие научно-образовательного взаимодействия с </a:t>
            </a:r>
            <a:r>
              <a:rPr lang="ru-RU" sz="2000" b="1" dirty="0" err="1" smtClean="0">
                <a:latin typeface="+mn-lt"/>
              </a:rPr>
              <a:t>УрО</a:t>
            </a:r>
            <a:r>
              <a:rPr lang="ru-RU" sz="2000" b="1" dirty="0" smtClean="0">
                <a:latin typeface="+mn-lt"/>
              </a:rPr>
              <a:t> РАН, систематизация и актуализация имеющихся соглашений.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Развитие аналитической деятельности в сфере организации и развития науки.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Создание дополнительных механизмов активизации публикационной активности сотрудников в изданиях, индексируемых в базе данных </a:t>
            </a:r>
            <a:r>
              <a:rPr lang="en-US" sz="2000" b="1" dirty="0" smtClean="0">
                <a:latin typeface="+mn-lt"/>
              </a:rPr>
              <a:t>Scopus </a:t>
            </a:r>
            <a:r>
              <a:rPr lang="ru-RU" sz="2000" b="1" dirty="0" smtClean="0">
                <a:latin typeface="+mn-lt"/>
              </a:rPr>
              <a:t>и </a:t>
            </a:r>
            <a:r>
              <a:rPr lang="en-US" sz="2000" b="1" dirty="0" smtClean="0">
                <a:latin typeface="+mn-lt"/>
              </a:rPr>
              <a:t>Web of Science.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Развитие научных журналов УрФУ, входящих в настоящее время в перечень ВАК, для создания условий для защит диссертаций аспирантами и докторантами университета и продвижения в международных рейтингах.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Количественное и качественное развитие аспирантуры, как источника научных кадров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07014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pPr algn="ctr"/>
            <a:r>
              <a:rPr lang="ru-RU" dirty="0" smtClean="0"/>
              <a:t>Задачи развития научной деятельности на 2013 год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628800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7"/>
            </a:pPr>
            <a:r>
              <a:rPr lang="ru-RU" sz="2000" b="1" dirty="0" smtClean="0">
                <a:latin typeface="+mn-lt"/>
              </a:rPr>
              <a:t>Систематизация системы и работы научных структурных подразделений, центров коллективного пользования, научно-образовательных центров.</a:t>
            </a:r>
          </a:p>
          <a:p>
            <a:pPr marL="457200" indent="-457200"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7"/>
            </a:pPr>
            <a:r>
              <a:rPr lang="ru-RU" sz="2000" b="1" dirty="0" smtClean="0">
                <a:latin typeface="+mn-lt"/>
              </a:rPr>
              <a:t>Подготовка и прохождение Университетом процедуры лицензирования видов деятельности в сфере государственного оборонного заказа.</a:t>
            </a:r>
          </a:p>
          <a:p>
            <a:pPr marL="457200" indent="-457200"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7"/>
            </a:pPr>
            <a:r>
              <a:rPr lang="ru-RU" sz="2000" b="1" dirty="0" smtClean="0">
                <a:latin typeface="+mn-lt"/>
              </a:rPr>
              <a:t>Развитие работы по международному научному сотрудничеству (совместная аспирантура, научные проекты с зарубежным финансированием и т.д.)</a:t>
            </a:r>
          </a:p>
          <a:p>
            <a:pPr marL="457200" indent="-457200"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7"/>
            </a:pPr>
            <a:r>
              <a:rPr lang="ru-RU" sz="2000" b="1" dirty="0" smtClean="0">
                <a:latin typeface="+mn-lt"/>
              </a:rPr>
              <a:t>Усиление стратегического партнерства с государственными корпорациями, федеральными унитарными предприятиями с расширением участия УрФУ в технологических платформах, программах инновационного развития </a:t>
            </a:r>
            <a:r>
              <a:rPr lang="ru-RU" sz="2000" b="1" dirty="0" err="1" smtClean="0">
                <a:latin typeface="+mn-lt"/>
              </a:rPr>
              <a:t>госкорпораций</a:t>
            </a:r>
            <a:r>
              <a:rPr lang="ru-RU" sz="2000" b="1" dirty="0" smtClean="0">
                <a:latin typeface="+mn-lt"/>
              </a:rPr>
              <a:t> и предприятий  с государственным капиталом.</a:t>
            </a:r>
          </a:p>
          <a:p>
            <a:pPr marL="457200" indent="-457200">
              <a:spcAft>
                <a:spcPts val="0"/>
              </a:spcAft>
              <a:buClr>
                <a:srgbClr val="C00000"/>
              </a:buClr>
              <a:buFont typeface="+mj-lt"/>
              <a:buAutoNum type="arabicPeriod" startAt="7"/>
            </a:pPr>
            <a:r>
              <a:rPr lang="ru-RU" sz="2000" b="1" dirty="0" smtClean="0">
                <a:latin typeface="+mn-lt"/>
              </a:rPr>
              <a:t>Организационное развитие службы проректора по науке, служб заместителей директоров институтов по науке.</a:t>
            </a:r>
          </a:p>
        </p:txBody>
      </p:sp>
    </p:spTree>
    <p:extLst>
      <p:ext uri="{BB962C8B-B14F-4D97-AF65-F5344CB8AC3E}">
        <p14:creationId xmlns="" xmlns:p14="http://schemas.microsoft.com/office/powerpoint/2010/main" val="209880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Проекты и мероприятия по развитию публикационной активности и международного научного сотрудничества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1812" y="1533465"/>
            <a:ext cx="87129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Корректировка размера выплат за публикации, которые индексируются базами научного цитирования </a:t>
            </a:r>
            <a:r>
              <a:rPr lang="en-US" sz="2000" b="1" dirty="0">
                <a:latin typeface="+mn-lt"/>
              </a:rPr>
              <a:t>Scopus </a:t>
            </a:r>
            <a:r>
              <a:rPr lang="ru-RU" sz="2000" b="1" dirty="0">
                <a:latin typeface="+mn-lt"/>
              </a:rPr>
              <a:t>и </a:t>
            </a:r>
            <a:r>
              <a:rPr lang="en-US" sz="2000" b="1" dirty="0">
                <a:latin typeface="+mn-lt"/>
              </a:rPr>
              <a:t>Web of </a:t>
            </a:r>
            <a:r>
              <a:rPr lang="en-US" sz="2000" b="1" dirty="0" smtClean="0">
                <a:latin typeface="+mn-lt"/>
              </a:rPr>
              <a:t>Science</a:t>
            </a:r>
            <a:r>
              <a:rPr lang="ru-RU" sz="2000" b="1" dirty="0" smtClean="0">
                <a:latin typeface="+mn-lt"/>
              </a:rPr>
              <a:t>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Создание центра </a:t>
            </a:r>
            <a:r>
              <a:rPr lang="ru-RU" sz="2000" b="1" dirty="0">
                <a:latin typeface="+mn-lt"/>
              </a:rPr>
              <a:t>лингвистической поддержки научно-публикационной активности преподавателей и научных сотрудников </a:t>
            </a:r>
            <a:r>
              <a:rPr lang="ru-RU" sz="2000" b="1" dirty="0" err="1">
                <a:latin typeface="+mn-lt"/>
              </a:rPr>
              <a:t>УрФУ</a:t>
            </a:r>
            <a:r>
              <a:rPr lang="ru-RU" sz="2000" b="1" dirty="0">
                <a:latin typeface="+mn-lt"/>
              </a:rPr>
              <a:t>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Создание информационно-аналитической системы поддержки принятия решений по развитию участия научных групп в научных кластерах и повышения числа компетенций на карте науки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 </a:t>
            </a:r>
            <a:r>
              <a:rPr lang="ru-RU" sz="2000" b="1" dirty="0">
                <a:latin typeface="+mn-lt"/>
              </a:rPr>
              <a:t>на основе информации из </a:t>
            </a:r>
            <a:r>
              <a:rPr lang="ru-RU" sz="2000" b="1" dirty="0" err="1">
                <a:latin typeface="+mn-lt"/>
              </a:rPr>
              <a:t>наукометрических</a:t>
            </a:r>
            <a:r>
              <a:rPr lang="ru-RU" sz="2000" b="1" dirty="0">
                <a:latin typeface="+mn-lt"/>
              </a:rPr>
              <a:t> баз данных </a:t>
            </a:r>
            <a:r>
              <a:rPr lang="ru-RU" sz="2000" b="1" dirty="0" err="1">
                <a:latin typeface="+mn-lt"/>
              </a:rPr>
              <a:t>SciVal</a:t>
            </a:r>
            <a:r>
              <a:rPr lang="ru-RU" sz="2000" b="1" dirty="0">
                <a:latin typeface="+mn-lt"/>
              </a:rPr>
              <a:t> </a:t>
            </a:r>
            <a:r>
              <a:rPr lang="ru-RU" sz="2000" b="1" dirty="0" err="1">
                <a:latin typeface="+mn-lt"/>
              </a:rPr>
              <a:t>Spotlight</a:t>
            </a:r>
            <a:r>
              <a:rPr lang="ru-RU" sz="2000" b="1" dirty="0">
                <a:latin typeface="+mn-lt"/>
              </a:rPr>
              <a:t> и </a:t>
            </a:r>
            <a:r>
              <a:rPr lang="ru-RU" sz="2000" b="1" dirty="0" err="1" smtClean="0">
                <a:latin typeface="+mn-lt"/>
              </a:rPr>
              <a:t>InCites</a:t>
            </a:r>
            <a:r>
              <a:rPr lang="ru-RU" sz="2000" b="1" dirty="0" smtClean="0">
                <a:latin typeface="+mn-lt"/>
              </a:rPr>
              <a:t>.</a:t>
            </a:r>
            <a:endParaRPr lang="ru-RU" sz="2000" b="1" dirty="0">
              <a:latin typeface="+mn-lt"/>
            </a:endParaRP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Проект развития научного издательства </a:t>
            </a:r>
            <a:r>
              <a:rPr lang="ru-RU" sz="2000" b="1" dirty="0" smtClean="0">
                <a:latin typeface="+mn-lt"/>
              </a:rPr>
              <a:t>и </a:t>
            </a:r>
            <a:r>
              <a:rPr lang="ru-RU" sz="2000" b="1" dirty="0">
                <a:latin typeface="+mn-lt"/>
              </a:rPr>
              <a:t>научных журналов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Создание системы поддержки привлечения внебюджетных средств фондов и организаций (</a:t>
            </a:r>
            <a:r>
              <a:rPr lang="ru-RU" sz="2000" b="1" dirty="0" err="1">
                <a:latin typeface="+mn-lt"/>
              </a:rPr>
              <a:t>фандрайзинга</a:t>
            </a:r>
            <a:r>
              <a:rPr lang="ru-RU" sz="2000" b="1" dirty="0">
                <a:latin typeface="+mn-lt"/>
              </a:rPr>
              <a:t>) в области научно-исследовательской деятельности</a:t>
            </a:r>
            <a:r>
              <a:rPr lang="ru-RU" sz="2000" b="1" dirty="0" smtClean="0">
                <a:latin typeface="+mn-lt"/>
              </a:rPr>
              <a:t>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Создание условий для развития в </a:t>
            </a:r>
            <a:r>
              <a:rPr lang="ru-RU" sz="2000" b="1" dirty="0" err="1">
                <a:latin typeface="+mn-lt"/>
              </a:rPr>
              <a:t>УрФУ</a:t>
            </a:r>
            <a:r>
              <a:rPr lang="ru-RU" sz="2000" b="1" dirty="0">
                <a:latin typeface="+mn-lt"/>
              </a:rPr>
              <a:t> программ двойной аспирантуры с зарубежными </a:t>
            </a:r>
            <a:r>
              <a:rPr lang="ru-RU" sz="2000" b="1" dirty="0" smtClean="0">
                <a:latin typeface="+mn-lt"/>
              </a:rPr>
              <a:t>университетами.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Проведение работы по </a:t>
            </a:r>
            <a:r>
              <a:rPr lang="ru-RU" sz="2000" b="1" dirty="0" smtClean="0">
                <a:latin typeface="+mn-lt"/>
              </a:rPr>
              <a:t>обеспечению полного представления </a:t>
            </a:r>
            <a:r>
              <a:rPr lang="ru-RU" sz="2000" b="1" dirty="0">
                <a:latin typeface="+mn-lt"/>
              </a:rPr>
              <a:t>документов </a:t>
            </a:r>
            <a:r>
              <a:rPr lang="ru-RU" sz="2000" b="1" dirty="0" err="1">
                <a:latin typeface="+mn-lt"/>
              </a:rPr>
              <a:t>УрФУ</a:t>
            </a:r>
            <a:r>
              <a:rPr lang="ru-RU" sz="2000" b="1" dirty="0">
                <a:latin typeface="+mn-lt"/>
              </a:rPr>
              <a:t> в </a:t>
            </a:r>
            <a:r>
              <a:rPr lang="ru-RU" sz="2000" b="1" dirty="0" smtClean="0">
                <a:latin typeface="+mn-lt"/>
              </a:rPr>
              <a:t>РИНЦ.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 – </a:t>
            </a:r>
            <a:r>
              <a:rPr lang="ru-RU" sz="2000" b="1" dirty="0" err="1" smtClean="0">
                <a:latin typeface="+mn-lt"/>
              </a:rPr>
              <a:t>грантодатель</a:t>
            </a:r>
            <a:r>
              <a:rPr lang="ru-RU" sz="2000" b="1" dirty="0" smtClean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9270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r>
              <a:rPr lang="ru-RU" sz="2400" dirty="0" smtClean="0"/>
              <a:t>Показатели эффективности и результативности в области научно-исследовательской деятельности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48723615"/>
              </p:ext>
            </p:extLst>
          </p:nvPr>
        </p:nvGraphicFramePr>
        <p:xfrm>
          <a:off x="179512" y="1628800"/>
          <a:ext cx="8784976" cy="504388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0"/>
                <a:gridCol w="1152128"/>
                <a:gridCol w="1080120"/>
                <a:gridCol w="792088"/>
                <a:gridCol w="720080"/>
              </a:tblGrid>
              <a:tr h="6389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</a:rPr>
                        <a:t>Показатель результативности и эффективности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</a:rPr>
                        <a:t>Единицы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</a:rPr>
                        <a:t>измерений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</a:rPr>
                        <a:t>2012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</a:rPr>
                        <a:t>план/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+mn-lt"/>
                        </a:rPr>
                        <a:t>факт</a:t>
                      </a:r>
                      <a:endParaRPr lang="ru-RU" sz="1600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</a:rPr>
                        <a:t>2016</a:t>
                      </a:r>
                      <a:endParaRPr lang="ru-RU" sz="1600" dirty="0">
                        <a:latin typeface="+mn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</a:rPr>
                        <a:t>план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+mn-lt"/>
                          <a:ea typeface="Calibri"/>
                          <a:cs typeface="Times New Roman"/>
                        </a:rPr>
                        <a:t>2020 план</a:t>
                      </a:r>
                      <a:endParaRPr lang="ru-RU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3218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Доля аспирантов от общей численности обучаемых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%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2,7/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3,6</a:t>
                      </a: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3,8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5,3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Доля закончивших аспирантуру с защитой диссертации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38/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62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4664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Объем </a:t>
                      </a:r>
                      <a:r>
                        <a:rPr lang="ru-RU" sz="1600" b="1" dirty="0" smtClean="0">
                          <a:latin typeface="+mn-lt"/>
                        </a:rPr>
                        <a:t>НИОКР на </a:t>
                      </a:r>
                      <a:r>
                        <a:rPr lang="ru-RU" sz="1600" b="1" dirty="0">
                          <a:latin typeface="+mn-lt"/>
                        </a:rPr>
                        <a:t>одного </a:t>
                      </a:r>
                      <a:r>
                        <a:rPr lang="ru-RU" sz="1600" b="1" dirty="0" smtClean="0">
                          <a:latin typeface="+mn-lt"/>
                        </a:rPr>
                        <a:t>преподавателя (включая</a:t>
                      </a:r>
                      <a:r>
                        <a:rPr lang="ru-RU" sz="1600" b="1" baseline="0" dirty="0" smtClean="0">
                          <a:latin typeface="+mn-lt"/>
                        </a:rPr>
                        <a:t> собственные затраты</a:t>
                      </a:r>
                      <a:r>
                        <a:rPr lang="ru-RU" sz="1600" b="1" dirty="0" smtClean="0">
                          <a:latin typeface="+mn-lt"/>
                        </a:rPr>
                        <a:t>)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т</a:t>
                      </a:r>
                      <a:r>
                        <a:rPr lang="ru-RU" sz="1600" b="1" dirty="0" smtClean="0">
                          <a:latin typeface="+mn-lt"/>
                        </a:rPr>
                        <a:t>ыс</a:t>
                      </a:r>
                      <a:r>
                        <a:rPr lang="ru-RU" sz="1600" b="1" dirty="0">
                          <a:latin typeface="+mn-lt"/>
                        </a:rPr>
                        <a:t>. </a:t>
                      </a:r>
                      <a:r>
                        <a:rPr lang="ru-RU" sz="1600" b="1" dirty="0" err="1" smtClean="0">
                          <a:latin typeface="+mn-lt"/>
                        </a:rPr>
                        <a:t>руб</a:t>
                      </a:r>
                      <a:r>
                        <a:rPr lang="en-US" sz="1600" b="1" dirty="0" smtClean="0">
                          <a:latin typeface="+mn-lt"/>
                        </a:rPr>
                        <a:t>.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170/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232,9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265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385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5204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Общий объем НИР/НИОКР, консалтинговых и инжиниринговых </a:t>
                      </a:r>
                      <a:r>
                        <a:rPr lang="ru-RU" sz="1600" b="1" dirty="0" smtClean="0">
                          <a:latin typeface="+mn-lt"/>
                        </a:rPr>
                        <a:t>услуг (включая</a:t>
                      </a:r>
                      <a:r>
                        <a:rPr lang="ru-RU" sz="1600" b="1" baseline="0" dirty="0" smtClean="0">
                          <a:latin typeface="+mn-lt"/>
                        </a:rPr>
                        <a:t> собственные затраты</a:t>
                      </a:r>
                      <a:r>
                        <a:rPr lang="ru-RU" sz="1600" b="1" dirty="0" smtClean="0">
                          <a:latin typeface="+mn-lt"/>
                        </a:rPr>
                        <a:t>)</a:t>
                      </a: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</a:rPr>
                        <a:t>млн </a:t>
                      </a:r>
                      <a:r>
                        <a:rPr lang="ru-RU" sz="1600" b="1" dirty="0">
                          <a:latin typeface="+mn-lt"/>
                        </a:rPr>
                        <a:t>руб.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600/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753,0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1000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1400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Доля </a:t>
                      </a:r>
                      <a:r>
                        <a:rPr lang="ru-RU" sz="1600" b="1" dirty="0" smtClean="0">
                          <a:latin typeface="+mn-lt"/>
                        </a:rPr>
                        <a:t>НИОКР </a:t>
                      </a:r>
                      <a:r>
                        <a:rPr lang="ru-RU" sz="1600" b="1" dirty="0">
                          <a:latin typeface="+mn-lt"/>
                        </a:rPr>
                        <a:t>в структуре дохода УрФУ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%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15/</a:t>
                      </a: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25</a:t>
                      </a:r>
                      <a:endParaRPr lang="ru-RU" sz="1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Количество НИР, грантов и международных </a:t>
                      </a:r>
                      <a:r>
                        <a:rPr lang="ru-RU" sz="1600" b="1" dirty="0" smtClean="0">
                          <a:latin typeface="+mn-lt"/>
                        </a:rPr>
                        <a:t>контрактов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е</a:t>
                      </a:r>
                      <a:r>
                        <a:rPr lang="ru-RU" sz="1600" b="1" dirty="0" smtClean="0">
                          <a:latin typeface="+mn-lt"/>
                        </a:rPr>
                        <a:t>д</a:t>
                      </a:r>
                      <a:r>
                        <a:rPr lang="ru-RU" sz="1600" b="1" dirty="0">
                          <a:latin typeface="+mn-lt"/>
                        </a:rPr>
                        <a:t>.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700/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768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820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1000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Количество вновь созданных кафедр, лабораторий, школ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е</a:t>
                      </a:r>
                      <a:r>
                        <a:rPr lang="ru-RU" sz="1600" b="1" dirty="0" smtClean="0">
                          <a:latin typeface="+mn-lt"/>
                        </a:rPr>
                        <a:t>д</a:t>
                      </a:r>
                      <a:r>
                        <a:rPr lang="ru-RU" sz="1600" b="1" dirty="0">
                          <a:latin typeface="+mn-lt"/>
                        </a:rPr>
                        <a:t>.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</a:rPr>
                        <a:t>13/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24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Количество публикаций в зарубежных изданиях, индексируемых иностранными организациями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е</a:t>
                      </a:r>
                      <a:r>
                        <a:rPr lang="ru-RU" sz="1600" b="1" dirty="0" smtClean="0">
                          <a:latin typeface="+mn-lt"/>
                        </a:rPr>
                        <a:t>д</a:t>
                      </a:r>
                      <a:r>
                        <a:rPr lang="ru-RU" sz="1600" b="1" dirty="0">
                          <a:latin typeface="+mn-lt"/>
                        </a:rPr>
                        <a:t>.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</a:rPr>
                        <a:t>350/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657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430</a:t>
                      </a:r>
                      <a:endParaRPr lang="ru-RU" sz="1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 pitchFamily="34" charset="0"/>
                          <a:ea typeface="Calibri"/>
                          <a:cs typeface="Times New Roman"/>
                        </a:rPr>
                        <a:t>600</a:t>
                      </a:r>
                      <a:endParaRPr lang="ru-RU" sz="16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</a:rPr>
                        <a:t>Доля зарубежных исследователей в общем числе сотрудников исследователей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n-lt"/>
                        </a:rPr>
                        <a:t>%</a:t>
                      </a:r>
                      <a:endParaRPr lang="ru-RU" sz="16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</a:rPr>
                        <a:t>5/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10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Доля имеющих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степень и звание преподавателей, работы которых цитировались не менее 100 раз в течение последних 7 лет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-/</a:t>
                      </a: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6095" marR="4609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759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  <p:sp>
        <p:nvSpPr>
          <p:cNvPr id="8" name="Заголовок 4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990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dirty="0" smtClean="0"/>
              <a:t>Внутренние мероприятия и проекты развития в сфере науки и организационной деятельности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1485" y="1533465"/>
            <a:ext cx="87129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Развитие системы грантов (скидок, стипендий) для обучения в аспирантуре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Совершенствование системы целевой аспирантуры и докторантуры (дополнительные требования к </a:t>
            </a:r>
            <a:r>
              <a:rPr lang="ru-RU" sz="2000" b="1" dirty="0" smtClean="0">
                <a:latin typeface="+mn-lt"/>
              </a:rPr>
              <a:t>аспирантам, положение о докторантуре).</a:t>
            </a:r>
            <a:endParaRPr lang="ru-RU" sz="2000" b="1" dirty="0">
              <a:latin typeface="+mn-lt"/>
            </a:endParaRP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Подготовка </a:t>
            </a:r>
            <a:r>
              <a:rPr lang="ru-RU" sz="2000" b="1" dirty="0">
                <a:latin typeface="+mn-lt"/>
              </a:rPr>
              <a:t>регламента проведения НИОКР и смежных работ в </a:t>
            </a:r>
            <a:r>
              <a:rPr lang="ru-RU" sz="2000" b="1" dirty="0" err="1">
                <a:latin typeface="+mn-lt"/>
              </a:rPr>
              <a:t>УрФУ</a:t>
            </a:r>
            <a:r>
              <a:rPr lang="ru-RU" sz="2000" b="1" dirty="0">
                <a:latin typeface="+mn-lt"/>
              </a:rPr>
              <a:t> (порядок оформления, учет, сопровождение, ответственность служб</a:t>
            </a:r>
            <a:r>
              <a:rPr lang="ru-RU" sz="2000" b="1" dirty="0" smtClean="0">
                <a:latin typeface="+mn-lt"/>
              </a:rPr>
              <a:t>).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>
                <a:latin typeface="+mn-lt"/>
              </a:rPr>
              <a:t>Организационное развитие и упорядочение работы ЦКП и НОЦ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.</a:t>
            </a:r>
            <a:endParaRPr lang="ru-RU" sz="2000" b="1" dirty="0">
              <a:latin typeface="+mn-lt"/>
            </a:endParaRP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Развитие </a:t>
            </a:r>
            <a:r>
              <a:rPr lang="ru-RU" sz="2000" b="1" dirty="0">
                <a:latin typeface="+mn-lt"/>
              </a:rPr>
              <a:t>системы централизованных сервисов для обеспечения работы </a:t>
            </a:r>
            <a:r>
              <a:rPr lang="ru-RU" sz="2000" b="1" dirty="0" smtClean="0">
                <a:latin typeface="+mn-lt"/>
              </a:rPr>
              <a:t>исследователей.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Повышение квалификации кадрового резерва </a:t>
            </a:r>
            <a:r>
              <a:rPr lang="ru-RU" sz="2000" b="1" dirty="0">
                <a:latin typeface="+mn-lt"/>
              </a:rPr>
              <a:t>науки (</a:t>
            </a:r>
            <a:r>
              <a:rPr lang="ru-RU" sz="2000" b="1" dirty="0" err="1">
                <a:latin typeface="+mn-lt"/>
              </a:rPr>
              <a:t>в.т.ч</a:t>
            </a:r>
            <a:r>
              <a:rPr lang="ru-RU" sz="2000" b="1" dirty="0">
                <a:latin typeface="+mn-lt"/>
              </a:rPr>
              <a:t>., семинары по </a:t>
            </a:r>
            <a:r>
              <a:rPr lang="ru-RU" sz="2000" b="1" dirty="0" smtClean="0">
                <a:latin typeface="+mn-lt"/>
              </a:rPr>
              <a:t>подготовке </a:t>
            </a:r>
            <a:r>
              <a:rPr lang="ru-RU" sz="2000" b="1" dirty="0">
                <a:latin typeface="+mn-lt"/>
              </a:rPr>
              <a:t>статей к </a:t>
            </a:r>
            <a:r>
              <a:rPr lang="ru-RU" sz="2000" b="1" dirty="0" smtClean="0">
                <a:latin typeface="+mn-lt"/>
              </a:rPr>
              <a:t>публикациям в международных журналах, по </a:t>
            </a:r>
            <a:r>
              <a:rPr lang="ru-RU" sz="2000" b="1" dirty="0" err="1">
                <a:latin typeface="+mn-lt"/>
              </a:rPr>
              <a:t>фандрайзингу</a:t>
            </a:r>
            <a:r>
              <a:rPr lang="ru-RU" sz="2000" b="1" dirty="0">
                <a:latin typeface="+mn-lt"/>
              </a:rPr>
              <a:t> международных </a:t>
            </a:r>
            <a:r>
              <a:rPr lang="ru-RU" sz="2000" b="1" dirty="0" smtClean="0">
                <a:latin typeface="+mn-lt"/>
              </a:rPr>
              <a:t>средств, по работе с </a:t>
            </a:r>
            <a:r>
              <a:rPr lang="ru-RU" sz="2000" b="1" dirty="0" err="1" smtClean="0">
                <a:latin typeface="+mn-lt"/>
              </a:rPr>
              <a:t>наукометрическими</a:t>
            </a:r>
            <a:r>
              <a:rPr lang="ru-RU" sz="2000" b="1" dirty="0" smtClean="0">
                <a:latin typeface="+mn-lt"/>
              </a:rPr>
              <a:t> базами данных и т.д.).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Повышение статуса научного сотрудника в </a:t>
            </a:r>
            <a:r>
              <a:rPr lang="ru-RU" sz="2000" b="1" dirty="0" err="1" smtClean="0">
                <a:latin typeface="+mn-lt"/>
              </a:rPr>
              <a:t>УрФУ</a:t>
            </a:r>
            <a:r>
              <a:rPr lang="ru-RU" sz="2000" b="1" dirty="0" smtClean="0">
                <a:latin typeface="+mn-lt"/>
              </a:rPr>
              <a:t> (включение в рейтинг для стимулирования).</a:t>
            </a:r>
          </a:p>
          <a:p>
            <a:pPr marL="342900" indent="-342900"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</a:pPr>
            <a:r>
              <a:rPr lang="ru-RU" sz="2000" b="1" dirty="0" smtClean="0">
                <a:latin typeface="+mn-lt"/>
              </a:rPr>
              <a:t>Введение должности преподавателя-исследователя для ведущих научных школ.</a:t>
            </a:r>
          </a:p>
        </p:txBody>
      </p:sp>
    </p:spTree>
    <p:extLst>
      <p:ext uri="{BB962C8B-B14F-4D97-AF65-F5344CB8AC3E}">
        <p14:creationId xmlns="" xmlns:p14="http://schemas.microsoft.com/office/powerpoint/2010/main" val="28662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F91F5A1-3CFB-4DCE-B76F-C8A1A6F76EBD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41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684213" y="2708275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 b="1"/>
          </a:p>
          <a:p>
            <a:pPr>
              <a:buFontTx/>
              <a:buChar char="•"/>
            </a:pPr>
            <a:endParaRPr lang="ru-RU" b="1"/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2843808" y="260648"/>
            <a:ext cx="5976664" cy="720080"/>
          </a:xfrm>
        </p:spPr>
        <p:txBody>
          <a:bodyPr/>
          <a:lstStyle/>
          <a:p>
            <a:pPr algn="ctr"/>
            <a:r>
              <a:rPr lang="ru-RU" sz="3200" dirty="0" smtClean="0"/>
              <a:t>Корректировка размера выплат</a:t>
            </a:r>
            <a:endParaRPr lang="ru-RU" sz="3200" dirty="0"/>
          </a:p>
        </p:txBody>
      </p:sp>
      <p:graphicFrame>
        <p:nvGraphicFramePr>
          <p:cNvPr id="7" name="Group 253"/>
          <p:cNvGraphicFramePr>
            <a:graphicFrameLocks noGrp="1"/>
          </p:cNvGraphicFramePr>
          <p:nvPr/>
        </p:nvGraphicFramePr>
        <p:xfrm>
          <a:off x="611188" y="1628775"/>
          <a:ext cx="8208962" cy="4827658"/>
        </p:xfrm>
        <a:graphic>
          <a:graphicData uri="http://schemas.openxmlformats.org/drawingml/2006/table">
            <a:tbl>
              <a:tblPr/>
              <a:tblGrid>
                <a:gridCol w="1657350"/>
                <a:gridCol w="1582737"/>
                <a:gridCol w="1368425"/>
                <a:gridCol w="1944688"/>
                <a:gridCol w="1655762"/>
              </a:tblGrid>
              <a:tr h="103811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Коэффициент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квартальной выплаты, тыс.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Импакт-фактор журнала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Иностранные соавторы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 (признак публикации)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7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Учитываются (их доля не выплачивается)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conference paper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article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Базовая ставка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0&lt; IF &lt;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1&lt; IF &lt;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учитываются</a:t>
                      </a: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3&lt; IF &lt;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79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&gt;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”-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5" marB="4571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256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F91F5A1-3CFB-4DCE-B76F-C8A1A6F76EBD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42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684213" y="2708275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 b="1"/>
          </a:p>
          <a:p>
            <a:pPr>
              <a:buFontTx/>
              <a:buChar char="•"/>
            </a:pPr>
            <a:endParaRPr lang="ru-RU" b="1"/>
          </a:p>
        </p:txBody>
      </p:sp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2843808" y="260648"/>
            <a:ext cx="5689005" cy="720080"/>
          </a:xfrm>
        </p:spPr>
        <p:txBody>
          <a:bodyPr/>
          <a:lstStyle/>
          <a:p>
            <a:pPr algn="ctr"/>
            <a:r>
              <a:rPr lang="ru-RU" sz="3200" dirty="0" smtClean="0"/>
              <a:t>Научные журналы </a:t>
            </a:r>
            <a:r>
              <a:rPr lang="ru-RU" sz="3200" dirty="0" err="1" smtClean="0"/>
              <a:t>УрФУ</a:t>
            </a:r>
            <a:endParaRPr lang="ru-RU" sz="32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90860944"/>
              </p:ext>
            </p:extLst>
          </p:nvPr>
        </p:nvGraphicFramePr>
        <p:xfrm>
          <a:off x="378204" y="1700808"/>
          <a:ext cx="8442268" cy="48861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936"/>
                <a:gridCol w="8042332"/>
              </a:tblGrid>
              <a:tr h="2671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Журналы, вошедшие в проект «Издательство международных научных журналов»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Вновь создаваемые журналы: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Calibri" pitchFamily="34" charset="0"/>
                        </a:rPr>
                        <a:t>Quaestio</a:t>
                      </a:r>
                      <a:r>
                        <a:rPr lang="en-US" sz="1400" b="1" dirty="0">
                          <a:effectLst/>
                          <a:latin typeface="Calibri" pitchFamily="34" charset="0"/>
                        </a:rPr>
                        <a:t> R</a:t>
                      </a:r>
                      <a:r>
                        <a:rPr lang="ru-RU" sz="1400" b="1" dirty="0">
                          <a:effectLst/>
                          <a:latin typeface="Calibri" pitchFamily="34" charset="0"/>
                        </a:rPr>
                        <a:t>о</a:t>
                      </a:r>
                      <a:r>
                        <a:rPr lang="en-US" sz="1400" b="1" dirty="0" err="1">
                          <a:effectLst/>
                          <a:latin typeface="Calibri" pitchFamily="34" charset="0"/>
                        </a:rPr>
                        <a:t>ssica</a:t>
                      </a:r>
                      <a:r>
                        <a:rPr lang="ru-RU" sz="1400" b="1" dirty="0">
                          <a:effectLst/>
                          <a:latin typeface="Calibri" pitchFamily="34" charset="0"/>
                        </a:rPr>
                        <a:t>: историко-филологические исследования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itchFamily="34" charset="0"/>
                        </a:rPr>
                        <a:t>Journal of computer science: theory and methods (</a:t>
                      </a:r>
                      <a:r>
                        <a:rPr lang="ru-RU" sz="1400" b="1" dirty="0">
                          <a:effectLst/>
                          <a:latin typeface="Calibri" pitchFamily="34" charset="0"/>
                        </a:rPr>
                        <a:t>английский язык</a:t>
                      </a:r>
                      <a:r>
                        <a:rPr lang="en-US" sz="1400" b="1" dirty="0">
                          <a:effectLst/>
                          <a:latin typeface="Calibri" pitchFamily="34" charset="0"/>
                        </a:rPr>
                        <a:t>)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 pitchFamily="34" charset="0"/>
                        </a:rPr>
                        <a:t>Процессы в химии и химической технологии</a:t>
                      </a:r>
                      <a:endParaRPr lang="ru-RU" sz="1400" b="1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Уже выходящие журналы: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Аналитика и контроль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Вопросы ономастики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Университетское управление: теория и практика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71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Журналы, входящие в перечень ведущих рецензируемых (перечень ВАК)</a:t>
                      </a:r>
                      <a:endParaRPr lang="ru-RU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Известия </a:t>
                      </a:r>
                      <a:r>
                        <a:rPr lang="ru-RU" sz="1400" b="1" dirty="0" err="1">
                          <a:effectLst/>
                        </a:rPr>
                        <a:t>УрФУ</a:t>
                      </a:r>
                      <a:r>
                        <a:rPr lang="ru-RU" sz="1400" b="1" dirty="0">
                          <a:effectLst/>
                        </a:rPr>
                        <a:t>. Сер. 1. Проблемы образования, науки и культуры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Известия </a:t>
                      </a:r>
                      <a:r>
                        <a:rPr lang="ru-RU" sz="1400" b="1" dirty="0" err="1">
                          <a:effectLst/>
                        </a:rPr>
                        <a:t>УрФУ</a:t>
                      </a:r>
                      <a:r>
                        <a:rPr lang="ru-RU" sz="1400" b="1" dirty="0">
                          <a:effectLst/>
                        </a:rPr>
                        <a:t>. Сер. 2. Гуманитарные науки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Известия </a:t>
                      </a:r>
                      <a:r>
                        <a:rPr lang="ru-RU" sz="1400" b="1" dirty="0" err="1">
                          <a:effectLst/>
                        </a:rPr>
                        <a:t>УрФУ</a:t>
                      </a:r>
                      <a:r>
                        <a:rPr lang="ru-RU" sz="1400" b="1" dirty="0">
                          <a:effectLst/>
                        </a:rPr>
                        <a:t>. Сер. 3. Общественные науки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16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Вестник </a:t>
                      </a:r>
                      <a:r>
                        <a:rPr lang="ru-RU" sz="1400" b="1" dirty="0" err="1">
                          <a:effectLst/>
                        </a:rPr>
                        <a:t>УрФУ</a:t>
                      </a:r>
                      <a:r>
                        <a:rPr lang="ru-RU" sz="1400" b="1" dirty="0">
                          <a:effectLst/>
                        </a:rPr>
                        <a:t>. Серия «Экономика и управление»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0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Вестник </a:t>
                      </a:r>
                      <a:r>
                        <a:rPr lang="ru-RU" sz="1400" b="1" dirty="0" err="1">
                          <a:effectLst/>
                        </a:rPr>
                        <a:t>УрФУ</a:t>
                      </a:r>
                      <a:r>
                        <a:rPr lang="ru-RU" sz="1400" b="1" dirty="0">
                          <a:effectLst/>
                        </a:rPr>
                        <a:t>. Серия «Строительство и образование» </a:t>
                      </a:r>
                      <a:r>
                        <a:rPr lang="ru-RU" sz="1400" b="1" u="sng" dirty="0">
                          <a:effectLst/>
                        </a:rPr>
                        <a:t>(журнал должен войти в перечень ВАК в </a:t>
                      </a:r>
                      <a:r>
                        <a:rPr lang="ru-RU" sz="1400" b="1" u="sng" dirty="0" smtClean="0">
                          <a:effectLst/>
                        </a:rPr>
                        <a:t>2014г.)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3703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F91F5A1-3CFB-4DCE-B76F-C8A1A6F76EBD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43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684213" y="2708275"/>
            <a:ext cx="784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ru-RU" b="1"/>
          </a:p>
          <a:p>
            <a:pPr>
              <a:buFontTx/>
              <a:buChar char="•"/>
            </a:pPr>
            <a:endParaRPr lang="ru-RU" b="1"/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468313" y="2781300"/>
            <a:ext cx="8280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6700" indent="-266700" algn="ctr">
              <a:tabLst>
                <a:tab pos="533400" algn="l"/>
              </a:tabLst>
            </a:pPr>
            <a:endParaRPr lang="ru-RU" sz="4400" b="1" dirty="0">
              <a:solidFill>
                <a:schemeClr val="accent2"/>
              </a:solidFill>
            </a:endParaRPr>
          </a:p>
          <a:p>
            <a:pPr marL="266700" indent="-266700" algn="ctr">
              <a:tabLst>
                <a:tab pos="533400" algn="l"/>
              </a:tabLst>
            </a:pPr>
            <a:r>
              <a:rPr lang="ru-RU" sz="4400" b="1" dirty="0">
                <a:solidFill>
                  <a:srgbClr val="C00000"/>
                </a:solidFill>
              </a:rPr>
              <a:t>Спасибо за внимание!</a:t>
            </a:r>
          </a:p>
          <a:p>
            <a:pPr marL="266700" indent="-266700">
              <a:buFontTx/>
              <a:buChar char="•"/>
              <a:tabLst>
                <a:tab pos="533400" algn="l"/>
              </a:tabLst>
            </a:pP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67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778DB82-2C29-4C7E-808E-18F92350B71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948264" cy="990600"/>
          </a:xfrm>
        </p:spPr>
        <p:txBody>
          <a:bodyPr/>
          <a:lstStyle/>
          <a:p>
            <a:pPr lvl="0" algn="ctr"/>
            <a:r>
              <a:rPr lang="ru-RU" dirty="0" smtClean="0"/>
              <a:t>Общие затраты на научно-исследовательскую деятельность в 2012 г.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5198787"/>
              </p:ext>
            </p:extLst>
          </p:nvPr>
        </p:nvGraphicFramePr>
        <p:xfrm>
          <a:off x="251520" y="1628800"/>
          <a:ext cx="8640958" cy="514256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853174"/>
                <a:gridCol w="893892"/>
                <a:gridCol w="893892"/>
              </a:tblGrid>
              <a:tr h="3998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/>
                        <a:t>Наименование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/>
                        <a:t>2012 г., </a:t>
                      </a:r>
                      <a:r>
                        <a:rPr lang="ru-RU" sz="1600" u="none" strike="noStrike" dirty="0"/>
                        <a:t>тыс. </a:t>
                      </a:r>
                      <a:r>
                        <a:rPr lang="ru-RU" sz="1600" u="none" strike="noStrike" dirty="0" smtClean="0"/>
                        <a:t>руб.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2011 г., тыс. 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</a:tr>
              <a:tr h="345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</a:rPr>
                        <a:t>Общие затраты на научно-исследовательскую деятельность </a:t>
                      </a:r>
                      <a:r>
                        <a:rPr lang="ru-RU" sz="1600" b="1" u="none" strike="noStrike" dirty="0" smtClean="0">
                          <a:solidFill>
                            <a:srgbClr val="C00000"/>
                          </a:solidFill>
                        </a:rPr>
                        <a:t>в </a:t>
                      </a:r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</a:rPr>
                        <a:t>2012 г.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solidFill>
                            <a:srgbClr val="C00000"/>
                          </a:solidFill>
                          <a:latin typeface="+mj-lt"/>
                        </a:rPr>
                        <a:t>753,00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C00000"/>
                          </a:solidFill>
                          <a:latin typeface="+mj-lt"/>
                        </a:rPr>
                        <a:t>509,60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322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/>
                        <a:t>В том числе </a:t>
                      </a:r>
                      <a:r>
                        <a:rPr lang="ru-RU" sz="1600" b="1" u="none" strike="noStrike" dirty="0" smtClean="0"/>
                        <a:t>средства из </a:t>
                      </a:r>
                      <a:r>
                        <a:rPr lang="ru-RU" sz="1600" b="1" u="none" strike="noStrike" dirty="0"/>
                        <a:t>внешних </a:t>
                      </a:r>
                      <a:r>
                        <a:rPr lang="ru-RU" sz="1600" b="1" u="none" strike="noStrike" dirty="0" smtClean="0"/>
                        <a:t>источников, выигранные институтами: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latin typeface="+mj-lt"/>
                        </a:rPr>
                        <a:t>591,90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466,7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322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/>
                        <a:t> Договоры с предприятиями</a:t>
                      </a:r>
                      <a:r>
                        <a:rPr lang="en-US" sz="1600" b="1" u="none" strike="noStrike" dirty="0" smtClean="0"/>
                        <a:t> </a:t>
                      </a:r>
                      <a:r>
                        <a:rPr lang="ru-RU" sz="1600" b="1" u="none" strike="noStrike" dirty="0" smtClean="0"/>
                        <a:t>и международные гранты и контракты: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latin typeface="+mj-lt"/>
                        </a:rPr>
                        <a:t>303,60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267011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/>
                        <a:t> </a:t>
                      </a:r>
                      <a:r>
                        <a:rPr lang="ru-RU" sz="1600" b="1" u="none" strike="noStrike" dirty="0"/>
                        <a:t>Госбюджетные средства: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latin typeface="+mj-lt"/>
                        </a:rPr>
                        <a:t>379,20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322,8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564131">
                <a:tc>
                  <a:txBody>
                    <a:bodyPr/>
                    <a:lstStyle/>
                    <a:p>
                      <a:pPr marL="180975" lvl="1" indent="0" algn="l" fontAlgn="b"/>
                      <a:r>
                        <a:rPr lang="ru-RU" sz="1600" b="1" u="none" strike="noStrike" dirty="0" smtClean="0"/>
                        <a:t>Госзаказ </a:t>
                      </a:r>
                      <a:r>
                        <a:rPr lang="ru-RU" sz="1600" b="1" u="none" strike="noStrike" dirty="0"/>
                        <a:t>на проведение научных исследований, гранты РФФИ, РГНФ, президента, по поддержке ведущих </a:t>
                      </a:r>
                      <a:r>
                        <a:rPr lang="ru-RU" sz="1600" b="1" u="none" strike="noStrike" dirty="0" smtClean="0"/>
                        <a:t>ученых </a:t>
                      </a:r>
                      <a:r>
                        <a:rPr lang="ru-RU" sz="1600" b="1" u="none" strike="noStrike" dirty="0"/>
                        <a:t>и др. ФЦП.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latin typeface="+mj-lt"/>
                        </a:rPr>
                        <a:t>288,30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279,9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564131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1" u="none" strike="noStrike" dirty="0" smtClean="0"/>
                        <a:t>Программа </a:t>
                      </a:r>
                      <a:r>
                        <a:rPr lang="ru-RU" sz="1600" b="1" u="none" strike="noStrike" dirty="0"/>
                        <a:t>по государственной поддержке ведущих российских вузов "Развитие инновационной инфраструктуры в российских вузах"(пост 219).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latin typeface="+mj-lt"/>
                        </a:rPr>
                        <a:t>42,90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725551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1" u="none" strike="noStrike" dirty="0" smtClean="0"/>
                        <a:t>Создание лабораторий </a:t>
                      </a:r>
                      <a:r>
                        <a:rPr lang="ru-RU" sz="1600" b="1" u="none" strike="noStrike" dirty="0"/>
                        <a:t>в области инженерных или естественных </a:t>
                      </a:r>
                      <a:r>
                        <a:rPr lang="ru-RU" sz="1600" b="1" u="none" strike="noStrike" dirty="0" smtClean="0"/>
                        <a:t>наук </a:t>
                      </a:r>
                      <a:r>
                        <a:rPr lang="ru-RU" sz="1600" b="1" u="none" strike="noStrike" dirty="0"/>
                        <a:t>(Лаборатория физико-технических методов исследования и аналитического контроля, лаборатория гидрометаллургии и лаборатория пирометаллургии).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latin typeface="+mj-lt"/>
                        </a:rPr>
                        <a:t>48,00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 - 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32211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 smtClean="0"/>
                        <a:t>Собственные </a:t>
                      </a:r>
                      <a:r>
                        <a:rPr lang="ru-RU" sz="1600" b="1" u="none" strike="noStrike" dirty="0"/>
                        <a:t>средства Университета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latin typeface="+mj-lt"/>
                        </a:rPr>
                        <a:t> </a:t>
                      </a:r>
                      <a:r>
                        <a:rPr lang="ru-RU" sz="1600" b="1" u="none" strike="noStrike" dirty="0" smtClean="0">
                          <a:latin typeface="+mj-lt"/>
                        </a:rPr>
                        <a:t>70,20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 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314392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1" u="none" strike="noStrike" dirty="0" smtClean="0"/>
                        <a:t>Стимулирование </a:t>
                      </a:r>
                      <a:r>
                        <a:rPr lang="ru-RU" sz="1600" b="1" u="none" strike="noStrike" dirty="0"/>
                        <a:t>публикационной активности в зарубежных изданиях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 smtClean="0">
                          <a:latin typeface="+mj-lt"/>
                        </a:rPr>
                        <a:t>55,70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 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389112">
                <a:tc>
                  <a:txBody>
                    <a:bodyPr/>
                    <a:lstStyle/>
                    <a:p>
                      <a:pPr marL="180975" indent="0" algn="l" fontAlgn="b"/>
                      <a:r>
                        <a:rPr lang="ru-RU" sz="1600" b="1" u="none" strike="noStrike" dirty="0" smtClean="0"/>
                        <a:t>Поддержка </a:t>
                      </a:r>
                      <a:r>
                        <a:rPr lang="ru-RU" sz="1600" b="1" u="none" strike="noStrike" dirty="0"/>
                        <a:t>целевой аспирантуры и </a:t>
                      </a:r>
                      <a:r>
                        <a:rPr lang="ru-RU" sz="1600" b="1" u="none" strike="noStrike" dirty="0" smtClean="0"/>
                        <a:t>докторантуры </a:t>
                      </a:r>
                      <a:r>
                        <a:rPr lang="ru-RU" sz="1600" b="1" u="none" strike="noStrike" dirty="0"/>
                        <a:t>УрФУ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u="none" strike="noStrike" dirty="0">
                          <a:latin typeface="+mj-lt"/>
                        </a:rPr>
                        <a:t>14,50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          -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  <a:tr h="160022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Общее количество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научных тем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753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628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8208" marR="8208" marT="820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5910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5887577" y="3346832"/>
            <a:ext cx="1389409" cy="718418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dirty="0"/>
              <a:t>Зарубежные </a:t>
            </a:r>
            <a:r>
              <a:rPr lang="ru-RU" sz="1100" dirty="0" smtClean="0"/>
              <a:t>контракты и гранты</a:t>
            </a:r>
            <a:endParaRPr lang="ru-RU" sz="1100" b="1" dirty="0"/>
          </a:p>
          <a:p>
            <a:pPr algn="ctr"/>
            <a:r>
              <a:rPr lang="ru-RU" sz="1100" b="1" dirty="0" smtClean="0"/>
              <a:t>37</a:t>
            </a:r>
            <a:r>
              <a:rPr lang="en-US" sz="1100" b="1" dirty="0" smtClean="0"/>
              <a:t>,</a:t>
            </a:r>
            <a:r>
              <a:rPr lang="ru-RU" sz="1100" b="1" dirty="0" smtClean="0"/>
              <a:t>6 / 9,0</a:t>
            </a:r>
            <a:r>
              <a:rPr lang="en-US" sz="1100" b="1" dirty="0" smtClean="0"/>
              <a:t> </a:t>
            </a:r>
            <a:r>
              <a:rPr lang="ru-RU" sz="1100" b="1" dirty="0"/>
              <a:t>млн</a:t>
            </a:r>
            <a:r>
              <a:rPr lang="ru-RU" sz="1100" b="1" dirty="0" smtClean="0"/>
              <a:t>. </a:t>
            </a:r>
            <a:r>
              <a:rPr lang="ru-RU" sz="1100" b="1" dirty="0"/>
              <a:t>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grpSp>
        <p:nvGrpSpPr>
          <p:cNvPr id="53" name="Group 64"/>
          <p:cNvGrpSpPr>
            <a:grpSpLocks/>
          </p:cNvGrpSpPr>
          <p:nvPr/>
        </p:nvGrpSpPr>
        <p:grpSpPr bwMode="auto">
          <a:xfrm>
            <a:off x="6031592" y="2626752"/>
            <a:ext cx="1080120" cy="738188"/>
            <a:chOff x="2589" y="1355"/>
            <a:chExt cx="979" cy="465"/>
          </a:xfrm>
        </p:grpSpPr>
        <p:sp>
          <p:nvSpPr>
            <p:cNvPr id="54" name="AutoShape 65"/>
            <p:cNvSpPr>
              <a:spLocks noChangeArrowheads="1"/>
            </p:cNvSpPr>
            <p:nvPr/>
          </p:nvSpPr>
          <p:spPr bwMode="auto">
            <a:xfrm>
              <a:off x="2589" y="1355"/>
              <a:ext cx="979" cy="465"/>
            </a:xfrm>
            <a:prstGeom prst="downArrowCallout">
              <a:avLst>
                <a:gd name="adj1" fmla="val 52634"/>
                <a:gd name="adj2" fmla="val 52634"/>
                <a:gd name="adj3" fmla="val 16667"/>
                <a:gd name="adj4" fmla="val 66667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 sz="1100" b="1"/>
            </a:p>
          </p:txBody>
        </p:sp>
        <p:sp>
          <p:nvSpPr>
            <p:cNvPr id="55" name="Text Box 30"/>
            <p:cNvSpPr txBox="1">
              <a:spLocks noChangeArrowheads="1"/>
            </p:cNvSpPr>
            <p:nvPr/>
          </p:nvSpPr>
          <p:spPr bwMode="auto">
            <a:xfrm>
              <a:off x="2916" y="1505"/>
              <a:ext cx="344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ru-RU" sz="1100" b="1" dirty="0"/>
                <a:t>в т.ч.</a:t>
              </a:r>
            </a:p>
          </p:txBody>
        </p:sp>
      </p:grpSp>
      <p:sp>
        <p:nvSpPr>
          <p:cNvPr id="18454" name="Text Box 14"/>
          <p:cNvSpPr txBox="1">
            <a:spLocks noChangeArrowheads="1"/>
          </p:cNvSpPr>
          <p:nvPr/>
        </p:nvSpPr>
        <p:spPr bwMode="auto">
          <a:xfrm>
            <a:off x="7348207" y="3353656"/>
            <a:ext cx="1618208" cy="1057275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000" dirty="0"/>
              <a:t>Развитие инновационной инфраструктуры в российских вузах</a:t>
            </a:r>
          </a:p>
          <a:p>
            <a:pPr algn="ctr"/>
            <a:r>
              <a:rPr lang="ru-RU" sz="1000" dirty="0"/>
              <a:t>(Пост. № 219)</a:t>
            </a:r>
          </a:p>
          <a:p>
            <a:pPr algn="ctr"/>
            <a:r>
              <a:rPr lang="ru-RU" sz="1100" b="1" dirty="0" smtClean="0"/>
              <a:t>42,9 / 42,9 </a:t>
            </a:r>
            <a:r>
              <a:rPr lang="ru-RU" sz="1100" b="1" dirty="0"/>
              <a:t>млн.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33" name="Text Box 14"/>
          <p:cNvSpPr txBox="1">
            <a:spLocks noChangeArrowheads="1"/>
          </p:cNvSpPr>
          <p:nvPr/>
        </p:nvSpPr>
        <p:spPr bwMode="auto">
          <a:xfrm>
            <a:off x="4386712" y="3937939"/>
            <a:ext cx="1439052" cy="1158953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000" dirty="0"/>
              <a:t>Развитие кооперации российских вузов и производственных предприятий</a:t>
            </a:r>
          </a:p>
          <a:p>
            <a:pPr algn="ctr"/>
            <a:r>
              <a:rPr lang="ru-RU" sz="1000" dirty="0"/>
              <a:t>(Пост. № 218)</a:t>
            </a:r>
            <a:r>
              <a:rPr lang="ru-RU" sz="1000" b="1" dirty="0"/>
              <a:t> </a:t>
            </a:r>
          </a:p>
          <a:p>
            <a:pPr algn="ctr"/>
            <a:r>
              <a:rPr lang="ru-RU" sz="1100" b="1" dirty="0" smtClean="0"/>
              <a:t>32,0 / 34,0</a:t>
            </a:r>
          </a:p>
          <a:p>
            <a:pPr algn="ctr"/>
            <a:r>
              <a:rPr lang="ru-RU" sz="1100" b="1" dirty="0" smtClean="0"/>
              <a:t> </a:t>
            </a:r>
            <a:r>
              <a:rPr lang="ru-RU" sz="1100" b="1" dirty="0" err="1"/>
              <a:t>млн.руб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68538" y="61913"/>
            <a:ext cx="6767512" cy="99060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Структура финансирования НИР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201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ru-RU" sz="3200" b="1" dirty="0" smtClean="0">
                <a:solidFill>
                  <a:srgbClr val="C00000"/>
                </a:solidFill>
              </a:rPr>
              <a:t> г./2011 г.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A34E27C7-A1E3-4F90-BB62-3E378867CAB3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8436" name="Text Box 17"/>
          <p:cNvSpPr txBox="1">
            <a:spLocks noChangeArrowheads="1"/>
          </p:cNvSpPr>
          <p:nvPr/>
        </p:nvSpPr>
        <p:spPr bwMode="auto">
          <a:xfrm>
            <a:off x="2941522" y="3331213"/>
            <a:ext cx="1327588" cy="919162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algn="ctr"/>
            <a:r>
              <a:rPr lang="ru-RU" sz="1100" dirty="0"/>
              <a:t>Региональный</a:t>
            </a:r>
          </a:p>
          <a:p>
            <a:pPr algn="ctr"/>
            <a:r>
              <a:rPr lang="ru-RU" sz="1100" dirty="0"/>
              <a:t>Конкурс</a:t>
            </a:r>
          </a:p>
          <a:p>
            <a:pPr algn="ctr"/>
            <a:r>
              <a:rPr lang="ru-RU" sz="1100" dirty="0"/>
              <a:t>«Урал</a:t>
            </a:r>
            <a:r>
              <a:rPr lang="ru-RU" sz="1100" b="1" dirty="0"/>
              <a:t>»</a:t>
            </a:r>
          </a:p>
          <a:p>
            <a:pPr algn="ctr"/>
            <a:r>
              <a:rPr lang="ru-RU" sz="1100" b="1" dirty="0" smtClean="0"/>
              <a:t>4,2 / 3,8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1620727" y="3283288"/>
            <a:ext cx="1246187" cy="731837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algn="ctr"/>
            <a:r>
              <a:rPr lang="ru-RU" sz="1100" dirty="0"/>
              <a:t>Проекты РФФИ</a:t>
            </a:r>
          </a:p>
          <a:p>
            <a:pPr algn="ctr"/>
            <a:r>
              <a:rPr lang="ru-RU" sz="1100" b="1" dirty="0" smtClean="0"/>
              <a:t>42</a:t>
            </a:r>
            <a:r>
              <a:rPr lang="en-US" sz="1100" b="1" dirty="0" smtClean="0"/>
              <a:t>,</a:t>
            </a:r>
            <a:r>
              <a:rPr lang="ru-RU" sz="1100" b="1" dirty="0" smtClean="0"/>
              <a:t>9 / 26,4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38" name="Text Box 12"/>
          <p:cNvSpPr txBox="1">
            <a:spLocks noChangeArrowheads="1"/>
          </p:cNvSpPr>
          <p:nvPr/>
        </p:nvSpPr>
        <p:spPr bwMode="auto">
          <a:xfrm>
            <a:off x="140034" y="3275908"/>
            <a:ext cx="1433336" cy="631369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dirty="0" err="1" smtClean="0"/>
              <a:t>Госзадание</a:t>
            </a:r>
            <a:endParaRPr lang="ru-RU" sz="1000" dirty="0"/>
          </a:p>
          <a:p>
            <a:pPr algn="ctr"/>
            <a:r>
              <a:rPr lang="ru-RU" sz="1000" b="1" dirty="0"/>
              <a:t> </a:t>
            </a:r>
            <a:r>
              <a:rPr lang="ru-RU" sz="1100" b="1" dirty="0" smtClean="0"/>
              <a:t>92,6 / 99,8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grpSp>
        <p:nvGrpSpPr>
          <p:cNvPr id="18439" name="Group 58"/>
          <p:cNvGrpSpPr>
            <a:grpSpLocks/>
          </p:cNvGrpSpPr>
          <p:nvPr/>
        </p:nvGrpSpPr>
        <p:grpSpPr bwMode="auto">
          <a:xfrm>
            <a:off x="2974115" y="2611133"/>
            <a:ext cx="1238250" cy="738188"/>
            <a:chOff x="2589" y="1355"/>
            <a:chExt cx="979" cy="465"/>
          </a:xfrm>
        </p:grpSpPr>
        <p:sp>
          <p:nvSpPr>
            <p:cNvPr id="18473" name="AutoShape 59"/>
            <p:cNvSpPr>
              <a:spLocks noChangeArrowheads="1"/>
            </p:cNvSpPr>
            <p:nvPr/>
          </p:nvSpPr>
          <p:spPr bwMode="auto">
            <a:xfrm>
              <a:off x="2589" y="1355"/>
              <a:ext cx="979" cy="465"/>
            </a:xfrm>
            <a:prstGeom prst="downArrowCallout">
              <a:avLst>
                <a:gd name="adj1" fmla="val 52634"/>
                <a:gd name="adj2" fmla="val 52634"/>
                <a:gd name="adj3" fmla="val 16667"/>
                <a:gd name="adj4" fmla="val 66667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100" b="1"/>
            </a:p>
          </p:txBody>
        </p:sp>
        <p:sp>
          <p:nvSpPr>
            <p:cNvPr id="18474" name="Text Box 30"/>
            <p:cNvSpPr txBox="1">
              <a:spLocks noChangeArrowheads="1"/>
            </p:cNvSpPr>
            <p:nvPr/>
          </p:nvSpPr>
          <p:spPr bwMode="auto">
            <a:xfrm>
              <a:off x="2916" y="1505"/>
              <a:ext cx="344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ctr">
                <a:spcAft>
                  <a:spcPts val="1000"/>
                </a:spcAft>
              </a:pPr>
              <a:r>
                <a:rPr lang="ru-RU" sz="1100" b="1"/>
                <a:t>в т.ч.</a:t>
              </a:r>
            </a:p>
          </p:txBody>
        </p:sp>
      </p:grpSp>
      <p:grpSp>
        <p:nvGrpSpPr>
          <p:cNvPr id="18440" name="Group 55"/>
          <p:cNvGrpSpPr>
            <a:grpSpLocks/>
          </p:cNvGrpSpPr>
          <p:nvPr/>
        </p:nvGrpSpPr>
        <p:grpSpPr bwMode="auto">
          <a:xfrm>
            <a:off x="1645378" y="2611133"/>
            <a:ext cx="1184275" cy="720725"/>
            <a:chOff x="2589" y="1355"/>
            <a:chExt cx="979" cy="465"/>
          </a:xfrm>
        </p:grpSpPr>
        <p:sp>
          <p:nvSpPr>
            <p:cNvPr id="18471" name="AutoShape 56"/>
            <p:cNvSpPr>
              <a:spLocks noChangeArrowheads="1"/>
            </p:cNvSpPr>
            <p:nvPr/>
          </p:nvSpPr>
          <p:spPr bwMode="auto">
            <a:xfrm>
              <a:off x="2589" y="1355"/>
              <a:ext cx="979" cy="465"/>
            </a:xfrm>
            <a:prstGeom prst="downArrowCallout">
              <a:avLst>
                <a:gd name="adj1" fmla="val 52634"/>
                <a:gd name="adj2" fmla="val 52634"/>
                <a:gd name="adj3" fmla="val 16667"/>
                <a:gd name="adj4" fmla="val 66667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100" b="1"/>
            </a:p>
          </p:txBody>
        </p:sp>
        <p:sp>
          <p:nvSpPr>
            <p:cNvPr id="18472" name="Text Box 30"/>
            <p:cNvSpPr txBox="1">
              <a:spLocks noChangeArrowheads="1"/>
            </p:cNvSpPr>
            <p:nvPr/>
          </p:nvSpPr>
          <p:spPr bwMode="auto">
            <a:xfrm>
              <a:off x="2916" y="1505"/>
              <a:ext cx="344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1100" b="1"/>
                <a:t>в т.ч.</a:t>
              </a:r>
            </a:p>
          </p:txBody>
        </p:sp>
      </p:grpSp>
      <p:grpSp>
        <p:nvGrpSpPr>
          <p:cNvPr id="18441" name="Group 64"/>
          <p:cNvGrpSpPr>
            <a:grpSpLocks/>
          </p:cNvGrpSpPr>
          <p:nvPr/>
        </p:nvGrpSpPr>
        <p:grpSpPr bwMode="auto">
          <a:xfrm>
            <a:off x="7471752" y="2626752"/>
            <a:ext cx="1393825" cy="738188"/>
            <a:chOff x="2589" y="1355"/>
            <a:chExt cx="979" cy="465"/>
          </a:xfrm>
        </p:grpSpPr>
        <p:sp>
          <p:nvSpPr>
            <p:cNvPr id="18469" name="AutoShape 65"/>
            <p:cNvSpPr>
              <a:spLocks noChangeArrowheads="1"/>
            </p:cNvSpPr>
            <p:nvPr/>
          </p:nvSpPr>
          <p:spPr bwMode="auto">
            <a:xfrm>
              <a:off x="2589" y="1355"/>
              <a:ext cx="979" cy="465"/>
            </a:xfrm>
            <a:prstGeom prst="downArrowCallout">
              <a:avLst>
                <a:gd name="adj1" fmla="val 52634"/>
                <a:gd name="adj2" fmla="val 52634"/>
                <a:gd name="adj3" fmla="val 16667"/>
                <a:gd name="adj4" fmla="val 66667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 sz="1100" b="1"/>
            </a:p>
          </p:txBody>
        </p:sp>
        <p:sp>
          <p:nvSpPr>
            <p:cNvPr id="18470" name="Text Box 30"/>
            <p:cNvSpPr txBox="1">
              <a:spLocks noChangeArrowheads="1"/>
            </p:cNvSpPr>
            <p:nvPr/>
          </p:nvSpPr>
          <p:spPr bwMode="auto">
            <a:xfrm>
              <a:off x="2916" y="1505"/>
              <a:ext cx="344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ru-RU" sz="1100" b="1" dirty="0"/>
                <a:t>в т.ч.</a:t>
              </a:r>
            </a:p>
          </p:txBody>
        </p:sp>
      </p:grpSp>
      <p:grpSp>
        <p:nvGrpSpPr>
          <p:cNvPr id="18442" name="Group 54"/>
          <p:cNvGrpSpPr>
            <a:grpSpLocks/>
          </p:cNvGrpSpPr>
          <p:nvPr/>
        </p:nvGrpSpPr>
        <p:grpSpPr bwMode="auto">
          <a:xfrm>
            <a:off x="276953" y="2595258"/>
            <a:ext cx="1231900" cy="738188"/>
            <a:chOff x="2589" y="1355"/>
            <a:chExt cx="979" cy="465"/>
          </a:xfrm>
        </p:grpSpPr>
        <p:sp>
          <p:nvSpPr>
            <p:cNvPr id="18467" name="AutoShape 53"/>
            <p:cNvSpPr>
              <a:spLocks noChangeArrowheads="1"/>
            </p:cNvSpPr>
            <p:nvPr/>
          </p:nvSpPr>
          <p:spPr bwMode="auto">
            <a:xfrm>
              <a:off x="2589" y="1355"/>
              <a:ext cx="979" cy="465"/>
            </a:xfrm>
            <a:prstGeom prst="downArrowCallout">
              <a:avLst>
                <a:gd name="adj1" fmla="val 52634"/>
                <a:gd name="adj2" fmla="val 52634"/>
                <a:gd name="adj3" fmla="val 16667"/>
                <a:gd name="adj4" fmla="val 66667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 sz="1100" b="1"/>
            </a:p>
          </p:txBody>
        </p:sp>
        <p:sp>
          <p:nvSpPr>
            <p:cNvPr id="18468" name="Text Box 30"/>
            <p:cNvSpPr txBox="1">
              <a:spLocks noChangeArrowheads="1"/>
            </p:cNvSpPr>
            <p:nvPr/>
          </p:nvSpPr>
          <p:spPr bwMode="auto">
            <a:xfrm>
              <a:off x="2916" y="1505"/>
              <a:ext cx="344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ru-RU" sz="1100" b="1"/>
                <a:t>в т.ч.</a:t>
              </a:r>
            </a:p>
          </p:txBody>
        </p:sp>
      </p:grp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373218" y="3328238"/>
            <a:ext cx="1443061" cy="544518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dirty="0" smtClean="0"/>
              <a:t>Институты</a:t>
            </a:r>
            <a:endParaRPr lang="ru-RU" sz="1100" b="1" dirty="0"/>
          </a:p>
          <a:p>
            <a:pPr algn="ctr"/>
            <a:r>
              <a:rPr lang="ru-RU" sz="1100" b="1" dirty="0" smtClean="0"/>
              <a:t>233,0 / 141,9 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46857" y="3976230"/>
            <a:ext cx="1418260" cy="576815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algn="ctr"/>
            <a:r>
              <a:rPr lang="ru-RU" sz="1100" dirty="0"/>
              <a:t>ФЦП</a:t>
            </a:r>
          </a:p>
          <a:p>
            <a:pPr algn="ctr"/>
            <a:r>
              <a:rPr lang="ru-RU" sz="1100" b="1" dirty="0" smtClean="0"/>
              <a:t>86,1 / 120,7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2335" name="AutoShape 47"/>
          <p:cNvSpPr>
            <a:spLocks noChangeArrowheads="1"/>
          </p:cNvSpPr>
          <p:nvPr/>
        </p:nvSpPr>
        <p:spPr bwMode="auto">
          <a:xfrm>
            <a:off x="253896" y="1625600"/>
            <a:ext cx="4032448" cy="461962"/>
          </a:xfrm>
          <a:prstGeom prst="roundRect">
            <a:avLst>
              <a:gd name="adj" fmla="val 16667"/>
            </a:avLst>
          </a:prstGeom>
          <a:solidFill>
            <a:srgbClr val="DDF2FF">
              <a:alpha val="75000"/>
            </a:srgbClr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Средства из федерального </a:t>
            </a:r>
          </a:p>
          <a:p>
            <a:pPr algn="ctr">
              <a:defRPr/>
            </a:pPr>
            <a:r>
              <a:rPr lang="ru-RU" sz="1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 областного бюджета</a:t>
            </a:r>
          </a:p>
        </p:txBody>
      </p:sp>
      <p:sp>
        <p:nvSpPr>
          <p:cNvPr id="18447" name="AutoShape 50"/>
          <p:cNvSpPr>
            <a:spLocks noChangeArrowheads="1"/>
          </p:cNvSpPr>
          <p:nvPr/>
        </p:nvSpPr>
        <p:spPr bwMode="auto">
          <a:xfrm>
            <a:off x="7255728" y="1690648"/>
            <a:ext cx="1720949" cy="1109662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b="1" dirty="0" smtClean="0"/>
              <a:t>Программы по государственной поддержке ведущих российских вузов </a:t>
            </a:r>
          </a:p>
          <a:p>
            <a:pPr algn="ctr"/>
            <a:r>
              <a:rPr lang="ru-RU" sz="1100" b="1" dirty="0" smtClean="0"/>
              <a:t>90</a:t>
            </a:r>
            <a:r>
              <a:rPr lang="en-US" sz="1100" b="1" dirty="0" smtClean="0"/>
              <a:t>,9</a:t>
            </a:r>
            <a:r>
              <a:rPr lang="ru-RU" sz="1100" b="1" dirty="0" smtClean="0"/>
              <a:t> / 42,9</a:t>
            </a:r>
          </a:p>
          <a:p>
            <a:pPr algn="ctr"/>
            <a:r>
              <a:rPr lang="ru-RU" sz="1100" b="1" dirty="0" smtClean="0"/>
              <a:t>млн. руб.</a:t>
            </a:r>
            <a:endParaRPr lang="en-US" sz="1100" b="1" dirty="0"/>
          </a:p>
        </p:txBody>
      </p:sp>
      <p:sp>
        <p:nvSpPr>
          <p:cNvPr id="18448" name="AutoShape 51"/>
          <p:cNvSpPr>
            <a:spLocks noChangeArrowheads="1"/>
          </p:cNvSpPr>
          <p:nvPr/>
        </p:nvSpPr>
        <p:spPr bwMode="auto">
          <a:xfrm>
            <a:off x="1604058" y="2146537"/>
            <a:ext cx="1257300" cy="661988"/>
          </a:xfrm>
          <a:prstGeom prst="roundRect">
            <a:avLst>
              <a:gd name="adj" fmla="val 16667"/>
            </a:avLst>
          </a:prstGeom>
          <a:solidFill>
            <a:srgbClr val="FFE5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100" b="1" dirty="0"/>
              <a:t>РФФИ, РГНФ</a:t>
            </a:r>
          </a:p>
          <a:p>
            <a:pPr algn="ctr"/>
            <a:r>
              <a:rPr lang="ru-RU" sz="1100" b="1" dirty="0" smtClean="0"/>
              <a:t>47,8 / 29,9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49" name="AutoShape 52"/>
          <p:cNvSpPr>
            <a:spLocks noChangeArrowheads="1"/>
          </p:cNvSpPr>
          <p:nvPr/>
        </p:nvSpPr>
        <p:spPr bwMode="auto">
          <a:xfrm>
            <a:off x="2921432" y="2142732"/>
            <a:ext cx="1352550" cy="661988"/>
          </a:xfrm>
          <a:prstGeom prst="roundRect">
            <a:avLst>
              <a:gd name="adj" fmla="val 16667"/>
            </a:avLst>
          </a:prstGeom>
          <a:solidFill>
            <a:srgbClr val="FFE5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100" b="1" dirty="0"/>
              <a:t>Правительство </a:t>
            </a:r>
            <a:r>
              <a:rPr lang="ru-RU" sz="1100" b="1" dirty="0" err="1"/>
              <a:t>Свердл</a:t>
            </a:r>
            <a:r>
              <a:rPr lang="ru-RU" sz="1100" b="1" dirty="0"/>
              <a:t>. области</a:t>
            </a:r>
          </a:p>
          <a:p>
            <a:pPr algn="ctr"/>
            <a:r>
              <a:rPr lang="ru-RU" sz="1100" b="1" dirty="0" smtClean="0"/>
              <a:t>4,9 / 4,1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</a:t>
            </a:r>
            <a:r>
              <a:rPr lang="ru-RU" sz="1100" b="1" dirty="0" smtClean="0"/>
              <a:t>руб.</a:t>
            </a:r>
            <a:endParaRPr lang="ru-RU" sz="1100" b="1" dirty="0"/>
          </a:p>
        </p:txBody>
      </p:sp>
      <p:sp>
        <p:nvSpPr>
          <p:cNvPr id="18450" name="AutoShape 49"/>
          <p:cNvSpPr>
            <a:spLocks noChangeArrowheads="1"/>
          </p:cNvSpPr>
          <p:nvPr/>
        </p:nvSpPr>
        <p:spPr bwMode="auto">
          <a:xfrm>
            <a:off x="232513" y="2151789"/>
            <a:ext cx="1325563" cy="661988"/>
          </a:xfrm>
          <a:prstGeom prst="roundRect">
            <a:avLst>
              <a:gd name="adj" fmla="val 16667"/>
            </a:avLst>
          </a:prstGeom>
          <a:solidFill>
            <a:srgbClr val="FFE5FF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1100" b="1" dirty="0"/>
              <a:t>Минобразования и науки</a:t>
            </a:r>
          </a:p>
          <a:p>
            <a:pPr algn="ctr"/>
            <a:r>
              <a:rPr lang="ru-RU" sz="1100" b="1" dirty="0" smtClean="0"/>
              <a:t>236,3 / 245,9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</a:t>
            </a:r>
            <a:r>
              <a:rPr lang="ru-RU" sz="1100" b="1" dirty="0" smtClean="0"/>
              <a:t>руб. </a:t>
            </a:r>
            <a:endParaRPr lang="ru-RU" sz="1100" b="1" dirty="0"/>
          </a:p>
        </p:txBody>
      </p:sp>
      <p:sp>
        <p:nvSpPr>
          <p:cNvPr id="18451" name="Text Box 13"/>
          <p:cNvSpPr txBox="1">
            <a:spLocks noChangeArrowheads="1"/>
          </p:cNvSpPr>
          <p:nvPr/>
        </p:nvSpPr>
        <p:spPr bwMode="auto">
          <a:xfrm>
            <a:off x="156899" y="5890525"/>
            <a:ext cx="1421866" cy="681047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algn="ctr"/>
            <a:r>
              <a:rPr lang="ru-RU" sz="1100" dirty="0"/>
              <a:t>Гранты Президента</a:t>
            </a:r>
          </a:p>
          <a:p>
            <a:pPr algn="ctr"/>
            <a:r>
              <a:rPr lang="ru-RU" sz="1100" b="1" dirty="0" smtClean="0"/>
              <a:t>6,6 / 8,4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en-US" sz="1100" b="1" dirty="0"/>
          </a:p>
        </p:txBody>
      </p:sp>
      <p:grpSp>
        <p:nvGrpSpPr>
          <p:cNvPr id="18452" name="Group 70"/>
          <p:cNvGrpSpPr>
            <a:grpSpLocks/>
          </p:cNvGrpSpPr>
          <p:nvPr/>
        </p:nvGrpSpPr>
        <p:grpSpPr bwMode="auto">
          <a:xfrm>
            <a:off x="4467721" y="2626395"/>
            <a:ext cx="1314872" cy="738188"/>
            <a:chOff x="2569" y="1355"/>
            <a:chExt cx="979" cy="465"/>
          </a:xfrm>
        </p:grpSpPr>
        <p:sp>
          <p:nvSpPr>
            <p:cNvPr id="18465" name="AutoShape 71"/>
            <p:cNvSpPr>
              <a:spLocks noChangeArrowheads="1"/>
            </p:cNvSpPr>
            <p:nvPr/>
          </p:nvSpPr>
          <p:spPr bwMode="auto">
            <a:xfrm>
              <a:off x="2569" y="1355"/>
              <a:ext cx="979" cy="465"/>
            </a:xfrm>
            <a:prstGeom prst="downArrowCallout">
              <a:avLst>
                <a:gd name="adj1" fmla="val 52634"/>
                <a:gd name="adj2" fmla="val 52634"/>
                <a:gd name="adj3" fmla="val 16667"/>
                <a:gd name="adj4" fmla="val 66667"/>
              </a:avLst>
            </a:prstGeom>
            <a:solidFill>
              <a:schemeClr val="accent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endParaRPr lang="ru-RU" sz="1100" b="1"/>
            </a:p>
          </p:txBody>
        </p:sp>
        <p:sp>
          <p:nvSpPr>
            <p:cNvPr id="18466" name="Text Box 30"/>
            <p:cNvSpPr txBox="1">
              <a:spLocks noChangeArrowheads="1"/>
            </p:cNvSpPr>
            <p:nvPr/>
          </p:nvSpPr>
          <p:spPr bwMode="auto">
            <a:xfrm>
              <a:off x="2916" y="1505"/>
              <a:ext cx="344" cy="14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spcAft>
                  <a:spcPts val="1000"/>
                </a:spcAft>
              </a:pPr>
              <a:r>
                <a:rPr lang="ru-RU" sz="1100" b="1" dirty="0"/>
                <a:t>в т.ч.</a:t>
              </a:r>
            </a:p>
          </p:txBody>
        </p:sp>
      </p:grpSp>
      <p:sp>
        <p:nvSpPr>
          <p:cNvPr id="18453" name="AutoShape 73"/>
          <p:cNvSpPr>
            <a:spLocks noChangeArrowheads="1"/>
          </p:cNvSpPr>
          <p:nvPr/>
        </p:nvSpPr>
        <p:spPr bwMode="auto">
          <a:xfrm>
            <a:off x="4369296" y="1700808"/>
            <a:ext cx="1511060" cy="11017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b="1" dirty="0"/>
              <a:t>Средства </a:t>
            </a:r>
            <a:r>
              <a:rPr lang="ru-RU" sz="1100" b="1" dirty="0" smtClean="0"/>
              <a:t>российских хозяйствующих субъектов</a:t>
            </a:r>
            <a:endParaRPr lang="ru-RU" sz="1100" b="1" dirty="0"/>
          </a:p>
          <a:p>
            <a:pPr algn="ctr"/>
            <a:r>
              <a:rPr lang="ru-RU" sz="1100" b="1" dirty="0" smtClean="0"/>
              <a:t>335</a:t>
            </a:r>
            <a:r>
              <a:rPr lang="en-US" sz="1100" b="1" dirty="0" smtClean="0"/>
              <a:t>,</a:t>
            </a:r>
            <a:r>
              <a:rPr lang="ru-RU" sz="1100" b="1" dirty="0" smtClean="0"/>
              <a:t>5</a:t>
            </a:r>
            <a:r>
              <a:rPr lang="en-US" sz="1100" b="1" dirty="0" smtClean="0"/>
              <a:t> </a:t>
            </a:r>
            <a:r>
              <a:rPr lang="ru-RU" sz="1100" b="1" dirty="0" smtClean="0"/>
              <a:t>/ 177,8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en-US" sz="1100" b="1" dirty="0"/>
          </a:p>
        </p:txBody>
      </p:sp>
      <p:sp>
        <p:nvSpPr>
          <p:cNvPr id="18455" name="Text Box 41"/>
          <p:cNvSpPr txBox="1">
            <a:spLocks noChangeArrowheads="1"/>
          </p:cNvSpPr>
          <p:nvPr/>
        </p:nvSpPr>
        <p:spPr bwMode="auto">
          <a:xfrm>
            <a:off x="1621048" y="4095489"/>
            <a:ext cx="1250950" cy="555625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algn="ctr"/>
            <a:r>
              <a:rPr lang="ru-RU" sz="1100" dirty="0"/>
              <a:t>Проекты РГНФ</a:t>
            </a:r>
          </a:p>
          <a:p>
            <a:pPr algn="ctr"/>
            <a:r>
              <a:rPr lang="ru-RU" sz="1100" b="1" dirty="0" smtClean="0"/>
              <a:t>4,9 / 3,5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57" name="Text Box 14"/>
          <p:cNvSpPr txBox="1">
            <a:spLocks noChangeArrowheads="1"/>
          </p:cNvSpPr>
          <p:nvPr/>
        </p:nvSpPr>
        <p:spPr bwMode="auto">
          <a:xfrm>
            <a:off x="161023" y="4614459"/>
            <a:ext cx="1417741" cy="1214651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000" dirty="0"/>
              <a:t>Гранты для поддержки ведущих ученых</a:t>
            </a:r>
          </a:p>
          <a:p>
            <a:pPr algn="ctr"/>
            <a:r>
              <a:rPr lang="ru-RU" sz="1000" dirty="0"/>
              <a:t>(Пост. № 220)</a:t>
            </a:r>
          </a:p>
          <a:p>
            <a:pPr algn="ctr"/>
            <a:r>
              <a:rPr lang="ru-RU" sz="1100" b="1" dirty="0" smtClean="0"/>
              <a:t>51,0 / 17,0</a:t>
            </a:r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8461" name="AutoShape 73"/>
          <p:cNvSpPr>
            <a:spLocks noChangeArrowheads="1"/>
          </p:cNvSpPr>
          <p:nvPr/>
        </p:nvSpPr>
        <p:spPr bwMode="auto">
          <a:xfrm>
            <a:off x="5959584" y="1690648"/>
            <a:ext cx="1213376" cy="1168991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b="1" dirty="0" smtClean="0"/>
              <a:t>Средства зарубежных источников</a:t>
            </a:r>
            <a:endParaRPr lang="ru-RU" sz="1100" b="1" dirty="0"/>
          </a:p>
          <a:p>
            <a:pPr algn="ctr"/>
            <a:r>
              <a:rPr lang="ru-RU" sz="1100" b="1" dirty="0" smtClean="0"/>
              <a:t>37,6 / 9,0</a:t>
            </a:r>
            <a:r>
              <a:rPr lang="en-US" sz="1100" b="1" dirty="0" smtClean="0"/>
              <a:t> </a:t>
            </a:r>
            <a:endParaRPr lang="ru-RU" sz="1100" b="1" dirty="0" smtClean="0"/>
          </a:p>
          <a:p>
            <a:pPr algn="ctr"/>
            <a:r>
              <a:rPr lang="ru-RU" sz="1100" b="1" dirty="0" smtClean="0"/>
              <a:t>млн</a:t>
            </a:r>
            <a:r>
              <a:rPr lang="ru-RU" sz="1100" b="1" dirty="0"/>
              <a:t>. </a:t>
            </a:r>
            <a:r>
              <a:rPr lang="ru-RU" sz="1100" b="1" dirty="0" smtClean="0"/>
              <a:t>руб.</a:t>
            </a:r>
            <a:endParaRPr lang="ru-RU" sz="1100" b="1" dirty="0"/>
          </a:p>
        </p:txBody>
      </p:sp>
      <p:sp>
        <p:nvSpPr>
          <p:cNvPr id="18462" name="Text Box 17"/>
          <p:cNvSpPr txBox="1">
            <a:spLocks noChangeArrowheads="1"/>
          </p:cNvSpPr>
          <p:nvPr/>
        </p:nvSpPr>
        <p:spPr bwMode="auto">
          <a:xfrm>
            <a:off x="2934550" y="4312337"/>
            <a:ext cx="1326000" cy="919162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 anchor="ctr" anchorCtr="1"/>
          <a:lstStyle/>
          <a:p>
            <a:pPr algn="ctr"/>
            <a:r>
              <a:rPr lang="ru-RU" sz="1100" dirty="0" smtClean="0"/>
              <a:t>Программа</a:t>
            </a:r>
          </a:p>
          <a:p>
            <a:pPr algn="ctr"/>
            <a:r>
              <a:rPr lang="en-US" sz="1100" dirty="0" smtClean="0"/>
              <a:t>“</a:t>
            </a:r>
            <a:r>
              <a:rPr lang="ru-RU" sz="1100" dirty="0" smtClean="0"/>
              <a:t>Экология</a:t>
            </a:r>
            <a:r>
              <a:rPr lang="en-US" sz="1100" dirty="0" smtClean="0"/>
              <a:t>”</a:t>
            </a:r>
            <a:endParaRPr lang="ru-RU" sz="1100" dirty="0"/>
          </a:p>
          <a:p>
            <a:pPr algn="ctr"/>
            <a:r>
              <a:rPr lang="ru-RU" sz="1100" b="1" dirty="0" smtClean="0"/>
              <a:t>0,7 / 0,3 </a:t>
            </a:r>
            <a:r>
              <a:rPr lang="ru-RU" sz="1100" b="1" dirty="0"/>
              <a:t>млн.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7344687" y="4496245"/>
            <a:ext cx="1620755" cy="804964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000" dirty="0" smtClean="0"/>
              <a:t>Оборудование для новых научных лабораторий</a:t>
            </a:r>
            <a:endParaRPr lang="ru-RU" sz="1000" dirty="0"/>
          </a:p>
          <a:p>
            <a:pPr algn="ctr"/>
            <a:r>
              <a:rPr lang="ru-RU" sz="1100" b="1" dirty="0" smtClean="0"/>
              <a:t>48,0 / 0 </a:t>
            </a:r>
            <a:r>
              <a:rPr lang="ru-RU" sz="1100" b="1" dirty="0"/>
              <a:t>млн.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4394374" y="5150090"/>
            <a:ext cx="1431389" cy="645014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dirty="0" smtClean="0"/>
              <a:t>Другие фонды</a:t>
            </a:r>
            <a:endParaRPr lang="ru-RU" sz="1100" b="1" dirty="0"/>
          </a:p>
          <a:p>
            <a:pPr algn="ctr"/>
            <a:r>
              <a:rPr lang="ru-RU" sz="1100" b="1" dirty="0" smtClean="0"/>
              <a:t>0</a:t>
            </a:r>
            <a:r>
              <a:rPr lang="en-US" sz="1100" b="1" dirty="0" smtClean="0"/>
              <a:t>,</a:t>
            </a:r>
            <a:r>
              <a:rPr lang="ru-RU" sz="1100" b="1" dirty="0" smtClean="0"/>
              <a:t>3 / 1,9 </a:t>
            </a:r>
            <a:r>
              <a:rPr lang="en-US" sz="1100" b="1" dirty="0" smtClean="0"/>
              <a:t> </a:t>
            </a:r>
            <a:r>
              <a:rPr lang="ru-RU" sz="1100" b="1" dirty="0"/>
              <a:t>млн</a:t>
            </a:r>
            <a:r>
              <a:rPr lang="ru-RU" sz="1100" b="1" dirty="0" smtClean="0"/>
              <a:t>. </a:t>
            </a:r>
            <a:r>
              <a:rPr lang="ru-RU" sz="1100" b="1" dirty="0"/>
              <a:t>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4395213" y="5867112"/>
            <a:ext cx="1437375" cy="741948"/>
          </a:xfrm>
          <a:prstGeom prst="rect">
            <a:avLst/>
          </a:prstGeom>
          <a:solidFill>
            <a:srgbClr val="D6E3EE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/>
            <a:r>
              <a:rPr lang="ru-RU" sz="1100" dirty="0" smtClean="0"/>
              <a:t>Собственные средства </a:t>
            </a:r>
            <a:endParaRPr lang="ru-RU" sz="1100" b="1" dirty="0"/>
          </a:p>
          <a:p>
            <a:pPr algn="ctr"/>
            <a:r>
              <a:rPr lang="ru-RU" sz="1100" b="1" dirty="0" smtClean="0"/>
              <a:t>70</a:t>
            </a:r>
            <a:r>
              <a:rPr lang="en-US" sz="1100" b="1" dirty="0" smtClean="0"/>
              <a:t>,</a:t>
            </a:r>
            <a:r>
              <a:rPr lang="ru-RU" sz="1100" b="1" dirty="0" smtClean="0"/>
              <a:t>2 / 0</a:t>
            </a:r>
            <a:r>
              <a:rPr lang="en-US" sz="1100" b="1" dirty="0" smtClean="0"/>
              <a:t> </a:t>
            </a:r>
            <a:r>
              <a:rPr lang="ru-RU" sz="1100" b="1" dirty="0"/>
              <a:t>млн. руб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48" name="AutoShape 63"/>
          <p:cNvSpPr>
            <a:spLocks noChangeArrowheads="1"/>
          </p:cNvSpPr>
          <p:nvPr/>
        </p:nvSpPr>
        <p:spPr bwMode="auto">
          <a:xfrm>
            <a:off x="6516216" y="5589240"/>
            <a:ext cx="2051720" cy="936104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tIns="0" bIns="0" anchor="ctr" anchorCtr="1"/>
          <a:lstStyle/>
          <a:p>
            <a:pPr algn="ctr"/>
            <a:r>
              <a:rPr lang="ru-RU" sz="1600" dirty="0"/>
              <a:t>ВСЕГО:</a:t>
            </a:r>
            <a:endParaRPr lang="ru-RU" sz="1600" b="1" dirty="0"/>
          </a:p>
          <a:p>
            <a:pPr algn="ctr"/>
            <a:r>
              <a:rPr lang="ru-RU" sz="1600" b="1" dirty="0" smtClean="0"/>
              <a:t>753,0 </a:t>
            </a:r>
            <a:r>
              <a:rPr lang="ru-RU" sz="1600" b="1" dirty="0"/>
              <a:t>млн. руб.</a:t>
            </a:r>
          </a:p>
          <a:p>
            <a:pPr algn="ctr"/>
            <a:r>
              <a:rPr lang="ru-RU" sz="1600" b="1" dirty="0" smtClean="0"/>
              <a:t>768 </a:t>
            </a:r>
            <a:r>
              <a:rPr lang="ru-RU" sz="1600" b="1" dirty="0"/>
              <a:t>тем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6768752" cy="864096"/>
          </a:xfrm>
        </p:spPr>
        <p:txBody>
          <a:bodyPr/>
          <a:lstStyle/>
          <a:p>
            <a:pPr algn="ctr"/>
            <a:r>
              <a:rPr lang="ru-RU" dirty="0" smtClean="0"/>
              <a:t>Выполнение НИР в 201</a:t>
            </a:r>
            <a:r>
              <a:rPr lang="en-US" dirty="0" smtClean="0"/>
              <a:t>2</a:t>
            </a:r>
            <a:r>
              <a:rPr lang="ru-RU" dirty="0" smtClean="0"/>
              <a:t> году </a:t>
            </a:r>
            <a:br>
              <a:rPr lang="ru-RU" dirty="0" smtClean="0"/>
            </a:br>
            <a:r>
              <a:rPr lang="ru-RU" dirty="0" smtClean="0"/>
              <a:t>по источникам финансирования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ED0ECB6-42C7-49CC-BBFD-4776E05361B3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323528" y="1700808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736" y="188913"/>
            <a:ext cx="6948264" cy="9906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Выполнение НИР по  институтам,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внешние источники, тыс. </a:t>
            </a:r>
            <a:r>
              <a:rPr lang="ru-RU" sz="2800" b="1" dirty="0">
                <a:solidFill>
                  <a:srgbClr val="C00000"/>
                </a:solidFill>
              </a:rPr>
              <a:t>руб. 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0" y="1271588"/>
            <a:ext cx="533400" cy="244475"/>
          </a:xfrm>
          <a:prstGeom prst="rect">
            <a:avLst/>
          </a:prstGeom>
          <a:noFill/>
        </p:spPr>
        <p:txBody>
          <a:bodyPr anchor="ctr">
            <a:normAutofit fontScale="8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6727F340-AD80-4CC0-B71E-C9D4EBD263F3}" type="slidenum">
              <a:rPr lang="ru-RU" sz="1400" b="1">
                <a:solidFill>
                  <a:srgbClr val="FFFFFF"/>
                </a:solidFill>
                <a:latin typeface="+mn-lt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400" b="1" dirty="0">
              <a:solidFill>
                <a:srgbClr val="FFFFFF"/>
              </a:solidFill>
              <a:latin typeface="+mn-lt"/>
            </a:endParaRPr>
          </a:p>
        </p:txBody>
      </p:sp>
      <p:graphicFrame>
        <p:nvGraphicFramePr>
          <p:cNvPr id="17651" name="Group 2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1475279"/>
              </p:ext>
            </p:extLst>
          </p:nvPr>
        </p:nvGraphicFramePr>
        <p:xfrm>
          <a:off x="395536" y="1772816"/>
          <a:ext cx="8425631" cy="4703767"/>
        </p:xfrm>
        <a:graphic>
          <a:graphicData uri="http://schemas.openxmlformats.org/drawingml/2006/table">
            <a:tbl>
              <a:tblPr/>
              <a:tblGrid>
                <a:gridCol w="1728887"/>
                <a:gridCol w="1584176"/>
                <a:gridCol w="1656184"/>
                <a:gridCol w="1728192"/>
                <a:gridCol w="1728192"/>
              </a:tblGrid>
              <a:tr h="50482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 подразделения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Объём НИОКР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2011 г.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Обязательства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2012 г.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Объем НИОКР </a:t>
                      </a:r>
                      <a:b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2012 г. 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Субподряд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2012 г.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ИММТ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68 652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83 845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107 228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44 844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ММИ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2 636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4 950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4 716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340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ИРИТ-РТФ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43 640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45 750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49 430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4 470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СИ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3 239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13 410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8 618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4 300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УралЭНИН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20 472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30 495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28 892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4 514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ФТИ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73 339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81 829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103 026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13 937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ХТИ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22 434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25 326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23 266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300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ИнФО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9 793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7 750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10 511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ВШЭМ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7 482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19 000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20 989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6 576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ИФКСиМП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317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ФУО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1 700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НТИ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10 649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10 025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10 717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ИЕН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125 880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122 742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138 066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9 034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ИМКН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30 310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25 928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35 475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ИГНИ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25 246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24 035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27 395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ИСПН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14 709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25 956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20 765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0 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ИГУП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1 250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796</a:t>
                      </a:r>
                    </a:p>
                  </a:txBody>
                  <a:tcPr marL="6202" marR="6202" marT="620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0</a:t>
                      </a:r>
                    </a:p>
                  </a:txBody>
                  <a:tcPr marL="6202" marR="6202" marT="620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Всего: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509 642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525 331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591 907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88 015</a:t>
                      </a:r>
                    </a:p>
                  </a:txBody>
                  <a:tcPr marL="6202" marR="6202" marT="620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39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268538" y="188913"/>
            <a:ext cx="6767512" cy="990600"/>
          </a:xfrm>
        </p:spPr>
        <p:txBody>
          <a:bodyPr/>
          <a:lstStyle/>
          <a:p>
            <a:pPr algn="ctr"/>
            <a:r>
              <a:rPr lang="ru-RU" dirty="0" smtClean="0"/>
              <a:t>Распределение объёмов НИР между институтами, внешние источники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25042A9-FF64-49EE-BAFB-BE98B3DB93E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/>
        </p:nvGraphicFramePr>
        <p:xfrm>
          <a:off x="251520" y="155679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 noGrp="1"/>
          </p:cNvGraphicFramePr>
          <p:nvPr/>
        </p:nvGraphicFramePr>
        <p:xfrm>
          <a:off x="273192" y="1636776"/>
          <a:ext cx="8640960" cy="503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11757</TotalTime>
  <Words>4225</Words>
  <Application>Microsoft Office PowerPoint</Application>
  <PresentationFormat>Экран (4:3)</PresentationFormat>
  <Paragraphs>1609</Paragraphs>
  <Slides>43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5" baseType="lpstr">
      <vt:lpstr>Обычная</vt:lpstr>
      <vt:lpstr>Диаграмма</vt:lpstr>
      <vt:lpstr>Слайд 1</vt:lpstr>
      <vt:lpstr>План презентации</vt:lpstr>
      <vt:lpstr>0</vt:lpstr>
      <vt:lpstr>Показатели эффективности и результативности в области научно-исследовательской деятельности</vt:lpstr>
      <vt:lpstr>Общие затраты на научно-исследовательскую деятельность в 2012 г.</vt:lpstr>
      <vt:lpstr>Структура финансирования НИР  2012 г./2011 г.</vt:lpstr>
      <vt:lpstr>Выполнение НИР в 2012 году  по источникам финансирования </vt:lpstr>
      <vt:lpstr>Выполнение НИР по  институтам,  внешние источники, тыс. руб. </vt:lpstr>
      <vt:lpstr>Распределение объёмов НИР между институтами, внешние источники</vt:lpstr>
      <vt:lpstr>Выполнение НИР по  институтам  на 12.12.2012 (млн. руб.)</vt:lpstr>
      <vt:lpstr>Удельный объём выработки по институтам из внешних источников</vt:lpstr>
      <vt:lpstr>Удельный объём выработки по институтам из внешних источников</vt:lpstr>
      <vt:lpstr>Сведения о грантах и научных контрактах  с иностранными организациями (фирмами)</vt:lpstr>
      <vt:lpstr>Активность подачи заявок  на конкурсы в 2012 году</vt:lpstr>
      <vt:lpstr>Слайд 15</vt:lpstr>
      <vt:lpstr>Слайд 16</vt:lpstr>
      <vt:lpstr>Слайд 17</vt:lpstr>
      <vt:lpstr>Публикационная активность сотрудников УрФУ, индексируемых в базах данных SCOPUS и WOK</vt:lpstr>
      <vt:lpstr>Количество статей, написанных сотрудниками университета в расчете на среднесписочную численность (ППС и НР)</vt:lpstr>
      <vt:lpstr>Количество сотрудников, принимающих участие в написании статей, цитируемых в БД Scopus и WOK</vt:lpstr>
      <vt:lpstr>Количество сотрудников, принимающих участие в написании статей, цитируемых в БД Scopus и WOK</vt:lpstr>
      <vt:lpstr>Доля публикаций УрФУ в изданиях с различным импакт-фактором, %</vt:lpstr>
      <vt:lpstr>Web of science: публикационная активность федеральных университетов России  (Общее число публикаций за период с 2001 по 2011 гг.)</vt:lpstr>
      <vt:lpstr>Компетенции ученых УрФУ по данным SciVal Spotlight </vt:lpstr>
      <vt:lpstr>Компетенции ученых институтов по данным SciVal Spotlight </vt:lpstr>
      <vt:lpstr>Результаты конкурсов на проведение научных исследований аспирантами, молодыми учеными и кандидатами наук УрФУ (2012 г.)</vt:lpstr>
      <vt:lpstr>Результаты конкурсов на проведение научных исследований аспирантами, молодыми учеными и кандидатами наук УрФУ (2012 г.)</vt:lpstr>
      <vt:lpstr>Целевая аспирантура </vt:lpstr>
      <vt:lpstr>Работа диссертационных советов УрФУ</vt:lpstr>
      <vt:lpstr>0</vt:lpstr>
      <vt:lpstr>Требования к отбору вузов</vt:lpstr>
      <vt:lpstr>0</vt:lpstr>
      <vt:lpstr>Средства Программы развития по направлению 2.1 в 2013 г., млн. руб.</vt:lpstr>
      <vt:lpstr>Объемы софинансирования и средства Программы развития, выделенные институтам для приобретения научного оборудования в 2013 г.</vt:lpstr>
      <vt:lpstr>0</vt:lpstr>
      <vt:lpstr>Проблемы развития научной деятельности в УрФУ</vt:lpstr>
      <vt:lpstr>Задачи развития научной деятельности на 2013 год</vt:lpstr>
      <vt:lpstr>Задачи развития научной деятельности на 2013 год</vt:lpstr>
      <vt:lpstr>Проекты и мероприятия по развитию публикационной активности и международного научного сотрудничества</vt:lpstr>
      <vt:lpstr>Внутренние мероприятия и проекты развития в сфере науки и организационной деятельности</vt:lpstr>
      <vt:lpstr>Корректировка размера выплат</vt:lpstr>
      <vt:lpstr>Научные журналы УрФУ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блока проректора по экономике и стратегическому развитию</dc:title>
  <dc:creator>Dem</dc:creator>
  <cp:lastModifiedBy>Prorector</cp:lastModifiedBy>
  <cp:revision>1398</cp:revision>
  <cp:lastPrinted>2013-03-24T11:36:51Z</cp:lastPrinted>
  <dcterms:modified xsi:type="dcterms:W3CDTF">2013-03-25T11:55:38Z</dcterms:modified>
</cp:coreProperties>
</file>