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90" r:id="rId4"/>
    <p:sldId id="287" r:id="rId5"/>
    <p:sldId id="307" r:id="rId6"/>
    <p:sldId id="302" r:id="rId7"/>
    <p:sldId id="316" r:id="rId8"/>
    <p:sldId id="312" r:id="rId9"/>
    <p:sldId id="297" r:id="rId10"/>
    <p:sldId id="298" r:id="rId11"/>
    <p:sldId id="320" r:id="rId12"/>
    <p:sldId id="304" r:id="rId13"/>
    <p:sldId id="284" r:id="rId14"/>
    <p:sldId id="319" r:id="rId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F77E9EBA-52C1-440A-99B5-4D697D060C16}">
          <p14:sldIdLst>
            <p14:sldId id="256"/>
            <p14:sldId id="290"/>
            <p14:sldId id="287"/>
            <p14:sldId id="307"/>
            <p14:sldId id="302"/>
            <p14:sldId id="316"/>
            <p14:sldId id="312"/>
            <p14:sldId id="297"/>
            <p14:sldId id="298"/>
            <p14:sldId id="320"/>
            <p14:sldId id="304"/>
            <p14:sldId id="284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95A"/>
    <a:srgbClr val="FF0066"/>
    <a:srgbClr val="E51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1" autoAdjust="0"/>
    <p:restoredTop sz="94660"/>
  </p:normalViewPr>
  <p:slideViewPr>
    <p:cSldViewPr>
      <p:cViewPr varScale="1">
        <p:scale>
          <a:sx n="50" d="100"/>
          <a:sy n="50" d="100"/>
        </p:scale>
        <p:origin x="1027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047DD-88EC-42FD-99AC-7C1FB9A52010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735CB-E6C3-4223-953F-3C89896D54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70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F112-33B5-49F9-B401-F9A792F79E50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17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735CB-E6C3-4223-953F-3C89896D54F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498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05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5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155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6E0F-A716-4404-9CC2-BE8127729F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CE40B-EFF2-4019-BAC2-2355677A9F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02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81F22-CD57-4C7B-BA4F-70959ABA0A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07469" y="6507164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4D574-12E5-4A03-8844-CEC0D78ABE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43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06782-26FE-4DDA-B3D4-56F7D642ED1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37A67-AC20-456C-B963-2B9FCE30FF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3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02161-6790-46D2-8637-AF678B346B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7DC96-6DCE-44FE-8FD0-C6FD088A4B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0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F3F76-F4DD-4872-B34D-BA50916665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4984E-FC75-4EB0-BAC8-BE3506B13F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65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E1B4B-D6F6-4EAA-B8DA-DB2B4F42C5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2EB1A-F9A8-4309-A237-C71BB98664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12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BD1B6-5E55-46A6-8C86-F02B78D471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89545-15A4-4CC8-BC28-0301F2BAEE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0DA92-AA4C-4264-A5CD-2EA768B9E3A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A1895-F0FC-4274-A5B6-97FFF273A7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5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093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F3BBB-D0FC-439C-BBF9-0F5F18AC6D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5B437-A0A7-4FDE-BF28-0E1DB1EA0D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03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33802-18EE-4E10-BC8A-6B09CAEEC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8ABB3-13FA-4DF9-BCAB-44836F7BD06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5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6D18C-E0E0-4542-A7A9-9547964671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47EF9-B90E-4E49-8103-D492C65215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7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77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23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3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399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90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06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C8FD1-7AF6-4AFE-A721-A568DC989687}" type="datetimeFigureOut">
              <a:rPr lang="ru-RU" smtClean="0"/>
              <a:pPr/>
              <a:t>17.06.2017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772ED-888E-49C9-BCD0-55F40A8F05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8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85750"/>
            <a:ext cx="9144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 bwMode="auto">
          <a:xfrm>
            <a:off x="1692520" y="1"/>
            <a:ext cx="745148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2772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1D7BF8-0287-4101-87E2-7912778144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7ABB13-4F2A-4F4A-B2DA-C34DA2C6A3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urfu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contact@urfu.ru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-171400"/>
            <a:ext cx="9144000" cy="6777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8" y="2204864"/>
            <a:ext cx="8136902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Прием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программам подготовки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научно-педагогических кадров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году</a:t>
            </a:r>
          </a:p>
          <a:p>
            <a:pPr algn="ctr"/>
            <a:endParaRPr lang="ru-RU" sz="80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40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9"/>
          <p:cNvSpPr>
            <a:spLocks noGrp="1"/>
          </p:cNvSpPr>
          <p:nvPr>
            <p:ph type="title"/>
          </p:nvPr>
        </p:nvSpPr>
        <p:spPr>
          <a:xfrm>
            <a:off x="1591409" y="188916"/>
            <a:ext cx="7451481" cy="503237"/>
          </a:xfrm>
        </p:spPr>
        <p:txBody>
          <a:bodyPr/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Какой документ получает выпускник аспирантуры?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D574-12E5-4A03-8844-CEC0D78ABE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1204" y="855862"/>
            <a:ext cx="6022584" cy="4001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Диплом кандидата наук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467542" y="1793251"/>
            <a:ext cx="1990135" cy="203132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При условии успешной защиты диссертации на соискание ученой степени кандидата наук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50047"/>
          <a:stretch/>
        </p:blipFill>
        <p:spPr>
          <a:xfrm rot="5400000">
            <a:off x="4493167" y="143893"/>
            <a:ext cx="2317903" cy="56166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48776"/>
          <a:stretch/>
        </p:blipFill>
        <p:spPr>
          <a:xfrm rot="5400000">
            <a:off x="4548409" y="2502381"/>
            <a:ext cx="2207415" cy="561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565640" y="862016"/>
            <a:ext cx="8326840" cy="36933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Контакты отдела подготовки научно-педагогических кадров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435" name="Заголовок 9"/>
          <p:cNvSpPr>
            <a:spLocks noGrp="1"/>
          </p:cNvSpPr>
          <p:nvPr>
            <p:ph type="title"/>
          </p:nvPr>
        </p:nvSpPr>
        <p:spPr>
          <a:xfrm>
            <a:off x="1591409" y="188916"/>
            <a:ext cx="7451481" cy="503237"/>
          </a:xfrm>
        </p:spPr>
        <p:txBody>
          <a:bodyPr/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Куда обращаться с вопросами?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D574-12E5-4A03-8844-CEC0D78ABE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TextBox 9"/>
          <p:cNvSpPr txBox="1">
            <a:spLocks noChangeArrowheads="1"/>
          </p:cNvSpPr>
          <p:nvPr/>
        </p:nvSpPr>
        <p:spPr bwMode="auto">
          <a:xfrm>
            <a:off x="467542" y="1793251"/>
            <a:ext cx="1990135" cy="1200329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Ул. Софьи Ковалевской, 5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3" name="Объект 2"/>
          <p:cNvSpPr>
            <a:spLocks noGrp="1"/>
          </p:cNvSpPr>
          <p:nvPr>
            <p:ph idx="1"/>
          </p:nvPr>
        </p:nvSpPr>
        <p:spPr>
          <a:xfrm>
            <a:off x="2771801" y="1793251"/>
            <a:ext cx="5544615" cy="120032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375-45-77</a:t>
            </a:r>
            <a:endParaRPr lang="ru-RU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58432" y="4090684"/>
            <a:ext cx="1990135" cy="83099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Ул. Ленина, 51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 bwMode="auto">
          <a:xfrm>
            <a:off x="2627784" y="3711158"/>
            <a:ext cx="5874700" cy="159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389-93-30 </a:t>
            </a:r>
            <a:endParaRPr lang="ru-RU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565640" y="862016"/>
            <a:ext cx="4654432" cy="4616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Информация для поступления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8435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Прием  201</a:t>
            </a:r>
            <a:r>
              <a:rPr lang="en-US" smtClean="0"/>
              <a:t>7</a:t>
            </a:r>
            <a:r>
              <a:rPr lang="ru-RU" smtClean="0"/>
              <a:t> года</a:t>
            </a:r>
            <a:endParaRPr lang="ru-RU" dirty="0"/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683568" y="1484784"/>
            <a:ext cx="7941568" cy="4641379"/>
          </a:xfrm>
        </p:spPr>
        <p:txBody>
          <a:bodyPr/>
          <a:lstStyle/>
          <a:p>
            <a:r>
              <a:rPr lang="ru-RU" smtClean="0"/>
              <a:t>На сайте университета </a:t>
            </a:r>
            <a:r>
              <a:rPr lang="ru-RU" smtClean="0">
                <a:hlinkClick r:id="rId3" action="ppaction://hlinkfile"/>
              </a:rPr>
              <a:t>urfu.ru</a:t>
            </a:r>
            <a:r>
              <a:rPr lang="ru-RU" smtClean="0"/>
              <a:t> в разделе «Аспирантура»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4D574-12E5-4A03-8844-CEC0D78ABE8F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350916"/>
            <a:ext cx="3816424" cy="381642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43" y="1900478"/>
            <a:ext cx="7128792" cy="46066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976" y="3696170"/>
            <a:ext cx="5820985" cy="30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3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D574-12E5-4A03-8844-CEC0D78ABE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3628" y="1055638"/>
            <a:ext cx="67687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Поступайте </a:t>
            </a:r>
          </a:p>
          <a:p>
            <a:pPr algn="ctr"/>
            <a:r>
              <a:rPr lang="ru-RU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аспирантуру  УрФУ !</a:t>
            </a:r>
            <a:endParaRPr lang="ru-RU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229200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Контакт-центр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8‑800‑100‑50‑44 (звонок бесплатный), +7 (343) 375‑44‑44, </a:t>
            </a:r>
            <a:r>
              <a:rPr lang="ru-RU" b="1" dirty="0">
                <a:hlinkClick r:id="rId2" tooltip="contact@urfu.ru"/>
              </a:rPr>
              <a:t>contact@urfu.ru</a:t>
            </a:r>
            <a:r>
              <a:rPr lang="ru-RU" b="1" dirty="0"/>
              <a:t> 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5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565640" y="889997"/>
            <a:ext cx="7966800" cy="83099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 освоению программ аспирантуры допускаются выпускники </a:t>
            </a:r>
            <a:r>
              <a:rPr lang="ru-RU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специалитета</a:t>
            </a: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и магистратуры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8435" name="Заголовок 9"/>
          <p:cNvSpPr>
            <a:spLocks noGrp="1"/>
          </p:cNvSpPr>
          <p:nvPr>
            <p:ph type="title"/>
          </p:nvPr>
        </p:nvSpPr>
        <p:spPr>
          <a:xfrm>
            <a:off x="1591409" y="188916"/>
            <a:ext cx="7451481" cy="503237"/>
          </a:xfrm>
        </p:spPr>
        <p:txBody>
          <a:bodyPr/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Кто может поступить в аспирантуру?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D574-12E5-4A03-8844-CEC0D78ABE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244606" y="2839120"/>
            <a:ext cx="8615276" cy="383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 образовании и квалификации установленного образца </a:t>
            </a:r>
          </a:p>
          <a:p>
            <a:pPr marL="0" indent="0">
              <a:buNone/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Blip>
                <a:blip r:embed="rId2"/>
              </a:buBlip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 уровне образования и квалификации государственного образца, полученный до 1 января 2014 г.</a:t>
            </a:r>
          </a:p>
          <a:p>
            <a:pPr marL="0" indent="0">
              <a:buNone/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Blip>
                <a:blip r:embed="rId2"/>
              </a:buBlip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 образовании и квалификации образца,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становленного МГУ и СПбГУ</a:t>
            </a:r>
          </a:p>
          <a:p>
            <a:pPr marL="0" indent="0">
              <a:buNone/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Blip>
                <a:blip r:embed="rId2"/>
              </a:buBlip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 образовании и квалификации, выданный частной организацией, осуществляющей образовательную деятельность на территории инновационного центра «</a:t>
            </a:r>
            <a:r>
              <a:rPr lang="ru-RU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Сколково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0" indent="0">
              <a:buNone/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Blip>
                <a:blip r:embed="rId2"/>
              </a:buBlip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 образовании и квалификации, выданный иностранным государством, если указанное в нем образование признается в Российской Федерации на уровне соответствующего высшего образования</a:t>
            </a:r>
          </a:p>
          <a:p>
            <a:pPr>
              <a:buBlip>
                <a:blip r:embed="rId2"/>
              </a:buBlip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Blip>
                <a:blip r:embed="rId2"/>
              </a:buBlip>
            </a:pP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Blip>
                <a:blip r:embed="rId2"/>
              </a:buBlip>
            </a:pPr>
            <a:endParaRPr lang="ru-RU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65640" y="2110780"/>
            <a:ext cx="796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Документы, подтверждающие необходимый уровень</a:t>
            </a:r>
            <a:r>
              <a:rPr lang="ru-RU" sz="1600" b="1" dirty="0" smtClean="0"/>
              <a:t>: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99136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9"/>
          <p:cNvSpPr>
            <a:spLocks noGrp="1"/>
          </p:cNvSpPr>
          <p:nvPr>
            <p:ph type="title"/>
          </p:nvPr>
        </p:nvSpPr>
        <p:spPr>
          <a:xfrm>
            <a:off x="1591409" y="188916"/>
            <a:ext cx="7451481" cy="503237"/>
          </a:xfrm>
        </p:spPr>
        <p:txBody>
          <a:bodyPr/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Какие документы нужны при поступлении?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D574-12E5-4A03-8844-CEC0D78ABE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6696744" cy="473434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</a:t>
            </a:r>
            <a:r>
              <a:rPr lang="ru-RU" sz="1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Заявление </a:t>
            </a:r>
          </a:p>
          <a:p>
            <a:pPr>
              <a:buFontTx/>
              <a:buChar char="-"/>
            </a:pPr>
            <a:r>
              <a:rPr lang="ru-RU" sz="1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документ, удостоверяющий личность,    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гражданство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(оригинал и ксерокопию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8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документ об образовании </a:t>
            </a:r>
            <a:r>
              <a:rPr lang="ru-RU" sz="1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(оригинал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ксерокопию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своему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усмотрению) 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фотографии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размером 3x4 см (обязательно при предоставлении оригинала документа об образовании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ru-RU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ротокол</a:t>
            </a:r>
            <a:r>
              <a:rPr lang="ru-RU" sz="18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собеседования с предполагаемым научным руководителем</a:t>
            </a:r>
          </a:p>
          <a:p>
            <a:pPr>
              <a:buFontTx/>
              <a:buChar char="-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лист </a:t>
            </a: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особых условий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(при необходимости)</a:t>
            </a:r>
          </a:p>
          <a:p>
            <a:pPr>
              <a:buFontTx/>
              <a:buChar char="-"/>
            </a:pP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дополнительные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документы  (при необходимости)</a:t>
            </a:r>
          </a:p>
          <a:p>
            <a:pPr marL="0" indent="0">
              <a:buNone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6303098" y="1541983"/>
            <a:ext cx="2736304" cy="4616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 19  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</a:t>
            </a: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юня 2017 г.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565640" y="862016"/>
            <a:ext cx="4654432" cy="46166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Комплект документов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565640" y="862016"/>
            <a:ext cx="6022584" cy="1200329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Прием документов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Вступительные испытания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Зачисление </a:t>
            </a:r>
          </a:p>
        </p:txBody>
      </p:sp>
      <p:sp>
        <p:nvSpPr>
          <p:cNvPr id="18435" name="Заголовок 9"/>
          <p:cNvSpPr>
            <a:spLocks noGrp="1"/>
          </p:cNvSpPr>
          <p:nvPr>
            <p:ph type="title"/>
          </p:nvPr>
        </p:nvSpPr>
        <p:spPr>
          <a:xfrm>
            <a:off x="1591409" y="188916"/>
            <a:ext cx="7451481" cy="503237"/>
          </a:xfrm>
        </p:spPr>
        <p:txBody>
          <a:bodyPr/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 какие сроки проходит приемная кампания?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D574-12E5-4A03-8844-CEC0D78ABE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251520" y="2539984"/>
            <a:ext cx="8615276" cy="391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Прием документов                                    </a:t>
            </a: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</a:t>
            </a:r>
            <a:r>
              <a:rPr lang="ru-RU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июня по 31 </a:t>
            </a: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июля  </a:t>
            </a: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(антресоли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3-его  этажа ГУК, ул. Мира, 19)</a:t>
            </a: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endParaRPr lang="ru-RU" sz="11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Вступительные 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испытания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</a:t>
            </a: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 </a:t>
            </a:r>
            <a:r>
              <a:rPr lang="ru-RU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 по 10 июля </a:t>
            </a:r>
            <a:endParaRPr lang="ru-RU" sz="1800" b="1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(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все направления)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</a:t>
            </a: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</a:t>
            </a:r>
            <a:r>
              <a:rPr lang="ru-RU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по 10 августа </a:t>
            </a:r>
            <a:endParaRPr lang="ru-RU" sz="1800" b="1" dirty="0" smtClean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(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технические и </a:t>
            </a:r>
            <a:endParaRPr lang="ru-RU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естественно-научные </a:t>
            </a: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направления)</a:t>
            </a: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12000"/>
              </a:lnSpc>
              <a:spcBef>
                <a:spcPts val="0"/>
              </a:spcBef>
            </a:pPr>
            <a:endParaRPr lang="ru-RU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Зачисление (бюджет) 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</a:t>
            </a: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21 августа</a:t>
            </a: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endParaRPr lang="ru-RU" sz="1800" b="1" dirty="0" smtClean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Зачисление (контракт)  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ru-RU" sz="18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</a:t>
            </a: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 </a:t>
            </a:r>
            <a:r>
              <a:rPr lang="ru-RU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декабря</a:t>
            </a:r>
          </a:p>
          <a:p>
            <a:pPr marL="0" indent="0" algn="just">
              <a:lnSpc>
                <a:spcPct val="112000"/>
              </a:lnSpc>
              <a:spcBef>
                <a:spcPts val="0"/>
              </a:spcBef>
              <a:buNone/>
            </a:pPr>
            <a:endParaRPr lang="ru-RU" sz="1800" b="1" dirty="0" smtClean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6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565640" y="862016"/>
            <a:ext cx="6022584" cy="4001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Вступительные испытания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8435" name="Заголовок 9"/>
          <p:cNvSpPr>
            <a:spLocks noGrp="1"/>
          </p:cNvSpPr>
          <p:nvPr>
            <p:ph type="title"/>
          </p:nvPr>
        </p:nvSpPr>
        <p:spPr>
          <a:xfrm>
            <a:off x="1591409" y="188916"/>
            <a:ext cx="7451481" cy="503237"/>
          </a:xfrm>
        </p:spPr>
        <p:txBody>
          <a:bodyPr/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Какие испытания необходимо выдержать?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D574-12E5-4A03-8844-CEC0D78ABE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3" name="Объект 2"/>
          <p:cNvSpPr>
            <a:spLocks noGrp="1"/>
          </p:cNvSpPr>
          <p:nvPr>
            <p:ph idx="1"/>
          </p:nvPr>
        </p:nvSpPr>
        <p:spPr>
          <a:xfrm>
            <a:off x="2843808" y="1431990"/>
            <a:ext cx="5616624" cy="5237370"/>
          </a:xfrm>
        </p:spPr>
        <p:txBody>
          <a:bodyPr>
            <a:noAutofit/>
          </a:bodyPr>
          <a:lstStyle/>
          <a:p>
            <a:pPr marL="542925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</a:t>
            </a: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пециальная </a:t>
            </a:r>
            <a:r>
              <a:rPr lang="ru-RU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дисциплина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соответствующая профилю направления подготовки;</a:t>
            </a:r>
          </a:p>
          <a:p>
            <a:pPr marL="542925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Иностранный </a:t>
            </a:r>
            <a:r>
              <a:rPr lang="ru-RU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язык</a:t>
            </a:r>
            <a:r>
              <a:rPr lang="ru-RU" sz="16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(английский, немецкий, французский, по выбору поступающего).</a:t>
            </a:r>
          </a:p>
          <a:p>
            <a:pPr marL="542925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Философия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(для гуманитарных направлений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);</a:t>
            </a:r>
          </a:p>
          <a:p>
            <a:pPr marL="542925" indent="0" algn="just">
              <a:lnSpc>
                <a:spcPct val="112000"/>
              </a:lnSpc>
              <a:spcBef>
                <a:spcPts val="0"/>
              </a:spcBef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42925" indent="0" algn="just">
              <a:lnSpc>
                <a:spcPct val="112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Формы  </a:t>
            </a:r>
            <a:r>
              <a:rPr lang="ru-RU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вступительных испытаний</a:t>
            </a:r>
            <a:r>
              <a:rPr lang="ru-RU" sz="1800" u="sng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algn="just">
              <a:lnSpc>
                <a:spcPct val="112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а) иностранный язык – в устно-письменной форме;</a:t>
            </a:r>
          </a:p>
          <a:p>
            <a:pPr algn="just">
              <a:lnSpc>
                <a:spcPct val="112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б) философия – в устной форме по билетам;</a:t>
            </a:r>
          </a:p>
          <a:p>
            <a:pPr algn="just">
              <a:lnSpc>
                <a:spcPct val="112000"/>
              </a:lnSpc>
              <a:spcBef>
                <a:spcPts val="0"/>
              </a:spcBef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в) специальная дисциплина – в форме устного собеседования по вопросам, перечень которых доводится до сведения поступающих путем публикации на официальном сайте.</a:t>
            </a:r>
          </a:p>
          <a:p>
            <a:pPr marL="0" indent="0"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51520" y="2780928"/>
            <a:ext cx="2592288" cy="193899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Перечень вступительных испытаний, установленных </a:t>
            </a:r>
            <a:r>
              <a:rPr lang="ru-RU" sz="2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УрФУ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0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urfu.ru/owa/service.svc/s/GetFileAttachment?id=AAMkADYzYzlkNTRlLWRlOWYtNDA2NC04ZWVkLTMyODUzYTMyOGNkZQBGAAAAAAAov%2Buz0yvgQpVStDy7NaKDBwCDq4XJcem4QqwgX%2BP0sOwWAAAAAAENAACDq4XJcem4QqwgX%2BP0sOwWAAGFgotiAAABEgAQAHuZhPQUCGhCoEyBclWvjI0%3D&amp;isImagePreview=True&amp;X-OWA-CANARY=5MLi2xbH6UO0Ni7XxXnt2aOe1AsMtdIIpk9bT993s2W2ZMNIE5uFsapgNFOk5Mn7g9XcXqxVP0Q."/>
          <p:cNvSpPr>
            <a:spLocks noChangeAspect="1" noChangeArrowheads="1"/>
          </p:cNvSpPr>
          <p:nvPr/>
        </p:nvSpPr>
        <p:spPr bwMode="auto">
          <a:xfrm>
            <a:off x="143608" y="-144463"/>
            <a:ext cx="28135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urfu.ru/owa/service.svc/s/GetFileAttachment?id=AAMkADYzYzlkNTRlLWRlOWYtNDA2NC04ZWVkLTMyODUzYTMyOGNkZQBGAAAAAAAov%2Buz0yvgQpVStDy7NaKDBwCDq4XJcem4QqwgX%2BP0sOwWAAAAAAENAACDq4XJcem4QqwgX%2BP0sOwWAAGFgotiAAABEgAQAHuZhPQUCGhCoEyBclWvjI0%3D&amp;isImagePreview=True&amp;X-OWA-CANARY=5MLi2xbH6UO0Ni7XxXnt2aOe1AsMtdIIpk9bT993s2W2ZMNIE5uFsapgNFOk5Mn7g9XcXqxVP0Q."/>
          <p:cNvSpPr>
            <a:spLocks noChangeAspect="1" noChangeArrowheads="1"/>
          </p:cNvSpPr>
          <p:nvPr/>
        </p:nvSpPr>
        <p:spPr bwMode="auto">
          <a:xfrm>
            <a:off x="284285" y="7939"/>
            <a:ext cx="281354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935783"/>
              </p:ext>
            </p:extLst>
          </p:nvPr>
        </p:nvGraphicFramePr>
        <p:xfrm>
          <a:off x="565639" y="1649258"/>
          <a:ext cx="7678769" cy="63494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722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6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0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862" marR="58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862" marR="58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29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862" marR="58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862" marR="58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6049">
                <a:tc>
                  <a:txBody>
                    <a:bodyPr/>
                    <a:lstStyle/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задел </a:t>
                      </a:r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 диссертационной работе, изложенный в протоколе устного собеседования с научным руководителем;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indent="-342900" algn="just">
                        <a:lnSpc>
                          <a:spcPct val="114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публикации</a:t>
                      </a:r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по тематике диссертационного исследования, подтвержденные заверенным списком научных работ поступающего, а также зарегистрированные объекты результатов интеллектуальной собственности;</a:t>
                      </a:r>
                    </a:p>
                    <a:p>
                      <a:pPr marL="0" indent="0" algn="just">
                        <a:lnSpc>
                          <a:spcPct val="114000"/>
                        </a:lnSpc>
                        <a:buFont typeface="Arial" panose="020B0604020202020204" pitchFamily="34" charset="0"/>
                        <a:buNone/>
                      </a:pPr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участие</a:t>
                      </a:r>
                      <a:r>
                        <a:rPr lang="ru-RU" sz="1600" b="1" dirty="0" smtClean="0">
                          <a:solidFill>
                            <a:schemeClr val="accent2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 научных конкурсах, выставках, конференциях, олимпиадах и в выполнении научных проектов и грантов;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диплом</a:t>
                      </a:r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с отличием о высшем образовании (</a:t>
                      </a:r>
                      <a:r>
                        <a:rPr lang="ru-RU" sz="16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специалитет</a:t>
                      </a:r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или магистратура);</a:t>
                      </a:r>
                    </a:p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endParaRPr lang="ru-RU" sz="16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наличие </a:t>
                      </a:r>
                      <a:r>
                        <a:rPr lang="ru-RU" sz="16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именных стипендий при обучении.</a:t>
                      </a:r>
                    </a:p>
                    <a:p>
                      <a:endParaRPr lang="ru-RU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62" marR="58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862" marR="58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3028">
                <a:tc>
                  <a:txBody>
                    <a:bodyPr/>
                    <a:lstStyle/>
                    <a:p>
                      <a:endParaRPr lang="ru-RU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862" marR="58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862" marR="58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302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862" marR="58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ru-RU"/>
                    </a:p>
                  </a:txBody>
                  <a:tcPr marL="5862" marR="58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02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862" marR="5862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0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862" marR="5862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351" marR="6351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492886"/>
            <a:ext cx="2133600" cy="365125"/>
          </a:xfrm>
        </p:spPr>
        <p:txBody>
          <a:bodyPr/>
          <a:lstStyle/>
          <a:p>
            <a:pPr>
              <a:defRPr/>
            </a:pPr>
            <a:fld id="{8D889545-15A4-4CC8-BC28-0301F2BAEE65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65640" y="935473"/>
            <a:ext cx="8450570" cy="92333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Индивидуальные достижения</a:t>
            </a:r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баллов за индивидуальные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входит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сумму конкурсных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баллов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Заголовок 9"/>
          <p:cNvSpPr txBox="1">
            <a:spLocks/>
          </p:cNvSpPr>
          <p:nvPr/>
        </p:nvSpPr>
        <p:spPr bwMode="auto">
          <a:xfrm>
            <a:off x="1564728" y="200122"/>
            <a:ext cx="7451481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Учитываются ли индивидуальные достижения?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5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9"/>
          <p:cNvSpPr>
            <a:spLocks noGrp="1"/>
          </p:cNvSpPr>
          <p:nvPr>
            <p:ph type="title"/>
          </p:nvPr>
        </p:nvSpPr>
        <p:spPr>
          <a:xfrm>
            <a:off x="1591409" y="188916"/>
            <a:ext cx="7451481" cy="503237"/>
          </a:xfrm>
        </p:spPr>
        <p:txBody>
          <a:bodyPr/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проводится конкурс?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D574-12E5-4A03-8844-CEC0D78ABE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700808"/>
            <a:ext cx="410445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r>
              <a:rPr lang="ru-RU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Конкурс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проводится по направлениям подготовки 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раздельно: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места в рамках КЦП (контрольные цифры приема)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места по договорам об оказании платных образовательных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услуг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целевые места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ru-RU" b="1" dirty="0" smtClean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436096" y="1988840"/>
            <a:ext cx="3240360" cy="341632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255 </a:t>
            </a:r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 </a:t>
            </a:r>
            <a:endParaRPr lang="ru-RU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очную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бюджетную форму </a:t>
            </a:r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обучения </a:t>
            </a: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направлениям </a:t>
            </a: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подготовки</a:t>
            </a:r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7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D574-12E5-4A03-8844-CEC0D78ABE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982275"/>
              </p:ext>
            </p:extLst>
          </p:nvPr>
        </p:nvGraphicFramePr>
        <p:xfrm>
          <a:off x="457200" y="980733"/>
          <a:ext cx="8219256" cy="80951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9022">
                  <a:extLst>
                    <a:ext uri="{9D8B030D-6E8A-4147-A177-3AD203B41FA5}">
                      <a16:colId xmlns:a16="http://schemas.microsoft.com/office/drawing/2014/main" val="3547986929"/>
                    </a:ext>
                  </a:extLst>
                </a:gridCol>
                <a:gridCol w="6006021">
                  <a:extLst>
                    <a:ext uri="{9D8B030D-6E8A-4147-A177-3AD203B41FA5}">
                      <a16:colId xmlns:a16="http://schemas.microsoft.com/office/drawing/2014/main" val="2481372808"/>
                    </a:ext>
                  </a:extLst>
                </a:gridCol>
                <a:gridCol w="844213">
                  <a:extLst>
                    <a:ext uri="{9D8B030D-6E8A-4147-A177-3AD203B41FA5}">
                      <a16:colId xmlns:a16="http://schemas.microsoft.com/office/drawing/2014/main" val="988430286"/>
                    </a:ext>
                  </a:extLst>
                </a:gridCol>
              </a:tblGrid>
              <a:tr h="26746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Код </a:t>
                      </a:r>
                      <a:r>
                        <a:rPr lang="ru-RU" sz="1050" b="1" u="none" strike="noStrike" dirty="0">
                          <a:effectLst/>
                        </a:rPr>
                        <a:t>и наименование </a:t>
                      </a:r>
                      <a:r>
                        <a:rPr lang="ru-RU" sz="1050" b="1" u="none" strike="noStrike" dirty="0" smtClean="0">
                          <a:effectLst/>
                        </a:rPr>
                        <a:t>укрупненной группы направлений </a:t>
                      </a:r>
                      <a:r>
                        <a:rPr lang="ru-RU" sz="1050" b="1" u="none" strike="noStrike" dirty="0">
                          <a:effectLst/>
                        </a:rPr>
                        <a:t>подготовки</a:t>
                      </a:r>
                      <a:endParaRPr lang="ru-RU" sz="105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+mn-lt"/>
                        </a:rPr>
                        <a:t>Количество</a:t>
                      </a:r>
                      <a:r>
                        <a:rPr lang="ru-RU" sz="1600" b="1" i="0" u="none" strike="noStrike" baseline="0" dirty="0" smtClean="0">
                          <a:effectLst/>
                          <a:latin typeface="+mn-lt"/>
                        </a:rPr>
                        <a:t> мест</a:t>
                      </a:r>
                      <a:endParaRPr lang="ru-RU" sz="16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85392"/>
                  </a:ext>
                </a:extLst>
              </a:tr>
              <a:tr h="1775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01.00.00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Математика и </a:t>
                      </a:r>
                      <a:r>
                        <a:rPr lang="ru-RU" sz="1000" u="none" strike="noStrike" dirty="0" smtClean="0">
                          <a:effectLst/>
                        </a:rPr>
                        <a:t>механика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15951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02.00.00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Компьютерные и информационные науки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251736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03.00.00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Физика и </a:t>
                      </a:r>
                      <a:r>
                        <a:rPr lang="ru-RU" sz="1000" u="none" strike="noStrike" dirty="0" smtClean="0">
                          <a:effectLst/>
                        </a:rPr>
                        <a:t>астрономия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28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524516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04.00.00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Химические науки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289594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05.00.00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Науки о земле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10557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06.00.00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Биологические науки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522639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07.00.00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Архитектура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078588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08.00.00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Техника и технологии строительства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482968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09.00.00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Информатика и вычислительная </a:t>
                      </a:r>
                      <a:r>
                        <a:rPr lang="ru-RU" sz="1000" u="none" strike="noStrike" dirty="0" smtClean="0">
                          <a:effectLst/>
                        </a:rPr>
                        <a:t>техника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50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13842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10.00.00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Информационная </a:t>
                      </a:r>
                      <a:r>
                        <a:rPr lang="ru-RU" sz="1000" u="none" strike="noStrike" dirty="0" smtClean="0">
                          <a:effectLst/>
                        </a:rPr>
                        <a:t>безопасность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28978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11.00.00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Электроника, радиотехника и системы </a:t>
                      </a:r>
                      <a:r>
                        <a:rPr lang="ru-RU" sz="1000" u="none" strike="noStrike" dirty="0" smtClean="0">
                          <a:effectLst/>
                        </a:rPr>
                        <a:t>связи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49931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13.00.00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Электро- и теплотехника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90406"/>
                  </a:ext>
                </a:extLst>
              </a:tr>
              <a:tr h="1827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14.00.00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Ядерная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энергетика и технологии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1766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15.00.00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Машиностроение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123877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18.00.00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Химические технологии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22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561294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20.00.00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err="1">
                          <a:effectLst/>
                        </a:rPr>
                        <a:t>Техносферная</a:t>
                      </a:r>
                      <a:r>
                        <a:rPr lang="ru-RU" sz="1000" u="none" strike="noStrike" dirty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безопасность и </a:t>
                      </a:r>
                      <a:r>
                        <a:rPr lang="ru-RU" sz="1000" u="none" strike="noStrike" dirty="0" err="1" smtClean="0">
                          <a:effectLst/>
                        </a:rPr>
                        <a:t>природообустройство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779679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22.00.00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Технологии </a:t>
                      </a:r>
                      <a:r>
                        <a:rPr lang="ru-RU" sz="1000" u="none" strike="noStrike" dirty="0" smtClean="0">
                          <a:effectLst/>
                        </a:rPr>
                        <a:t>материалов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25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737593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27.00.00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Управление в технических </a:t>
                      </a:r>
                      <a:r>
                        <a:rPr lang="ru-RU" sz="1000" u="none" strike="noStrike" dirty="0" smtClean="0">
                          <a:effectLst/>
                        </a:rPr>
                        <a:t>системах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421679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37.00.00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Психологические науки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878921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38.00.00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Экономика и управление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79563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39.00.00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Социология и социальные работы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829107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41.00.00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Политические науки и регионоведение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610203"/>
                  </a:ext>
                </a:extLst>
              </a:tr>
              <a:tr h="1852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42.00.00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Средства массовой информации и информационно-библиотечное дело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508301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44.00.00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Образование и педагогические науки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660967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45.00.00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Языкознание и литературоведение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318958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46.00.00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История </a:t>
                      </a:r>
                      <a:r>
                        <a:rPr lang="ru-RU" sz="1000" u="none" strike="noStrike" dirty="0">
                          <a:effectLst/>
                        </a:rPr>
                        <a:t>и археология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758046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47.00.00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Философия, этика и религиоведение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3101359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50.00.00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Искусствознание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827852"/>
                  </a:ext>
                </a:extLst>
              </a:tr>
              <a:tr h="1799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>
                          <a:effectLst/>
                        </a:rPr>
                        <a:t>51.00.00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 smtClean="0">
                          <a:effectLst/>
                        </a:rPr>
                        <a:t>Культуроведение и социокультурные вопросы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517948"/>
                  </a:ext>
                </a:extLst>
              </a:tr>
              <a:tr h="19539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ИТОГО</a:t>
                      </a:r>
                      <a:endParaRPr lang="ru-RU" sz="1000" b="0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493" marR="6493" marT="649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</a:rPr>
                        <a:t>255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09221"/>
                  </a:ext>
                </a:extLst>
              </a:tr>
            </a:tbl>
          </a:graphicData>
        </a:graphic>
      </p:graphicFrame>
      <p:sp>
        <p:nvSpPr>
          <p:cNvPr id="13" name="Заголовок 1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590675" y="188913"/>
            <a:ext cx="7451725" cy="50323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Контрольные цифры приема</a:t>
            </a: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73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9"/>
          <p:cNvSpPr>
            <a:spLocks noGrp="1"/>
          </p:cNvSpPr>
          <p:nvPr>
            <p:ph type="title"/>
          </p:nvPr>
        </p:nvSpPr>
        <p:spPr>
          <a:xfrm>
            <a:off x="1591409" y="188916"/>
            <a:ext cx="7451481" cy="503237"/>
          </a:xfrm>
        </p:spPr>
        <p:txBody>
          <a:bodyPr/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Какой документ получает выпускник аспирантуры?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D4D574-12E5-4A03-8844-CEC0D78ABE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1204" y="855862"/>
            <a:ext cx="6022584" cy="40011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Диплом об окончании аспирантуры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93251"/>
            <a:ext cx="5190356" cy="3668096"/>
          </a:xfrm>
          <a:prstGeom prst="rect">
            <a:avLst/>
          </a:prstGeom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467542" y="1793251"/>
            <a:ext cx="1990135" cy="2031325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При условии выполнения учебного плана и успешного прохождения итоговой аттестации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4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689</Words>
  <Application>Microsoft Office PowerPoint</Application>
  <PresentationFormat>Экран (4:3)</PresentationFormat>
  <Paragraphs>206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Cyr</vt:lpstr>
      <vt:lpstr>Calibri</vt:lpstr>
      <vt:lpstr>Verdana</vt:lpstr>
      <vt:lpstr>Тема Office</vt:lpstr>
      <vt:lpstr>1_Тема Office</vt:lpstr>
      <vt:lpstr>Презентация PowerPoint</vt:lpstr>
      <vt:lpstr>Кто может поступить в аспирантуру?</vt:lpstr>
      <vt:lpstr> Какие документы нужны при поступлении?</vt:lpstr>
      <vt:lpstr> В какие сроки проходит приемная кампания?</vt:lpstr>
      <vt:lpstr>Какие испытания необходимо выдержать?</vt:lpstr>
      <vt:lpstr>Презентация PowerPoint</vt:lpstr>
      <vt:lpstr>Как проводится конкурс?</vt:lpstr>
      <vt:lpstr>Контрольные цифры приема</vt:lpstr>
      <vt:lpstr>Какой документ получает выпускник аспирантуры?</vt:lpstr>
      <vt:lpstr>Какой документ получает выпускник аспирантуры?</vt:lpstr>
      <vt:lpstr>Куда обращаться с вопросами?</vt:lpstr>
      <vt:lpstr>Прием  2017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Усольцева Т.А.,ЦНП</dc:creator>
  <cp:lastModifiedBy>user</cp:lastModifiedBy>
  <cp:revision>232</cp:revision>
  <cp:lastPrinted>2015-12-02T05:27:18Z</cp:lastPrinted>
  <dcterms:created xsi:type="dcterms:W3CDTF">2012-12-29T07:41:38Z</dcterms:created>
  <dcterms:modified xsi:type="dcterms:W3CDTF">2017-06-17T05:01:58Z</dcterms:modified>
</cp:coreProperties>
</file>