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72" r:id="rId4"/>
    <p:sldId id="273" r:id="rId5"/>
    <p:sldId id="262" r:id="rId6"/>
    <p:sldId id="269" r:id="rId7"/>
    <p:sldId id="275" r:id="rId8"/>
    <p:sldId id="270" r:id="rId9"/>
    <p:sldId id="276" r:id="rId10"/>
    <p:sldId id="265" r:id="rId11"/>
    <p:sldId id="266" r:id="rId12"/>
    <p:sldId id="279" r:id="rId13"/>
    <p:sldId id="267" r:id="rId14"/>
    <p:sldId id="268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32" y="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ksimhomakov:Library:Mail%20Downloads:&#1076;&#1080;&#1072;&#1075;&#1088;&#1072;&#1084;&#1084;&#1072;%20&#1088;&#1072;&#1089;&#1087;&#1088;&#1077;&#1076;&#1077;&#1083;&#1077;&#1085;&#1080;&#1077;%20&#1087;&#1086;%20&#1080;&#1085;&#1089;&#1090;&#1080;&#1090;&#1091;&#1090;&#1072;&#1084;%2011%2012%2013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pPr>
            <a:r>
              <a:rPr lang="ru-RU" sz="1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Распределение иностранных студентов первого курса по регионам мира</a:t>
            </a:r>
          </a:p>
        </c:rich>
      </c:tx>
      <c:layout>
        <c:manualLayout>
          <c:xMode val="edge"/>
          <c:yMode val="edge"/>
          <c:x val="0.098456382989026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44957121517368"/>
          <c:y val="0.129676093305238"/>
          <c:w val="0.563834359933304"/>
          <c:h val="0.7618720195186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распределение по институтам 11 12 13 (1).xlsx]Лист1'!$G$5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cat>
            <c:strRef>
              <c:f>'[диаграмма распределение по институтам 11 12 13 (1).xlsx]Лист1'!$E$6:$E$22</c:f>
              <c:strCache>
                <c:ptCount val="17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ПОДФАК и слушатели</c:v>
                </c:pt>
                <c:pt idx="16">
                  <c:v>ИГУП</c:v>
                </c:pt>
              </c:strCache>
            </c:strRef>
          </c:cat>
          <c:val>
            <c:numRef>
              <c:f>'[диаграмма распределение по институтам 11 12 13 (1).xlsx]Лист1'!$G$6:$G$22</c:f>
              <c:numCache>
                <c:formatCode>General</c:formatCode>
                <c:ptCount val="17"/>
                <c:pt idx="0">
                  <c:v>243.0</c:v>
                </c:pt>
                <c:pt idx="1">
                  <c:v>43.0</c:v>
                </c:pt>
                <c:pt idx="2">
                  <c:v>61.0</c:v>
                </c:pt>
                <c:pt idx="3">
                  <c:v>81.0</c:v>
                </c:pt>
                <c:pt idx="4">
                  <c:v>95.0</c:v>
                </c:pt>
                <c:pt idx="5">
                  <c:v>17.0</c:v>
                </c:pt>
                <c:pt idx="6">
                  <c:v>13.0</c:v>
                </c:pt>
                <c:pt idx="7">
                  <c:v>78.0</c:v>
                </c:pt>
                <c:pt idx="8">
                  <c:v>4.0</c:v>
                </c:pt>
                <c:pt idx="9">
                  <c:v>31.0</c:v>
                </c:pt>
                <c:pt idx="10">
                  <c:v>8.0</c:v>
                </c:pt>
                <c:pt idx="11">
                  <c:v>94.0</c:v>
                </c:pt>
                <c:pt idx="12">
                  <c:v>63.0</c:v>
                </c:pt>
                <c:pt idx="13">
                  <c:v>59.0</c:v>
                </c:pt>
                <c:pt idx="14">
                  <c:v>11.0</c:v>
                </c:pt>
                <c:pt idx="16">
                  <c:v>59.0</c:v>
                </c:pt>
              </c:numCache>
            </c:numRef>
          </c:val>
        </c:ser>
        <c:ser>
          <c:idx val="1"/>
          <c:order val="1"/>
          <c:tx>
            <c:strRef>
              <c:f>'[диаграмма распределение по институтам 11 12 13 (1).xlsx]Лист1'!$H$5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cat>
            <c:strRef>
              <c:f>'[диаграмма распределение по институтам 11 12 13 (1).xlsx]Лист1'!$E$6:$E$22</c:f>
              <c:strCache>
                <c:ptCount val="17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ПОДФАК и слушатели</c:v>
                </c:pt>
                <c:pt idx="16">
                  <c:v>ИГУП</c:v>
                </c:pt>
              </c:strCache>
            </c:strRef>
          </c:cat>
          <c:val>
            <c:numRef>
              <c:f>'[диаграмма распределение по институтам 11 12 13 (1).xlsx]Лист1'!$H$6:$H$22</c:f>
              <c:numCache>
                <c:formatCode>General</c:formatCode>
                <c:ptCount val="17"/>
                <c:pt idx="0">
                  <c:v>210.0</c:v>
                </c:pt>
                <c:pt idx="1">
                  <c:v>39.0</c:v>
                </c:pt>
                <c:pt idx="2">
                  <c:v>62.0</c:v>
                </c:pt>
                <c:pt idx="3">
                  <c:v>59.0</c:v>
                </c:pt>
                <c:pt idx="4">
                  <c:v>89.0</c:v>
                </c:pt>
                <c:pt idx="5">
                  <c:v>17.0</c:v>
                </c:pt>
                <c:pt idx="6">
                  <c:v>49.0</c:v>
                </c:pt>
                <c:pt idx="7">
                  <c:v>43.0</c:v>
                </c:pt>
                <c:pt idx="8">
                  <c:v>2.0</c:v>
                </c:pt>
                <c:pt idx="9">
                  <c:v>35.0</c:v>
                </c:pt>
                <c:pt idx="10">
                  <c:v>5.0</c:v>
                </c:pt>
                <c:pt idx="11">
                  <c:v>44.0</c:v>
                </c:pt>
                <c:pt idx="12">
                  <c:v>39.0</c:v>
                </c:pt>
                <c:pt idx="13">
                  <c:v>17.0</c:v>
                </c:pt>
                <c:pt idx="14">
                  <c:v>10.0</c:v>
                </c:pt>
                <c:pt idx="16">
                  <c:v>17.0</c:v>
                </c:pt>
              </c:numCache>
            </c:numRef>
          </c:val>
        </c:ser>
        <c:ser>
          <c:idx val="2"/>
          <c:order val="2"/>
          <c:tx>
            <c:v>2014/2015</c:v>
          </c:tx>
          <c:invertIfNegative val="0"/>
          <c:cat>
            <c:strRef>
              <c:f>'[диаграмма распределение по институтам 11 12 13 (1).xlsx]Лист1'!$E$6:$E$22</c:f>
              <c:strCache>
                <c:ptCount val="17"/>
                <c:pt idx="0">
                  <c:v>ИГНИ</c:v>
                </c:pt>
                <c:pt idx="1">
                  <c:v>ИЕН</c:v>
                </c:pt>
                <c:pt idx="2">
                  <c:v>ИСПН</c:v>
                </c:pt>
                <c:pt idx="3">
                  <c:v>ВШЭМ</c:v>
                </c:pt>
                <c:pt idx="4">
                  <c:v>УЭИ</c:v>
                </c:pt>
                <c:pt idx="5">
                  <c:v>ХТИ</c:v>
                </c:pt>
                <c:pt idx="6">
                  <c:v>ИнФО</c:v>
                </c:pt>
                <c:pt idx="7">
                  <c:v>ИММТ</c:v>
                </c:pt>
                <c:pt idx="8">
                  <c:v>ИВТОБ</c:v>
                </c:pt>
                <c:pt idx="9">
                  <c:v>СТИ</c:v>
                </c:pt>
                <c:pt idx="10">
                  <c:v>ИМКН</c:v>
                </c:pt>
                <c:pt idx="11">
                  <c:v>ИРИТ-РтФ</c:v>
                </c:pt>
                <c:pt idx="12">
                  <c:v>ФТИ</c:v>
                </c:pt>
                <c:pt idx="13">
                  <c:v>ММИ</c:v>
                </c:pt>
                <c:pt idx="14">
                  <c:v>ИФКСиМП</c:v>
                </c:pt>
                <c:pt idx="15">
                  <c:v>ПОДФАК и слушатели</c:v>
                </c:pt>
                <c:pt idx="16">
                  <c:v>ИГУП</c:v>
                </c:pt>
              </c:strCache>
            </c:strRef>
          </c:cat>
          <c:val>
            <c:numRef>
              <c:f>'[диаграмма распределение по институтам 11 12 13 (1).xlsx]Лист1'!$F$6:$F$22</c:f>
              <c:numCache>
                <c:formatCode>General</c:formatCode>
                <c:ptCount val="17"/>
                <c:pt idx="0">
                  <c:v>168.0</c:v>
                </c:pt>
                <c:pt idx="1">
                  <c:v>44.0</c:v>
                </c:pt>
                <c:pt idx="2">
                  <c:v>82.0</c:v>
                </c:pt>
                <c:pt idx="3">
                  <c:v>89.0</c:v>
                </c:pt>
                <c:pt idx="4">
                  <c:v>53.0</c:v>
                </c:pt>
                <c:pt idx="5">
                  <c:v>29.0</c:v>
                </c:pt>
                <c:pt idx="6">
                  <c:v>14.0</c:v>
                </c:pt>
                <c:pt idx="7">
                  <c:v>125.0</c:v>
                </c:pt>
                <c:pt idx="8">
                  <c:v>0.0</c:v>
                </c:pt>
                <c:pt idx="9">
                  <c:v>21.0</c:v>
                </c:pt>
                <c:pt idx="10">
                  <c:v>9.0</c:v>
                </c:pt>
                <c:pt idx="11">
                  <c:v>51.0</c:v>
                </c:pt>
                <c:pt idx="12">
                  <c:v>66.0</c:v>
                </c:pt>
                <c:pt idx="13">
                  <c:v>47.0</c:v>
                </c:pt>
                <c:pt idx="14">
                  <c:v>16.0</c:v>
                </c:pt>
                <c:pt idx="15">
                  <c:v>280.0</c:v>
                </c:pt>
                <c:pt idx="16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6935384"/>
        <c:axId val="2106930248"/>
        <c:axId val="0"/>
      </c:bar3DChart>
      <c:catAx>
        <c:axId val="2106935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6930248"/>
        <c:crosses val="autoZero"/>
        <c:auto val="1"/>
        <c:lblAlgn val="ctr"/>
        <c:lblOffset val="100"/>
        <c:noMultiLvlLbl val="0"/>
      </c:catAx>
      <c:valAx>
        <c:axId val="2106930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6935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9ADDBA-159D-DD4D-BC7D-BBD6F642B4A4}" type="datetimeFigureOut">
              <a:rPr lang="ru-RU"/>
              <a:pPr/>
              <a:t>27.04.15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CE8963-9781-304B-A3DD-4D50002E5F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55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5A3508E1-771F-2D4A-B0E7-DD46F1927C56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45B1F55A-58BD-3F41-9372-D4E1AE0AE20C}" type="slidenum">
              <a:rPr lang="ru-RU"/>
              <a:pPr eaLnBrk="1" hangingPunct="1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3B5F96-F47F-411A-AAFC-C0788E0F69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7F5A6-0E80-40ED-AE5B-BA70ACEF25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8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CF356-33AF-4623-8B90-5C6DE2EC11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8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01090DDF-9315-A143-A617-DCB8D35A2268}" type="slidenum">
              <a:rPr lang="ru-RU"/>
              <a:pPr eaLnBrk="1" hangingPunct="1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B9CF1AFC-F24E-034D-99E0-F122A7BBCD70}" type="slidenum">
              <a:rPr lang="ru-RU"/>
              <a:pPr eaLnBrk="1" hangingPunct="1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D195B6C7-61A9-1740-89DC-FDB879E770F0}" type="slidenum">
              <a:rPr lang="ru-RU"/>
              <a:pPr eaLnBrk="1" hangingPunct="1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5EC0CC8F-846B-D943-9A32-998F70879998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5EC0CC8F-846B-D943-9A32-998F70879998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ECB21DA2-FE7E-0841-A65E-803B2BA512B2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1" hangingPunct="1"/>
            <a:fld id="{ECB21DA2-FE7E-0841-A65E-803B2BA512B2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8E593-BD22-BA43-B97E-F5772496ECAB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1066D-8BAA-5D4B-9844-D66E2EA69D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5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815D1-EEC3-E041-88FE-A6495DA1640A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86EC1-39D4-9D47-86C6-0F86F294130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4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DD10B-A983-A549-BE67-87E7B12301A6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5398-E612-1D4B-9C14-FBFC92AD44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4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44456" y="10511"/>
            <a:ext cx="299545" cy="384129"/>
          </a:xfrm>
        </p:spPr>
        <p:txBody>
          <a:bodyPr/>
          <a:lstStyle/>
          <a:p>
            <a:fld id="{095EA7A9-C3F3-4F9B-84C9-01F72A2E2ED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УрФУ, UrF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6979" y="166297"/>
            <a:ext cx="1413845" cy="76402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613410" y="975380"/>
            <a:ext cx="8530590" cy="52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9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A528C-6FBC-3A47-89B4-C5743BEDC497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7FEE-E70B-0048-8278-0F262A971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5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CC7D2-4295-8D43-A46D-67B4A927506B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C86D-07E9-824C-A794-66CDFEB212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8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487FEE-B9B8-7A43-821B-56EC84BB4627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DE8CE-2D4A-5841-9502-DDC7074E19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BBBD1-2ED2-A94B-B343-89D3946419E9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5D4F-3123-944C-8008-0A6DF4987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0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4417E-6450-F74E-BC5B-C2E1E38E42DE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B52C-A263-944D-B05F-FB9FC3736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5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1BFA7-0D46-274A-84C1-7A9E16EAE059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3D025-7512-4548-B775-424328866C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5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8F1BA-1B05-1D48-88BA-E5771206D74B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15EB-4F55-4446-8BDC-B96CBB434C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C81FD2-3D2F-6046-825A-5A9AB0F0D9CD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9C5F2-F29E-E042-A8FF-64DFE26DDD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9C3125B-5936-D64C-85BD-197FE8DEC0DF}" type="datetime1">
              <a:rPr lang="ru-RU"/>
              <a:pPr/>
              <a:t>27.04.15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87C89E-BF61-D74F-8755-CDD0AE1417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ustu.ru/" TargetMode="External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925"/>
            <a:ext cx="8101013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43213" y="5013325"/>
            <a:ext cx="60499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2500" b="1"/>
              <a:t>Итоги международной деятельности в УрФУ за 2014 год и задачи на 2015 год</a:t>
            </a:r>
          </a:p>
          <a:p>
            <a:endParaRPr lang="ru-RU" sz="2200"/>
          </a:p>
          <a:p>
            <a:r>
              <a:rPr lang="ru-RU" sz="2000">
                <a:latin typeface="Verdana" charset="0"/>
              </a:rPr>
              <a:t>Докладчик: М.Б. Хомяков, проректор по международным связям </a:t>
            </a:r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75"/>
            <a:ext cx="64817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95536" y="836712"/>
            <a:ext cx="82089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Рекрутинг</a:t>
            </a:r>
            <a:r>
              <a:rPr lang="ru-RU" sz="2400" b="1" dirty="0">
                <a:latin typeface="Verdan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иностранных</a:t>
            </a:r>
            <a:r>
              <a:rPr lang="ru-RU" sz="2400" b="1" dirty="0">
                <a:latin typeface="Verdan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учащихся</a:t>
            </a:r>
          </a:p>
          <a:p>
            <a:endParaRPr lang="ru-RU" sz="2800" b="1" dirty="0">
              <a:latin typeface="Verdana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544191" y="1556792"/>
            <a:ext cx="4572000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Реализация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грантовой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программы для иностранных студентов (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UrfU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Scholarship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ru-RU" sz="1600" b="1" dirty="0"/>
              <a:t>: 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50 иностранных студентов получили грант на обучение в 2014-15 гг.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Планируемое количество грантов УрФУ для иностранных студентов (UrFU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Scholarship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  <a:r>
              <a:rPr lang="ru-RU" sz="1600" b="1" dirty="0"/>
              <a:t>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50 грантов на обучение в 2015-16 </a:t>
            </a:r>
            <a:r>
              <a:rPr lang="ru-RU" sz="1600" dirty="0"/>
              <a:t>гг.</a:t>
            </a:r>
          </a:p>
          <a:p>
            <a:endParaRPr lang="ru-RU" dirty="0"/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51520" y="1484784"/>
            <a:ext cx="41353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Количество заключенных контрактов по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рекрутингу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за 2014-15 год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24 контракта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Количество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заключенных контрактов в 2015 году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 контрактов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Планируемое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количество заключенных контрактов в 2015 году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30 контрактов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220662" y="4003675"/>
            <a:ext cx="413531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Мероприятия по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рекрутингу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за 2014 год</a:t>
            </a:r>
            <a:r>
              <a:rPr lang="ru-RU" sz="1600" b="1" dirty="0"/>
              <a:t>: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Всего проведено  15 выездных мероприятий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рекрутингу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иностранных студентов, среди которых рекрутинговые конференции и международные образовательные выставки в странах Европы, Азии, Ближнего Востока</a:t>
            </a: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572000" y="4149080"/>
            <a:ext cx="449103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Мероприятия по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рекрутингу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 на 2015 год</a:t>
            </a:r>
            <a:r>
              <a:rPr lang="ru-RU" sz="1600" b="1" dirty="0"/>
              <a:t>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Планируется провести 15 выездных мероприятий по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рекрутингу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иностранных студентов, среди которых рекрутинговые конференции и международные образовательные выставки в странах Европы, Азии, Ближнего Востока</a:t>
            </a:r>
          </a:p>
          <a:p>
            <a:endParaRPr lang="ru-RU" sz="1600" b="1" dirty="0"/>
          </a:p>
          <a:p>
            <a:endParaRPr lang="ru-RU" sz="1600" dirty="0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187450" y="908050"/>
            <a:ext cx="7056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Иностранные учащиеся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552" y="1772816"/>
            <a:ext cx="79930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2014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году в УрФУ обучались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1319 иностранных учащихся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из них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34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аспиранта,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151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магистрант,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951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специалисты/бакалавры,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169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слушателей подготовительного отделения «русский как иностранный»,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14 –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слушателей ДПО из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67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стран,  больше всего представителей из Китая, Казахстана, Таджикистана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algn="just"/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Основное количество иностранных студентов обучаются в  институтах: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ИГНИ,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ИММт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, ВШЭМ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 </a:t>
            </a:r>
          </a:p>
          <a:p>
            <a:pPr algn="just"/>
            <a:endParaRPr lang="ru-RU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 2015 год запланировано увеличение количества иностранных обучающихся до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2500 человек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расширение  географии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представленных в УрФУ стран –гражданства студентов.</a:t>
            </a:r>
          </a:p>
          <a:p>
            <a:endParaRPr lang="ru-RU" sz="1800" dirty="0">
              <a:latin typeface="Cambria" charset="0"/>
            </a:endParaRPr>
          </a:p>
          <a:p>
            <a:endParaRPr lang="ru-RU" sz="1800" dirty="0">
              <a:latin typeface="Cambria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483768" y="158750"/>
            <a:ext cx="66253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Verdana" pitchFamily="34" charset="0"/>
              </a:rPr>
              <a:t>Интернационализация: проблемы и перспективы</a:t>
            </a:r>
            <a:r>
              <a:rPr lang="ru-RU" sz="1000" dirty="0" smtClean="0">
                <a:latin typeface="Verdana" pitchFamily="34" charset="0"/>
              </a:rPr>
              <a:t>	</a:t>
            </a:r>
            <a:r>
              <a:rPr lang="ru-RU" sz="1000" b="1" dirty="0" smtClean="0">
                <a:latin typeface="Verdana" pitchFamily="34" charset="0"/>
              </a:rPr>
              <a:t>	</a:t>
            </a:r>
            <a:r>
              <a:rPr lang="en-US" sz="1000" b="1" dirty="0" smtClean="0">
                <a:latin typeface="Verdana" pitchFamily="34" charset="0"/>
                <a:hlinkClick r:id="rId4"/>
              </a:rPr>
              <a:t>www.urfu.ru</a:t>
            </a:r>
            <a:r>
              <a:rPr lang="en-US" sz="1000" b="1" dirty="0" smtClean="0">
                <a:latin typeface="Verdana" pitchFamily="34" charset="0"/>
              </a:rPr>
              <a:t> </a:t>
            </a:r>
            <a:endParaRPr lang="ru-RU" sz="1000" b="1" dirty="0">
              <a:latin typeface="Verdana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95288" y="1989138"/>
            <a:ext cx="30972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endParaRPr lang="ru-RU" sz="1400" dirty="0">
              <a:latin typeface="Verdana" pitchFamily="34" charset="0"/>
            </a:endParaRPr>
          </a:p>
          <a:p>
            <a:pPr algn="just"/>
            <a:r>
              <a:rPr lang="ru-RU" sz="1400" dirty="0">
                <a:latin typeface="Verdana" pitchFamily="34" charset="0"/>
              </a:rPr>
              <a:t> 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611560" y="692696"/>
            <a:ext cx="82089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Рекрутинг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иностранных студентов в УрФУ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653E-50E5-4948-8A61-9C83F321110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12840515"/>
              </p:ext>
            </p:extLst>
          </p:nvPr>
        </p:nvGraphicFramePr>
        <p:xfrm>
          <a:off x="395536" y="2996952"/>
          <a:ext cx="42484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958509"/>
              </p:ext>
            </p:extLst>
          </p:nvPr>
        </p:nvGraphicFramePr>
        <p:xfrm>
          <a:off x="539552" y="1340768"/>
          <a:ext cx="8029575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0346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39750" y="692150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Академическая мобильность (исходящая, входящая)</a:t>
            </a: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23850" y="1125538"/>
            <a:ext cx="8496300" cy="54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Cambri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Результаты за 2014 учебный год</a:t>
            </a:r>
            <a:r>
              <a:rPr lang="ru-RU" sz="2000" b="1" dirty="0">
                <a:latin typeface="Cambria" charset="0"/>
              </a:rPr>
              <a:t>: </a:t>
            </a:r>
          </a:p>
          <a:p>
            <a:pPr algn="just"/>
            <a:endParaRPr lang="en-US" dirty="0">
              <a:latin typeface="Cambria" charset="0"/>
            </a:endParaRPr>
          </a:p>
          <a:p>
            <a:pPr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</a:t>
            </a:r>
            <a:r>
              <a:rPr lang="ru-RU" dirty="0">
                <a:latin typeface="Cambria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обменных программах участвовало:</a:t>
            </a: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Исходящая мобильность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172 студента</a:t>
            </a: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Входящая мобильность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–59 студентов</a:t>
            </a:r>
          </a:p>
          <a:p>
            <a:pPr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Впервые была введена система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грантовой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поддержки студентов, участвующих в обменных программах. Все студенты получили грант в размере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160 000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руб. (исходящая мобильность) и 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115 000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руб. (входящая мобильность) </a:t>
            </a:r>
          </a:p>
          <a:p>
            <a:pPr algn="just"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Обмены проводились с университетами из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21 одного государства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 Финляндия, Чехия, Франция, Южная Корея, Китай, Италия, Германия, Япония, Испания, Турция, Хорватия, Австрия, Тайвань, Таиланд, Словения, Канада, Мексика, Венгрия, Болгария, Индия.</a:t>
            </a:r>
          </a:p>
          <a:p>
            <a:pPr algn="just"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УрФУ начал участвовать в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турецкой программе обменов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Мевляна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в рамках которой студенты могут учиться за границей в течение одного (минимум) или двух (максимум) семестров. Преподаватели могут читать лекции за рубежом от двух недель (минимум) до трех месяцев (максимум).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68313" y="692150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Академическая мобильность (исходящая, входящая</a:t>
            </a:r>
            <a:r>
              <a:rPr lang="ru-RU" b="1" dirty="0">
                <a:latin typeface="Verdana" charset="0"/>
              </a:rPr>
              <a:t>)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395288" y="1341438"/>
            <a:ext cx="842486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Cambri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Планы</a:t>
            </a:r>
            <a:r>
              <a:rPr lang="ru-RU" sz="2000" b="1" dirty="0">
                <a:latin typeface="Cambri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на 2015 учебный год</a:t>
            </a:r>
            <a:r>
              <a:rPr lang="ru-RU" sz="2000" b="1" dirty="0">
                <a:latin typeface="Cambria" charset="0"/>
              </a:rPr>
              <a:t>: </a:t>
            </a:r>
          </a:p>
          <a:p>
            <a:pPr algn="just"/>
            <a:endParaRPr lang="ru-RU" dirty="0">
              <a:latin typeface="Verdana" charset="0"/>
            </a:endParaRPr>
          </a:p>
          <a:p>
            <a:pPr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2015 году в обменных программах планируется участие:</a:t>
            </a: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Исходящая мобильность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более 360 студентов</a:t>
            </a: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Входящая мобильность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– 125 студентов</a:t>
            </a:r>
          </a:p>
          <a:p>
            <a:pPr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Наращивание студенческого потенциала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благодаря работающей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грантовой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поддержке УрФУ.</a:t>
            </a:r>
          </a:p>
          <a:p>
            <a:pPr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Продолжение сотрудничества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 зарубежными вузами-партнерами, расширение списка университетов, с которыми проводится обмен студентами и преподавателями.</a:t>
            </a:r>
          </a:p>
          <a:p>
            <a:pPr eaLnBrk="0" hangingPunct="0"/>
            <a:endParaRPr lang="ru-RU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Участие УрФУ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 программе 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Erasmus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+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(планируются обмены не менее, чем с 10 ВУЗами-партнерами из стран ЕС ).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614856" y="998484"/>
            <a:ext cx="2869324" cy="49398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</a:rPr>
              <a:t>Основные изменения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целевой модели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592" y="1844824"/>
            <a:ext cx="2905224" cy="4896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/>
              <a:t>Активное </a:t>
            </a:r>
            <a:r>
              <a:rPr lang="ru-RU" sz="1600" dirty="0"/>
              <a:t>участие в сетевых образовательных проектах БРИКС – Лига университетов БРИКС и Сетевой университет БРИКС.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/>
              <a:t>Создание </a:t>
            </a:r>
            <a:r>
              <a:rPr lang="ru-RU" sz="1600" dirty="0"/>
              <a:t>в УрФУ аналитического центра исследований БРИКС.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/>
              <a:t>Запуск </a:t>
            </a:r>
            <a:r>
              <a:rPr lang="ru-RU" sz="1600" dirty="0"/>
              <a:t>сетевых образовательных программ с университетами БРИКС.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00" dirty="0" smtClean="0"/>
              <a:t>Развитие </a:t>
            </a:r>
            <a:r>
              <a:rPr lang="ru-RU" sz="1600" dirty="0"/>
              <a:t>взаимодействия в сфере научных исследований с университетами стран БРИКС (прежде всего Китая, Бразилии и Индии) с составлением программ совместных исследований</a:t>
            </a:r>
            <a:r>
              <a:rPr lang="ru-RU" sz="18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316" y="1012716"/>
            <a:ext cx="5594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Calibri" panose="020F0502020204030204" pitchFamily="34" charset="0"/>
              </a:rPr>
              <a:t>Преобразование УрФУ в центр взаимодействия со странами БРИКС</a:t>
            </a:r>
            <a:endParaRPr lang="ru-RU" sz="2000" b="1" dirty="0"/>
          </a:p>
        </p:txBody>
      </p:sp>
      <p:pic>
        <p:nvPicPr>
          <p:cNvPr id="13" name="Picture 2" descr="http://bintel.com.ua/uploads/images/briks/btiks_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6"/>
          <a:stretch/>
        </p:blipFill>
        <p:spPr bwMode="auto">
          <a:xfrm>
            <a:off x="2987824" y="2132856"/>
            <a:ext cx="6044277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5868144" y="2924944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4618451">
            <a:off x="4807251" y="2463574"/>
            <a:ext cx="7732243" cy="6608924"/>
          </a:xfrm>
          <a:prstGeom prst="arc">
            <a:avLst>
              <a:gd name="adj1" fmla="val 17904569"/>
              <a:gd name="adj2" fmla="val 20630321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7099355">
            <a:off x="2879948" y="3310579"/>
            <a:ext cx="5651138" cy="5157383"/>
          </a:xfrm>
          <a:prstGeom prst="arc">
            <a:avLst>
              <a:gd name="adj1" fmla="val 16711619"/>
              <a:gd name="adj2" fmla="val 21015369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1403648" y="2492896"/>
            <a:ext cx="5651138" cy="5157383"/>
          </a:xfrm>
          <a:prstGeom prst="arc">
            <a:avLst>
              <a:gd name="adj1" fmla="val 18676197"/>
              <a:gd name="adj2" fmla="val 2038821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20868452">
            <a:off x="2388579" y="2959471"/>
            <a:ext cx="5651138" cy="5157383"/>
          </a:xfrm>
          <a:prstGeom prst="arc">
            <a:avLst>
              <a:gd name="adj1" fmla="val 18102262"/>
              <a:gd name="adj2" fmla="val 20235314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654175" y="404664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6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"/>
                            </p:stCondLst>
                            <p:childTnLst>
                              <p:par>
                                <p:cTn id="3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4" grpId="0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2996952"/>
            <a:ext cx="4183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СПАСИБО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ЗА</a:t>
            </a:r>
            <a:r>
              <a:rPr lang="ru-RU" sz="2800" dirty="0" smtClean="0"/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625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" y="83128"/>
            <a:ext cx="8960379" cy="6686759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20303" y="1134072"/>
            <a:ext cx="8571297" cy="10515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Our 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Dream 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is </a:t>
            </a:r>
            <a:r>
              <a:rPr lang="en-US" sz="29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e</a:t>
            </a:r>
            <a:r>
              <a:rPr lang="en-GB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stablish</a:t>
            </a:r>
            <a:r>
              <a:rPr lang="ru-RU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29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GB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 World-Class University</a:t>
            </a:r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GB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 </a:t>
            </a:r>
            <a:r>
              <a:rPr lang="en-GB" sz="29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heart </a:t>
            </a:r>
            <a:r>
              <a:rPr lang="en-US" sz="29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of </a:t>
            </a:r>
            <a:r>
              <a:rPr lang="en-GB" sz="29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Eurasia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5300" y="2679700"/>
            <a:ext cx="3162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Ural Federal University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623050" y="233364"/>
            <a:ext cx="2425700" cy="688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Drea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V:\UrFU\prez_10_13\LOGO_BEZ_YELTSINA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" y="387876"/>
            <a:ext cx="1514917" cy="4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4332925" y="3139440"/>
            <a:ext cx="445293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Today: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Top 500-550 in QS World University Ranking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Top 10 in Interfax Russian national ranking  </a:t>
            </a:r>
          </a:p>
          <a:p>
            <a:pPr marL="177800" indent="-1778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4th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among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Russian universities by the number of the articles published  in internationally recognized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scientific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journals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4861" y="6413281"/>
            <a:ext cx="485775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Source: Times Higher Education World University Rankings 2012-13</a:t>
            </a:r>
            <a:endParaRPr lang="ru-RU" sz="10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20" b="86614"/>
          <a:stretch/>
        </p:blipFill>
        <p:spPr bwMode="auto">
          <a:xfrm>
            <a:off x="6201344" y="342586"/>
            <a:ext cx="421706" cy="45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18" y="5342324"/>
            <a:ext cx="6391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Cooperation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is a key instrument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a crucial source of UFU fast development</a:t>
            </a:r>
            <a:endParaRPr lang="ru-RU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2494" y="6447711"/>
            <a:ext cx="1071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64541" y="6188771"/>
            <a:ext cx="4104456" cy="610144"/>
            <a:chOff x="323527" y="6243882"/>
            <a:chExt cx="4104456" cy="610144"/>
          </a:xfrm>
        </p:grpSpPr>
        <p:sp>
          <p:nvSpPr>
            <p:cNvPr id="21" name="TextBox 20"/>
            <p:cNvSpPr txBox="1"/>
            <p:nvPr/>
          </p:nvSpPr>
          <p:spPr>
            <a:xfrm>
              <a:off x="323527" y="6243882"/>
              <a:ext cx="4104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white points represent institutions of the top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200 </a:t>
              </a:r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of THE ranking</a:t>
              </a:r>
              <a:r>
                <a:rPr lang="en-US" sz="1000" dirty="0" smtClean="0">
                  <a:solidFill>
                    <a:srgbClr val="5E366C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	</a:t>
              </a:r>
              <a:endParaRPr lang="ru-RU" sz="1000" dirty="0">
                <a:solidFill>
                  <a:srgbClr val="5E366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528" y="6453916"/>
              <a:ext cx="4032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purple points represent institutions of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the top </a:t>
              </a:r>
              <a:r>
                <a:rPr lang="en-US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200-400 </a:t>
              </a:r>
              <a:r>
                <a:rPr 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of THE ranking</a:t>
              </a:r>
              <a:r>
                <a:rPr lang="en-US" sz="1000" dirty="0" smtClean="0">
                  <a:solidFill>
                    <a:srgbClr val="5E366C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	</a:t>
              </a:r>
              <a:endParaRPr lang="ru-RU" sz="1000" dirty="0">
                <a:solidFill>
                  <a:srgbClr val="5E366C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9" y="6196198"/>
            <a:ext cx="274297" cy="4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 dirty="0"/>
              <a:t>Итоги международной деятельности в УрФУ за 2014 год и задачи на 201</a:t>
            </a:r>
            <a:r>
              <a:rPr lang="en-US" sz="1000" b="1" dirty="0"/>
              <a:t>5</a:t>
            </a:r>
            <a:r>
              <a:rPr lang="ru-RU" sz="1000" b="1" dirty="0"/>
              <a:t> год                                                               </a:t>
            </a:r>
            <a:r>
              <a:rPr lang="ru-RU" sz="1000" dirty="0">
                <a:latin typeface="Verdana" charset="0"/>
              </a:rPr>
              <a:t>Хомяков М.Б. </a:t>
            </a:r>
            <a:endParaRPr lang="ru-RU" sz="1000" b="1" dirty="0">
              <a:latin typeface="Verdana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67544" y="764704"/>
            <a:ext cx="8208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Крупные</a:t>
            </a:r>
            <a:r>
              <a:rPr lang="ru-RU" sz="1800" b="1" dirty="0">
                <a:latin typeface="Verdan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международные</a:t>
            </a:r>
            <a:r>
              <a:rPr lang="ru-RU" sz="1800" b="1" dirty="0">
                <a:latin typeface="Verdana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мероприятия</a:t>
            </a:r>
            <a:r>
              <a:rPr lang="ru-RU" sz="1800" b="1" dirty="0">
                <a:latin typeface="Verdana" charset="0"/>
              </a:rPr>
              <a:t>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9050" y="1341438"/>
            <a:ext cx="8657406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9250" indent="-171450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9300" indent="-171450"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Торжественное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открытие выставки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«Немецкий дворянский род фон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Сиверс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в истории России»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участием консула Генерального консульства Федеративной Республики Германия в Екатеринбурге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Маркуса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Форстера.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Международный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академический совет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 УрФУ 18 апреля 2014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года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1-ая международная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конференция по устойчивой энергетике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«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1-st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International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Conference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on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Energy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Production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and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Management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in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the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21-st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Century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–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The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Quest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for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Sustainable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Energy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23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-25 апреля 2014 г.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Учредительное собрание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Казахстанской ассоциации выпускников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УПИ, УрГУ и УрФУ в Астане, май 2014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Первая неделя международного образования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Building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the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bridge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between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the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continents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(представлены все континенты, кроме Австралии, 20 партнеров) </a:t>
            </a:r>
          </a:p>
          <a:p>
            <a:pPr lvl="1"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–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выставка международного образования (более 700 студентов посетили выставку)</a:t>
            </a:r>
          </a:p>
          <a:p>
            <a:pPr lvl="1"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–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совместные семинары по стратегическим направлениям развития университета (3 семинара)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Международный российско-корейский форум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«АНТОК», июль 2014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Дни РСМД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 УрФУ, июль 2014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Российско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– Германский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форум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энергоэффективности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 визит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Министра иностранных дел Германии Франка – Вальтера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Штайнмайера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endParaRPr lang="ru-RU" sz="1200" dirty="0">
              <a:latin typeface="Cambria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400" dirty="0">
              <a:latin typeface="Trebuchet MS" charset="0"/>
            </a:endParaRPr>
          </a:p>
          <a:p>
            <a:pPr eaLnBrk="0" hangingPunct="0">
              <a:lnSpc>
                <a:spcPct val="95000"/>
              </a:lnSpc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/>
              <a:t>Итоги международной деятельности в УрФУ за 2014 год и задачи на 201</a:t>
            </a:r>
            <a:r>
              <a:rPr lang="en-US" sz="1000" b="1"/>
              <a:t>5</a:t>
            </a:r>
            <a:r>
              <a:rPr lang="ru-RU" sz="1000" b="1"/>
              <a:t> год                                                               </a:t>
            </a:r>
            <a:r>
              <a:rPr lang="ru-RU" sz="1000">
                <a:latin typeface="Verdana" charset="0"/>
              </a:rPr>
              <a:t>Хомяков М.Б. </a:t>
            </a:r>
            <a:endParaRPr lang="ru-RU" sz="1000" b="1">
              <a:latin typeface="Verdana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1520" y="908720"/>
            <a:ext cx="4536504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Летние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школы</a:t>
            </a:r>
            <a:r>
              <a:rPr lang="ru-RU" sz="1400" u="sng" dirty="0"/>
              <a:t>:</a:t>
            </a:r>
            <a:endParaRPr lang="ru-RU" sz="1400" u="sng" dirty="0" smtClean="0"/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1400" dirty="0"/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Международная школа </a:t>
            </a:r>
            <a:r>
              <a:rPr lang="ru-RU" sz="1400" dirty="0"/>
              <a:t>«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КГБ</a:t>
            </a:r>
            <a:r>
              <a:rPr lang="ru-RU" sz="1400" dirty="0"/>
              <a:t>: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знания генерируют бизнес</a:t>
            </a:r>
            <a:r>
              <a:rPr lang="ru-RU" sz="1400" dirty="0"/>
              <a:t>» -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«В2В: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Business to Body and Body to Business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»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Международная</a:t>
            </a:r>
            <a:r>
              <a:rPr lang="ru-RU" sz="1400" dirty="0"/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школа лидерства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2014 по глобальной культуре и коммуникациям </a:t>
            </a:r>
          </a:p>
          <a:p>
            <a:pPr eaLnBrk="0" hangingPunct="0">
              <a:spcBef>
                <a:spcPct val="2000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Летняя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школа молодых ученых  </a:t>
            </a:r>
            <a:r>
              <a:rPr lang="ru-RU" sz="1400" dirty="0" smtClean="0"/>
              <a:t>«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Мораль, религия и политическая философия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 научном сообществе: как возможно инновационное обучение нравственной и политической философии и религии в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мультикультурном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мире?»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Программа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для иностранных слушателей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«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Россиеведение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в реальной России» 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Международная</a:t>
            </a:r>
            <a:r>
              <a:rPr lang="ru-RU" sz="1400" dirty="0"/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летняя студенческая школа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«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Современные направления практической психологии</a:t>
            </a:r>
            <a:r>
              <a:rPr lang="ru-RU" sz="1400" dirty="0"/>
              <a:t>»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400" dirty="0">
              <a:latin typeface="Trebuchet MS" charset="0"/>
            </a:endParaRPr>
          </a:p>
          <a:p>
            <a:pPr eaLnBrk="0" hangingPunct="0">
              <a:lnSpc>
                <a:spcPct val="95000"/>
              </a:lnSpc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716462" y="836712"/>
            <a:ext cx="44275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77800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Заключено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65 договоров</a:t>
            </a:r>
          </a:p>
          <a:p>
            <a:pPr algn="ctr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Оформлено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800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командировок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200" dirty="0">
              <a:latin typeface="Cambria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200" dirty="0">
              <a:latin typeface="Cambria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200" dirty="0">
              <a:latin typeface="Cambria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200" dirty="0">
              <a:latin typeface="Cambria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None/>
            </a:pPr>
            <a:endParaRPr lang="ru-RU" sz="1200" dirty="0">
              <a:latin typeface="Cambria" charset="0"/>
            </a:endParaRPr>
          </a:p>
          <a:p>
            <a:pPr eaLnBrk="0" hangingPunct="0">
              <a:lnSpc>
                <a:spcPct val="95000"/>
              </a:lnSpc>
              <a:spcAft>
                <a:spcPts val="400"/>
              </a:spcAft>
              <a:buFontTx/>
              <a:buChar char="−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Calibri" charset="0"/>
              <a:buAutoNum type="arabicPeriod"/>
            </a:pPr>
            <a:endParaRPr lang="ru-RU" sz="1400" dirty="0">
              <a:latin typeface="Trebuchet MS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74" y="1844825"/>
            <a:ext cx="4001914" cy="266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/>
              <a:t>Итоги международной деятельности в УрФУ за 2014 год и задачи на 2014 год                                                               </a:t>
            </a:r>
            <a:r>
              <a:rPr lang="ru-RU" sz="1000">
                <a:latin typeface="Verdana" charset="0"/>
              </a:rPr>
              <a:t>Хомяков М.Б. </a:t>
            </a:r>
            <a:endParaRPr lang="ru-RU" sz="1000" b="1">
              <a:latin typeface="Verdana" charset="0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39552" y="1556792"/>
            <a:ext cx="3816350" cy="448840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Международные выставки, направленные на расширение межуниверситетских партнерств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: </a:t>
            </a:r>
          </a:p>
          <a:p>
            <a:pPr algn="just"/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>
              <a:buFont typeface="Arial" charset="0"/>
              <a:buChar char="•"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APAIE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2014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, г. Сеул </a:t>
            </a:r>
          </a:p>
          <a:p>
            <a:pPr algn="just">
              <a:buFont typeface="Arial" charset="0"/>
              <a:buChar char="•"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QS MAPLE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2014, г. Абу-Даби </a:t>
            </a:r>
          </a:p>
          <a:p>
            <a:pPr algn="just">
              <a:buFont typeface="Arial" charset="0"/>
              <a:buChar char="•"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EAIE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2014,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г. Прага </a:t>
            </a:r>
          </a:p>
          <a:p>
            <a:pPr algn="just">
              <a:buFont typeface="Arial" charset="0"/>
              <a:buChar char="•"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QS APPLE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2014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, г. Тайбэй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Не менее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300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новых контактов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 представителями зарубежных университетов, образовательных ассоциаций, рекрутинговых агентств и т.д. по результатам участия в выставках </a:t>
            </a:r>
          </a:p>
          <a:p>
            <a:pPr algn="just"/>
            <a:endParaRPr lang="ru-RU" sz="1400" dirty="0">
              <a:latin typeface="Verdana" charset="0"/>
            </a:endParaRPr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67544" y="620688"/>
            <a:ext cx="8208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Позиции университета в международных рейтингах и повышение академической репутации университета</a:t>
            </a:r>
            <a:r>
              <a:rPr lang="ru-RU" sz="2400" b="1" dirty="0">
                <a:latin typeface="Verdana" charset="0"/>
              </a:rPr>
              <a:t> 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60032" y="1700808"/>
            <a:ext cx="3816350" cy="397031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УрФУ в международных рейтингах: </a:t>
            </a:r>
          </a:p>
          <a:p>
            <a:pPr algn="just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n-ea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Топ-60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лучших университетов Развивающейся Европы и Центральной Азии (рейтинг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QS) </a:t>
            </a:r>
          </a:p>
          <a:p>
            <a:pPr eaLnBrk="0" hangingPunct="0"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80-я позиция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среди университетов стран БРИКС (рейтинг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QS) </a:t>
            </a:r>
          </a:p>
          <a:p>
            <a:pPr eaLnBrk="0" hangingPunct="0"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Топ-600 мировых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университетов (Рейтинг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QS)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УрФУ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впервые вошел в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лонг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-лист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Шанхайского рейтинга 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Academic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Ranking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of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World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Universities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 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n-ea"/>
            </a:endParaRPr>
          </a:p>
          <a:p>
            <a:pPr algn="just">
              <a:buFont typeface="Arial" charset="0"/>
              <a:buChar char="•"/>
            </a:pPr>
            <a:endParaRPr lang="ru-RU" sz="1400" dirty="0"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520700" y="62230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Информационная поддержка международной деятельности и продвижение университета в международном пространстве 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>
                <a:solidFill>
                  <a:srgbClr val="000000"/>
                </a:solidFill>
              </a:rPr>
              <a:t>Итоги международной деятельности в УрФУ за 2014 год и задачи на 2014 год                                                               </a:t>
            </a:r>
            <a:r>
              <a:rPr lang="ru-RU" sz="1000">
                <a:solidFill>
                  <a:srgbClr val="000000"/>
                </a:solidFill>
                <a:latin typeface="Verdana" charset="0"/>
              </a:rPr>
              <a:t>Хомяков М.Б. </a:t>
            </a:r>
            <a:endParaRPr lang="ru-RU" sz="1000" b="1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23528" y="1556792"/>
            <a:ext cx="4176464" cy="483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Разработка информационных материалов об университете на иностранных языках </a:t>
            </a:r>
          </a:p>
          <a:p>
            <a:pPr algn="just"/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Разработано не менее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30 различных информационных изданий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на английском языке по тематическим направлениям, включая: </a:t>
            </a:r>
          </a:p>
          <a:p>
            <a:pPr marL="342900" indent="-342900"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Информационные материалы по англоязычным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программам магистратуры </a:t>
            </a:r>
          </a:p>
          <a:p>
            <a:pPr marL="342900" indent="-342900"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Информационные материалы по англоязычным курсам для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студентов по обмену </a:t>
            </a:r>
          </a:p>
          <a:p>
            <a:pPr marL="342900" indent="-342900"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Информационные материалы, посвященные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международным летним школам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и т.д. </a:t>
            </a: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4716016" y="1556792"/>
            <a:ext cx="3960366" cy="537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Продвижение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университета в Интернет-пространстве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Создан и запущен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новый англоязычный портал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университета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Продвижение программ университета через специализированные веб-платформы для иностранных абитуриентов (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Study Portals, Help Go Abroad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)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Баннерная реклама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университета на посещаемых веб-площадках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(EAIE, QS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и т.д.) </a:t>
            </a: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Поддержка англоязычных профилей в социальных сетях: 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Twitter, Facebook, LinkedIn,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Instagram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n-ea"/>
            </a:endParaRPr>
          </a:p>
          <a:p>
            <a:pPr algn="just" eaLnBrk="0" hangingPunct="0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Поддержка профилей в социальных сетях на китайском языке: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RenRen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,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Sina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Weibo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,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Qzone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+mn-ea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latin typeface="Cambr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3568" y="836712"/>
            <a:ext cx="82089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Информационная поддержка международной деятельности и продвижение университета в международном пространстве 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>
                <a:solidFill>
                  <a:srgbClr val="000000"/>
                </a:solidFill>
              </a:rPr>
              <a:t>Итоги международной деятельности в УрФУ за 2014 год и задачи на 2014 год                                                               </a:t>
            </a:r>
            <a:r>
              <a:rPr lang="ru-RU" sz="1000">
                <a:solidFill>
                  <a:srgbClr val="000000"/>
                </a:solidFill>
                <a:latin typeface="Verdana" charset="0"/>
              </a:rPr>
              <a:t>Хомяков М.Б. </a:t>
            </a:r>
            <a:endParaRPr lang="ru-RU" sz="1000" b="1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67544" y="1916832"/>
            <a:ext cx="8208963" cy="34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Работа с зарубежными и международными электронными и печатными СМИ 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Verdana" charset="0"/>
              <a:cs typeface="Verdana" charset="0"/>
            </a:endParaRPr>
          </a:p>
          <a:p>
            <a:pPr algn="just"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Публикации об университете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выходят в крупнейших изданиях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: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World University News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США),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Times Higher Education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Великобритания),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Physics World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Великобритания),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Nanotechnology Journal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QS WOW Newsletter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 т.д. </a:t>
            </a:r>
          </a:p>
          <a:p>
            <a:pPr algn="just">
              <a:buFont typeface="Arial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Рекламные материалы об университете размещаются в наиболее популярных специализированных изданиях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целевых регионах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: DAWN Education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Пакистан),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Study Abroad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(Пакистан),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International Education Magazine 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международный) и т.д.. </a:t>
            </a:r>
          </a:p>
          <a:p>
            <a:pPr algn="just">
              <a:buFont typeface="Arial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</a:endParaRPr>
          </a:p>
          <a:p>
            <a:pPr algn="just">
              <a:buFont typeface="Arial" charset="0"/>
              <a:buChar char="•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Регулярная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масштабная рассылка пресс-релизов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по крупным новостным поводам </a:t>
            </a:r>
          </a:p>
        </p:txBody>
      </p:sp>
    </p:spTree>
    <p:extLst>
      <p:ext uri="{BB962C8B-B14F-4D97-AF65-F5344CB8AC3E}">
        <p14:creationId xmlns:p14="http://schemas.microsoft.com/office/powerpoint/2010/main" val="49173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79512" y="2204864"/>
            <a:ext cx="8677472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Расширение сотрудничества с иностранными веб-платформами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PostGradSolutions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BigChoiceGroup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(английский язык),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EarthEdu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китайский язык)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Edufindme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(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испанский язык)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Увеличение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числа публикаций об УрФУ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в международных и иностранных СМИ 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Участие в международных образовательных выставках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APAIE, QS APPLE, NAFSA, EAIE 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Участие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международных конкурсах видео и публикаций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</a:rPr>
              <a:t>об университете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23528" y="764704"/>
            <a:ext cx="864096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План работы в области информационной поддержки международных связей и международного продвижения на 2015 год 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>
                <a:solidFill>
                  <a:srgbClr val="000000"/>
                </a:solidFill>
              </a:rPr>
              <a:t>Итоги международной деятельности в УрФУ за 2014 год и задачи на 2014 год                                                               </a:t>
            </a:r>
            <a:r>
              <a:rPr lang="ru-RU" sz="1000">
                <a:solidFill>
                  <a:srgbClr val="000000"/>
                </a:solidFill>
                <a:latin typeface="Verdana" charset="0"/>
              </a:rPr>
              <a:t>Хомяков М.Б. </a:t>
            </a:r>
            <a:endParaRPr lang="ru-RU" sz="1000" b="1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79512" y="2204864"/>
            <a:ext cx="867747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Расширение присутствия университета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странах Латинской Америки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; создание профилей в социальных сетях на испанском языке, публикации в специализированных изданиях на испанском языке 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Создание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презентационных страниц веб-сайта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 китайском, немецком, испанском языках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Запуск проекта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Иностранные выпускники УрФУ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» </a:t>
            </a:r>
          </a:p>
          <a:p>
            <a:pPr algn="just"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Создание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Клуба друзей УрФУ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», расширение активностей по повышению академической репутации университета в международном пространстве 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Verdana" charset="0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Verdana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23528" y="980728"/>
            <a:ext cx="864096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just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+mn-ea"/>
              </a:rPr>
              <a:t>План работы в области информационной поддержки международных связей и международного продвижения на 2015 год 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619250" y="158750"/>
            <a:ext cx="7489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r>
              <a:rPr lang="ru-RU" sz="1000" b="1">
                <a:solidFill>
                  <a:srgbClr val="000000"/>
                </a:solidFill>
              </a:rPr>
              <a:t>Итоги международной деятельности в УрФУ за 2014 год и задачи на 2014 год                                                               </a:t>
            </a:r>
            <a:r>
              <a:rPr lang="ru-RU" sz="1000">
                <a:solidFill>
                  <a:srgbClr val="000000"/>
                </a:solidFill>
                <a:latin typeface="Verdana" charset="0"/>
              </a:rPr>
              <a:t>Хомяков М.Б. </a:t>
            </a:r>
            <a:endParaRPr lang="ru-RU" sz="1000" b="1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6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1509</Words>
  <Application>Microsoft Macintosh PowerPoint</Application>
  <PresentationFormat>Экран (4:3)</PresentationFormat>
  <Paragraphs>176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Максим Хомяков</cp:lastModifiedBy>
  <cp:revision>40</cp:revision>
  <dcterms:created xsi:type="dcterms:W3CDTF">2011-09-19T03:23:37Z</dcterms:created>
  <dcterms:modified xsi:type="dcterms:W3CDTF">2015-04-27T08:53:43Z</dcterms:modified>
</cp:coreProperties>
</file>