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148" r:id="rId2"/>
    <p:sldId id="1194" r:id="rId3"/>
    <p:sldId id="1221" r:id="rId4"/>
    <p:sldId id="1226" r:id="rId5"/>
    <p:sldId id="1227" r:id="rId6"/>
    <p:sldId id="1216" r:id="rId7"/>
    <p:sldId id="1196" r:id="rId8"/>
    <p:sldId id="1214" r:id="rId9"/>
    <p:sldId id="1215" r:id="rId10"/>
    <p:sldId id="1200" r:id="rId11"/>
    <p:sldId id="1201" r:id="rId12"/>
    <p:sldId id="1198" r:id="rId13"/>
    <p:sldId id="1199" r:id="rId14"/>
    <p:sldId id="1211" r:id="rId15"/>
    <p:sldId id="1203" r:id="rId16"/>
    <p:sldId id="1207" r:id="rId17"/>
    <p:sldId id="1218" r:id="rId18"/>
    <p:sldId id="1219" r:id="rId19"/>
    <p:sldId id="1220" r:id="rId20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2D050"/>
    <a:srgbClr val="FF99CC"/>
    <a:srgbClr val="CC99FF"/>
    <a:srgbClr val="66FFFF"/>
    <a:srgbClr val="B9E49C"/>
    <a:srgbClr val="8462E4"/>
    <a:srgbClr val="FFD900"/>
    <a:srgbClr val="D4E2B8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5" autoAdjust="0"/>
    <p:restoredTop sz="89141" autoAdjust="0"/>
  </p:normalViewPr>
  <p:slideViewPr>
    <p:cSldViewPr snapToGrid="0">
      <p:cViewPr>
        <p:scale>
          <a:sx n="100" d="100"/>
          <a:sy n="100" d="100"/>
        </p:scale>
        <p:origin x="-156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903B9-9E19-4C4C-9A86-21334067F3D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822D76-9141-4F16-8596-4D5766B1ACFB}">
      <dgm:prSet phldrT="[Текст]" custT="1"/>
      <dgm:spPr>
        <a:pattFill prst="smCheck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scene3d>
          <a:camera prst="orthographicFront"/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на систему стимулирования труда на основе эффективного контракта является добровольным решением работника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138164-2157-45DA-88F3-37F72572AA7F}" type="parTrans" cxnId="{70A10EF3-7722-4C1C-846E-6769A38E576A}">
      <dgm:prSet/>
      <dgm:spPr/>
      <dgm:t>
        <a:bodyPr/>
        <a:lstStyle/>
        <a:p>
          <a:endParaRPr lang="ru-RU"/>
        </a:p>
      </dgm:t>
    </dgm:pt>
    <dgm:pt modelId="{8A880AAE-AF57-48EE-B474-4301A90B2513}" type="sibTrans" cxnId="{70A10EF3-7722-4C1C-846E-6769A38E576A}">
      <dgm:prSet/>
      <dgm:spPr/>
      <dgm:t>
        <a:bodyPr/>
        <a:lstStyle/>
        <a:p>
          <a:endParaRPr lang="ru-RU"/>
        </a:p>
      </dgm:t>
    </dgm:pt>
    <dgm:pt modelId="{77C13335-D686-42B9-BACB-6920D94D0312}">
      <dgm:prSet phldrT="[Текст]" custT="1"/>
      <dgm:spPr>
        <a:pattFill prst="pct8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scene3d>
          <a:camera prst="orthographicFront"/>
          <a:lightRig rig="threePt" dir="t"/>
        </a:scene3d>
        <a:sp3d>
          <a:bevelT prst="convex"/>
          <a:bevelB w="152400" h="50800" prst="softRound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Эффективный контракт заключается с работниками, преимущественно, в виде дополнительного соглашения к трудовому договору сроком на один год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91D24-16CC-4A45-88FD-2D53D2C52B90}" type="parTrans" cxnId="{F00DA013-04D8-4BBE-8CE5-0172A31AEE09}">
      <dgm:prSet/>
      <dgm:spPr/>
      <dgm:t>
        <a:bodyPr/>
        <a:lstStyle/>
        <a:p>
          <a:endParaRPr lang="ru-RU"/>
        </a:p>
      </dgm:t>
    </dgm:pt>
    <dgm:pt modelId="{ABC60828-F9BB-42C0-8ED0-4AB7D7BDD027}" type="sibTrans" cxnId="{F00DA013-04D8-4BBE-8CE5-0172A31AEE09}">
      <dgm:prSet/>
      <dgm:spPr/>
      <dgm:t>
        <a:bodyPr/>
        <a:lstStyle/>
        <a:p>
          <a:endParaRPr lang="ru-RU"/>
        </a:p>
      </dgm:t>
    </dgm:pt>
    <dgm:pt modelId="{FACB89B9-2023-42B5-9617-CF684BECD5F2}">
      <dgm:prSet phldrT="[Текст]" custT="1"/>
      <dgm:spPr>
        <a:pattFill prst="pct80">
          <a:fgClr>
            <a:srgbClr val="92D050"/>
          </a:fgClr>
          <a:bgClr>
            <a:schemeClr val="bg1"/>
          </a:bgClr>
        </a:patt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algn="just"/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Сотруднику, работающему на неполную ставку, показатели эффективности (или пороговое значение эффективности) корректируются пропорционально  доле занимаемой ставки </a:t>
          </a:r>
          <a:endParaRPr lang="ru-RU" sz="15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96655-1707-4B27-90AB-FB2D13D2BD2F}" type="parTrans" cxnId="{B05AE9E5-65B6-4922-BD0E-56DBE52434BE}">
      <dgm:prSet/>
      <dgm:spPr/>
      <dgm:t>
        <a:bodyPr/>
        <a:lstStyle/>
        <a:p>
          <a:endParaRPr lang="ru-RU"/>
        </a:p>
      </dgm:t>
    </dgm:pt>
    <dgm:pt modelId="{C146DD7F-8884-4DC3-ABA1-FC99877FDC89}" type="sibTrans" cxnId="{B05AE9E5-65B6-4922-BD0E-56DBE52434BE}">
      <dgm:prSet/>
      <dgm:spPr/>
      <dgm:t>
        <a:bodyPr/>
        <a:lstStyle/>
        <a:p>
          <a:endParaRPr lang="ru-RU"/>
        </a:p>
      </dgm:t>
    </dgm:pt>
    <dgm:pt modelId="{3DE2615E-A659-40FC-B840-3E0D8045294A}" type="pres">
      <dgm:prSet presAssocID="{697903B9-9E19-4C4C-9A86-21334067F3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9CE69E-DBEA-4F03-9C08-4BE0890E82FC}" type="pres">
      <dgm:prSet presAssocID="{0B822D76-9141-4F16-8596-4D5766B1ACFB}" presName="parentLin" presStyleCnt="0"/>
      <dgm:spPr/>
    </dgm:pt>
    <dgm:pt modelId="{8647B93E-E718-4C68-8C06-38A3B3AEC10C}" type="pres">
      <dgm:prSet presAssocID="{0B822D76-9141-4F16-8596-4D5766B1ACF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F7B7EC5-BF49-472E-A175-EA1DD394899D}" type="pres">
      <dgm:prSet presAssocID="{0B822D76-9141-4F16-8596-4D5766B1ACFB}" presName="parentText" presStyleLbl="node1" presStyleIdx="0" presStyleCnt="3" custScaleX="132994" custScaleY="131569" custLinFactNeighborX="-33802" custLinFactNeighborY="-1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1335F-3EBD-4858-8FD8-92D70F1259E7}" type="pres">
      <dgm:prSet presAssocID="{0B822D76-9141-4F16-8596-4D5766B1ACFB}" presName="negativeSpace" presStyleCnt="0"/>
      <dgm:spPr/>
    </dgm:pt>
    <dgm:pt modelId="{AD89C1DC-84BC-4577-97A9-2ECF01F0BAF1}" type="pres">
      <dgm:prSet presAssocID="{0B822D76-9141-4F16-8596-4D5766B1ACFB}" presName="childText" presStyleLbl="conFgAcc1" presStyleIdx="0" presStyleCnt="3">
        <dgm:presLayoutVars>
          <dgm:bulletEnabled val="1"/>
        </dgm:presLayoutVars>
      </dgm:prSet>
      <dgm:spPr/>
    </dgm:pt>
    <dgm:pt modelId="{B6AC3861-40FB-4184-82E7-58FCB1898E92}" type="pres">
      <dgm:prSet presAssocID="{8A880AAE-AF57-48EE-B474-4301A90B2513}" presName="spaceBetweenRectangles" presStyleCnt="0"/>
      <dgm:spPr/>
    </dgm:pt>
    <dgm:pt modelId="{F356E892-007F-49E0-863D-27E0DA113E1C}" type="pres">
      <dgm:prSet presAssocID="{77C13335-D686-42B9-BACB-6920D94D0312}" presName="parentLin" presStyleCnt="0"/>
      <dgm:spPr/>
    </dgm:pt>
    <dgm:pt modelId="{D5288BF5-3F9D-4B12-BF44-39ADDCE34498}" type="pres">
      <dgm:prSet presAssocID="{77C13335-D686-42B9-BACB-6920D94D03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FB0BFA3-64F2-4606-AA7E-62B2FAD54A93}" type="pres">
      <dgm:prSet presAssocID="{77C13335-D686-42B9-BACB-6920D94D0312}" presName="parentText" presStyleLbl="node1" presStyleIdx="1" presStyleCnt="3" custScaleX="128634" custScaleY="130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8C172-00BB-49E1-8DE7-5BE13FD32122}" type="pres">
      <dgm:prSet presAssocID="{77C13335-D686-42B9-BACB-6920D94D0312}" presName="negativeSpace" presStyleCnt="0"/>
      <dgm:spPr/>
    </dgm:pt>
    <dgm:pt modelId="{497CB168-D9E6-483D-B693-CA52B85AA23F}" type="pres">
      <dgm:prSet presAssocID="{77C13335-D686-42B9-BACB-6920D94D0312}" presName="childText" presStyleLbl="conFgAcc1" presStyleIdx="1" presStyleCnt="3">
        <dgm:presLayoutVars>
          <dgm:bulletEnabled val="1"/>
        </dgm:presLayoutVars>
      </dgm:prSet>
      <dgm:spPr/>
    </dgm:pt>
    <dgm:pt modelId="{07B3EB14-BE83-44C7-B63F-B8B4C198FED2}" type="pres">
      <dgm:prSet presAssocID="{ABC60828-F9BB-42C0-8ED0-4AB7D7BDD027}" presName="spaceBetweenRectangles" presStyleCnt="0"/>
      <dgm:spPr/>
    </dgm:pt>
    <dgm:pt modelId="{F349C529-FEFE-4322-913F-371556BBB37B}" type="pres">
      <dgm:prSet presAssocID="{FACB89B9-2023-42B5-9617-CF684BECD5F2}" presName="parentLin" presStyleCnt="0"/>
      <dgm:spPr/>
    </dgm:pt>
    <dgm:pt modelId="{159989F4-5907-4D7C-A57E-3AEF0AF1D0BE}" type="pres">
      <dgm:prSet presAssocID="{FACB89B9-2023-42B5-9617-CF684BECD5F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C3F2DF9-C32F-462C-9260-404F712F52CB}" type="pres">
      <dgm:prSet presAssocID="{FACB89B9-2023-42B5-9617-CF684BECD5F2}" presName="parentText" presStyleLbl="node1" presStyleIdx="2" presStyleCnt="3" custScaleX="128166" custScaleY="1444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E021D-EA48-4948-A9AD-9A45049638A2}" type="pres">
      <dgm:prSet presAssocID="{FACB89B9-2023-42B5-9617-CF684BECD5F2}" presName="negativeSpace" presStyleCnt="0"/>
      <dgm:spPr/>
    </dgm:pt>
    <dgm:pt modelId="{8E2DDDF1-C45B-4669-982F-2F0B7BA46930}" type="pres">
      <dgm:prSet presAssocID="{FACB89B9-2023-42B5-9617-CF684BECD5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735DAF-B9F8-42DE-9332-C45B91065FB9}" type="presOf" srcId="{77C13335-D686-42B9-BACB-6920D94D0312}" destId="{5FB0BFA3-64F2-4606-AA7E-62B2FAD54A93}" srcOrd="1" destOrd="0" presId="urn:microsoft.com/office/officeart/2005/8/layout/list1"/>
    <dgm:cxn modelId="{B60B8151-5A15-47FC-B0FE-889A1814B8A6}" type="presOf" srcId="{FACB89B9-2023-42B5-9617-CF684BECD5F2}" destId="{159989F4-5907-4D7C-A57E-3AEF0AF1D0BE}" srcOrd="0" destOrd="0" presId="urn:microsoft.com/office/officeart/2005/8/layout/list1"/>
    <dgm:cxn modelId="{B05AE9E5-65B6-4922-BD0E-56DBE52434BE}" srcId="{697903B9-9E19-4C4C-9A86-21334067F3DD}" destId="{FACB89B9-2023-42B5-9617-CF684BECD5F2}" srcOrd="2" destOrd="0" parTransId="{6FE96655-1707-4B27-90AB-FB2D13D2BD2F}" sibTransId="{C146DD7F-8884-4DC3-ABA1-FC99877FDC89}"/>
    <dgm:cxn modelId="{70A10EF3-7722-4C1C-846E-6769A38E576A}" srcId="{697903B9-9E19-4C4C-9A86-21334067F3DD}" destId="{0B822D76-9141-4F16-8596-4D5766B1ACFB}" srcOrd="0" destOrd="0" parTransId="{EB138164-2157-45DA-88F3-37F72572AA7F}" sibTransId="{8A880AAE-AF57-48EE-B474-4301A90B2513}"/>
    <dgm:cxn modelId="{5731E6F5-F60E-442C-A268-5A0BF37BE465}" type="presOf" srcId="{0B822D76-9141-4F16-8596-4D5766B1ACFB}" destId="{8647B93E-E718-4C68-8C06-38A3B3AEC10C}" srcOrd="0" destOrd="0" presId="urn:microsoft.com/office/officeart/2005/8/layout/list1"/>
    <dgm:cxn modelId="{676BBD3B-2604-436E-84BA-FA99091E946B}" type="presOf" srcId="{77C13335-D686-42B9-BACB-6920D94D0312}" destId="{D5288BF5-3F9D-4B12-BF44-39ADDCE34498}" srcOrd="0" destOrd="0" presId="urn:microsoft.com/office/officeart/2005/8/layout/list1"/>
    <dgm:cxn modelId="{212A3403-110A-4025-AE75-C74A2AD5F0C0}" type="presOf" srcId="{FACB89B9-2023-42B5-9617-CF684BECD5F2}" destId="{CC3F2DF9-C32F-462C-9260-404F712F52CB}" srcOrd="1" destOrd="0" presId="urn:microsoft.com/office/officeart/2005/8/layout/list1"/>
    <dgm:cxn modelId="{68A42408-7626-4D96-BAF0-07D2ED30211C}" type="presOf" srcId="{697903B9-9E19-4C4C-9A86-21334067F3DD}" destId="{3DE2615E-A659-40FC-B840-3E0D8045294A}" srcOrd="0" destOrd="0" presId="urn:microsoft.com/office/officeart/2005/8/layout/list1"/>
    <dgm:cxn modelId="{F00DA013-04D8-4BBE-8CE5-0172A31AEE09}" srcId="{697903B9-9E19-4C4C-9A86-21334067F3DD}" destId="{77C13335-D686-42B9-BACB-6920D94D0312}" srcOrd="1" destOrd="0" parTransId="{E6E91D24-16CC-4A45-88FD-2D53D2C52B90}" sibTransId="{ABC60828-F9BB-42C0-8ED0-4AB7D7BDD027}"/>
    <dgm:cxn modelId="{7D0FBD0C-AAEF-406E-9717-70A4CF13C8E1}" type="presOf" srcId="{0B822D76-9141-4F16-8596-4D5766B1ACFB}" destId="{3F7B7EC5-BF49-472E-A175-EA1DD394899D}" srcOrd="1" destOrd="0" presId="urn:microsoft.com/office/officeart/2005/8/layout/list1"/>
    <dgm:cxn modelId="{1EB6782D-4988-41BE-9E71-1861482014D9}" type="presParOf" srcId="{3DE2615E-A659-40FC-B840-3E0D8045294A}" destId="{A49CE69E-DBEA-4F03-9C08-4BE0890E82FC}" srcOrd="0" destOrd="0" presId="urn:microsoft.com/office/officeart/2005/8/layout/list1"/>
    <dgm:cxn modelId="{7B0F3C93-0353-45C7-8135-0F9281F8CF1D}" type="presParOf" srcId="{A49CE69E-DBEA-4F03-9C08-4BE0890E82FC}" destId="{8647B93E-E718-4C68-8C06-38A3B3AEC10C}" srcOrd="0" destOrd="0" presId="urn:microsoft.com/office/officeart/2005/8/layout/list1"/>
    <dgm:cxn modelId="{44B0291E-10C9-4B23-8212-D6257809855E}" type="presParOf" srcId="{A49CE69E-DBEA-4F03-9C08-4BE0890E82FC}" destId="{3F7B7EC5-BF49-472E-A175-EA1DD394899D}" srcOrd="1" destOrd="0" presId="urn:microsoft.com/office/officeart/2005/8/layout/list1"/>
    <dgm:cxn modelId="{034F1BE5-8AFA-40BE-B295-ACDD5834B0D4}" type="presParOf" srcId="{3DE2615E-A659-40FC-B840-3E0D8045294A}" destId="{6B51335F-3EBD-4858-8FD8-92D70F1259E7}" srcOrd="1" destOrd="0" presId="urn:microsoft.com/office/officeart/2005/8/layout/list1"/>
    <dgm:cxn modelId="{246A6A0E-4215-43CC-8962-7EFA42FD2C55}" type="presParOf" srcId="{3DE2615E-A659-40FC-B840-3E0D8045294A}" destId="{AD89C1DC-84BC-4577-97A9-2ECF01F0BAF1}" srcOrd="2" destOrd="0" presId="urn:microsoft.com/office/officeart/2005/8/layout/list1"/>
    <dgm:cxn modelId="{4EC5C22F-0350-4417-8DF3-0B13ABE19E5E}" type="presParOf" srcId="{3DE2615E-A659-40FC-B840-3E0D8045294A}" destId="{B6AC3861-40FB-4184-82E7-58FCB1898E92}" srcOrd="3" destOrd="0" presId="urn:microsoft.com/office/officeart/2005/8/layout/list1"/>
    <dgm:cxn modelId="{D74FEF7C-964E-4627-B135-47540C9510C2}" type="presParOf" srcId="{3DE2615E-A659-40FC-B840-3E0D8045294A}" destId="{F356E892-007F-49E0-863D-27E0DA113E1C}" srcOrd="4" destOrd="0" presId="urn:microsoft.com/office/officeart/2005/8/layout/list1"/>
    <dgm:cxn modelId="{DEACCFF9-0516-48DB-BD21-C4F17FE20743}" type="presParOf" srcId="{F356E892-007F-49E0-863D-27E0DA113E1C}" destId="{D5288BF5-3F9D-4B12-BF44-39ADDCE34498}" srcOrd="0" destOrd="0" presId="urn:microsoft.com/office/officeart/2005/8/layout/list1"/>
    <dgm:cxn modelId="{643A9568-0CE6-4A8B-AD2B-C4B9EB086C53}" type="presParOf" srcId="{F356E892-007F-49E0-863D-27E0DA113E1C}" destId="{5FB0BFA3-64F2-4606-AA7E-62B2FAD54A93}" srcOrd="1" destOrd="0" presId="urn:microsoft.com/office/officeart/2005/8/layout/list1"/>
    <dgm:cxn modelId="{48A8B21F-81A8-4920-A314-33ADB4515760}" type="presParOf" srcId="{3DE2615E-A659-40FC-B840-3E0D8045294A}" destId="{2B18C172-00BB-49E1-8DE7-5BE13FD32122}" srcOrd="5" destOrd="0" presId="urn:microsoft.com/office/officeart/2005/8/layout/list1"/>
    <dgm:cxn modelId="{B74793B7-AFDD-41EC-B224-4F5D5D3609D8}" type="presParOf" srcId="{3DE2615E-A659-40FC-B840-3E0D8045294A}" destId="{497CB168-D9E6-483D-B693-CA52B85AA23F}" srcOrd="6" destOrd="0" presId="urn:microsoft.com/office/officeart/2005/8/layout/list1"/>
    <dgm:cxn modelId="{6E71A9CE-2FCA-468E-A6CE-A50BAF24100C}" type="presParOf" srcId="{3DE2615E-A659-40FC-B840-3E0D8045294A}" destId="{07B3EB14-BE83-44C7-B63F-B8B4C198FED2}" srcOrd="7" destOrd="0" presId="urn:microsoft.com/office/officeart/2005/8/layout/list1"/>
    <dgm:cxn modelId="{F8277C60-E020-4648-B704-2425E02F3B34}" type="presParOf" srcId="{3DE2615E-A659-40FC-B840-3E0D8045294A}" destId="{F349C529-FEFE-4322-913F-371556BBB37B}" srcOrd="8" destOrd="0" presId="urn:microsoft.com/office/officeart/2005/8/layout/list1"/>
    <dgm:cxn modelId="{380DF499-49B5-45C3-8529-DEF81F71CDF4}" type="presParOf" srcId="{F349C529-FEFE-4322-913F-371556BBB37B}" destId="{159989F4-5907-4D7C-A57E-3AEF0AF1D0BE}" srcOrd="0" destOrd="0" presId="urn:microsoft.com/office/officeart/2005/8/layout/list1"/>
    <dgm:cxn modelId="{D830615B-4B39-45B9-98E3-9653285A34BA}" type="presParOf" srcId="{F349C529-FEFE-4322-913F-371556BBB37B}" destId="{CC3F2DF9-C32F-462C-9260-404F712F52CB}" srcOrd="1" destOrd="0" presId="urn:microsoft.com/office/officeart/2005/8/layout/list1"/>
    <dgm:cxn modelId="{F383382C-7378-491F-B825-38C085A4C033}" type="presParOf" srcId="{3DE2615E-A659-40FC-B840-3E0D8045294A}" destId="{BA0E021D-EA48-4948-A9AD-9A45049638A2}" srcOrd="9" destOrd="0" presId="urn:microsoft.com/office/officeart/2005/8/layout/list1"/>
    <dgm:cxn modelId="{2B6C6E02-9A61-469D-B224-D88154D87F80}" type="presParOf" srcId="{3DE2615E-A659-40FC-B840-3E0D8045294A}" destId="{8E2DDDF1-C45B-4669-982F-2F0B7BA469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36885-FD16-4CA1-A36A-469784BDDCF0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817B22-B7C8-4BE4-8226-8D7153403A93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Эффективный </a:t>
          </a:r>
          <a:r>
            <a: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контракт ППС</a:t>
          </a:r>
          <a:endParaRPr lang="ru-RU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34DECF-9B00-40C0-A778-AFD9364E3B09}" type="parTrans" cxnId="{9DC97501-677B-410D-85DD-AC45FF264420}">
      <dgm:prSet/>
      <dgm:spPr/>
      <dgm:t>
        <a:bodyPr/>
        <a:lstStyle/>
        <a:p>
          <a:endParaRPr lang="ru-RU"/>
        </a:p>
      </dgm:t>
    </dgm:pt>
    <dgm:pt modelId="{6D53E465-795F-4DB1-A9BC-9FA0BAC1FF8E}" type="sibTrans" cxnId="{9DC97501-677B-410D-85DD-AC45FF264420}">
      <dgm:prSet/>
      <dgm:spPr/>
      <dgm:t>
        <a:bodyPr/>
        <a:lstStyle/>
        <a:p>
          <a:endParaRPr lang="ru-RU"/>
        </a:p>
      </dgm:t>
    </dgm:pt>
    <dgm:pt modelId="{02C9AB87-077E-4150-9F39-589F8468A819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стимулирования НПР (рейтинг)</a:t>
          </a:r>
        </a:p>
      </dgm:t>
    </dgm:pt>
    <dgm:pt modelId="{F095F45C-0D37-4469-AD00-50CF481730F1}" type="parTrans" cxnId="{3F415C71-5E67-4AF0-B403-BC67D9DBFE69}">
      <dgm:prSet/>
      <dgm:spPr/>
      <dgm:t>
        <a:bodyPr/>
        <a:lstStyle/>
        <a:p>
          <a:endParaRPr lang="ru-RU"/>
        </a:p>
      </dgm:t>
    </dgm:pt>
    <dgm:pt modelId="{B26E7556-A34C-4357-9367-3F8A6C2663D3}" type="sibTrans" cxnId="{3F415C71-5E67-4AF0-B403-BC67D9DBFE69}">
      <dgm:prSet/>
      <dgm:spPr/>
      <dgm:t>
        <a:bodyPr/>
        <a:lstStyle/>
        <a:p>
          <a:endParaRPr lang="ru-RU"/>
        </a:p>
      </dgm:t>
    </dgm:pt>
    <dgm:pt modelId="{1EEF0C1F-9B44-4EC9-9D99-8976732BEE5A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Стимулирование публикаций в зарубежных научных изданиях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86742-213D-4711-9DB0-86DD3869C619}" type="parTrans" cxnId="{0B2648ED-17F1-4C1D-A369-483172BE5172}">
      <dgm:prSet/>
      <dgm:spPr/>
      <dgm:t>
        <a:bodyPr/>
        <a:lstStyle/>
        <a:p>
          <a:endParaRPr lang="ru-RU"/>
        </a:p>
      </dgm:t>
    </dgm:pt>
    <dgm:pt modelId="{51D110A9-436E-4CD4-B824-798013DF4D2C}" type="sibTrans" cxnId="{0B2648ED-17F1-4C1D-A369-483172BE5172}">
      <dgm:prSet/>
      <dgm:spPr/>
      <dgm:t>
        <a:bodyPr/>
        <a:lstStyle/>
        <a:p>
          <a:endParaRPr lang="ru-RU"/>
        </a:p>
      </dgm:t>
    </dgm:pt>
    <dgm:pt modelId="{0F2E16E0-011D-4F39-947A-2DDBBFA15689}" type="pres">
      <dgm:prSet presAssocID="{EE536885-FD16-4CA1-A36A-469784BDDC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F7D1D0-6CBB-4299-8C83-6E11FC44160C}" type="pres">
      <dgm:prSet presAssocID="{DC817B22-B7C8-4BE4-8226-8D7153403A93}" presName="hierRoot1" presStyleCnt="0"/>
      <dgm:spPr/>
    </dgm:pt>
    <dgm:pt modelId="{F6DD0B1B-F9C0-4CBD-A728-DF3AB4310881}" type="pres">
      <dgm:prSet presAssocID="{DC817B22-B7C8-4BE4-8226-8D7153403A93}" presName="composite" presStyleCnt="0"/>
      <dgm:spPr/>
    </dgm:pt>
    <dgm:pt modelId="{CF127FB1-CB35-45F2-800A-4E8461800DF5}" type="pres">
      <dgm:prSet presAssocID="{DC817B22-B7C8-4BE4-8226-8D7153403A93}" presName="background" presStyleLbl="node0" presStyleIdx="0" presStyleCnt="1"/>
      <dgm:spPr/>
    </dgm:pt>
    <dgm:pt modelId="{6E9FDE71-2635-4951-9F83-989079BF1B9E}" type="pres">
      <dgm:prSet presAssocID="{DC817B22-B7C8-4BE4-8226-8D7153403A93}" presName="text" presStyleLbl="fgAcc0" presStyleIdx="0" presStyleCnt="1" custScaleX="146011" custLinFactNeighborX="-1006" custLinFactNeighborY="-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FCB4FD-A0A6-4E8A-9308-1A63D1DC4257}" type="pres">
      <dgm:prSet presAssocID="{DC817B22-B7C8-4BE4-8226-8D7153403A93}" presName="hierChild2" presStyleCnt="0"/>
      <dgm:spPr/>
    </dgm:pt>
    <dgm:pt modelId="{ACEFC344-8909-4045-8177-F12386012F00}" type="pres">
      <dgm:prSet presAssocID="{F095F45C-0D37-4469-AD00-50CF481730F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F4C7D30-3367-4CFF-B002-6A384804B5E6}" type="pres">
      <dgm:prSet presAssocID="{02C9AB87-077E-4150-9F39-589F8468A819}" presName="hierRoot2" presStyleCnt="0"/>
      <dgm:spPr/>
    </dgm:pt>
    <dgm:pt modelId="{69B67931-D670-4F4D-B916-40B7A2185611}" type="pres">
      <dgm:prSet presAssocID="{02C9AB87-077E-4150-9F39-589F8468A819}" presName="composite2" presStyleCnt="0"/>
      <dgm:spPr/>
    </dgm:pt>
    <dgm:pt modelId="{E9EF6E27-5B21-4F6F-B39F-5018AD023FF2}" type="pres">
      <dgm:prSet presAssocID="{02C9AB87-077E-4150-9F39-589F8468A819}" presName="background2" presStyleLbl="node2" presStyleIdx="0" presStyleCnt="2"/>
      <dgm:spPr/>
    </dgm:pt>
    <dgm:pt modelId="{6CA797AA-713C-4EEC-882C-1E6891754691}" type="pres">
      <dgm:prSet presAssocID="{02C9AB87-077E-4150-9F39-589F8468A819}" presName="text2" presStyleLbl="fgAcc2" presStyleIdx="0" presStyleCnt="2" custLinFactNeighborX="1659" custLinFactNeighborY="-6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22709B-38EF-4727-8D0A-B302BEF4CA0A}" type="pres">
      <dgm:prSet presAssocID="{02C9AB87-077E-4150-9F39-589F8468A819}" presName="hierChild3" presStyleCnt="0"/>
      <dgm:spPr/>
    </dgm:pt>
    <dgm:pt modelId="{D1368AE5-699E-4F52-80FC-BD7857BEC6DE}" type="pres">
      <dgm:prSet presAssocID="{97C86742-213D-4711-9DB0-86DD3869C61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1019E4A-1CB2-42F6-A60C-368FA90E0184}" type="pres">
      <dgm:prSet presAssocID="{1EEF0C1F-9B44-4EC9-9D99-8976732BEE5A}" presName="hierRoot2" presStyleCnt="0"/>
      <dgm:spPr/>
    </dgm:pt>
    <dgm:pt modelId="{4F17F009-63E1-4E3E-900E-776C3224CE14}" type="pres">
      <dgm:prSet presAssocID="{1EEF0C1F-9B44-4EC9-9D99-8976732BEE5A}" presName="composite2" presStyleCnt="0"/>
      <dgm:spPr/>
    </dgm:pt>
    <dgm:pt modelId="{E15DC5D8-25CA-4CD8-9AA2-2CFD2CC28FBD}" type="pres">
      <dgm:prSet presAssocID="{1EEF0C1F-9B44-4EC9-9D99-8976732BEE5A}" presName="background2" presStyleLbl="node2" presStyleIdx="1" presStyleCnt="2"/>
      <dgm:spPr/>
    </dgm:pt>
    <dgm:pt modelId="{EED3F07E-67BC-419F-BB1E-AFFA0C660A02}" type="pres">
      <dgm:prSet presAssocID="{1EEF0C1F-9B44-4EC9-9D99-8976732BEE5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670447-C199-4981-9AC2-567038FEA0BB}" type="pres">
      <dgm:prSet presAssocID="{1EEF0C1F-9B44-4EC9-9D99-8976732BEE5A}" presName="hierChild3" presStyleCnt="0"/>
      <dgm:spPr/>
    </dgm:pt>
  </dgm:ptLst>
  <dgm:cxnLst>
    <dgm:cxn modelId="{9DC97501-677B-410D-85DD-AC45FF264420}" srcId="{EE536885-FD16-4CA1-A36A-469784BDDCF0}" destId="{DC817B22-B7C8-4BE4-8226-8D7153403A93}" srcOrd="0" destOrd="0" parTransId="{7434DECF-9B00-40C0-A778-AFD9364E3B09}" sibTransId="{6D53E465-795F-4DB1-A9BC-9FA0BAC1FF8E}"/>
    <dgm:cxn modelId="{665B957A-38B5-4698-823E-558E43818E2D}" type="presOf" srcId="{97C86742-213D-4711-9DB0-86DD3869C619}" destId="{D1368AE5-699E-4F52-80FC-BD7857BEC6DE}" srcOrd="0" destOrd="0" presId="urn:microsoft.com/office/officeart/2005/8/layout/hierarchy1"/>
    <dgm:cxn modelId="{CB4978AB-54D7-49EB-90D7-2CE2628E5BCB}" type="presOf" srcId="{DC817B22-B7C8-4BE4-8226-8D7153403A93}" destId="{6E9FDE71-2635-4951-9F83-989079BF1B9E}" srcOrd="0" destOrd="0" presId="urn:microsoft.com/office/officeart/2005/8/layout/hierarchy1"/>
    <dgm:cxn modelId="{F8D0983D-BE13-4EC0-8AD9-CD096F6CA1EA}" type="presOf" srcId="{02C9AB87-077E-4150-9F39-589F8468A819}" destId="{6CA797AA-713C-4EEC-882C-1E6891754691}" srcOrd="0" destOrd="0" presId="urn:microsoft.com/office/officeart/2005/8/layout/hierarchy1"/>
    <dgm:cxn modelId="{0B2648ED-17F1-4C1D-A369-483172BE5172}" srcId="{DC817B22-B7C8-4BE4-8226-8D7153403A93}" destId="{1EEF0C1F-9B44-4EC9-9D99-8976732BEE5A}" srcOrd="1" destOrd="0" parTransId="{97C86742-213D-4711-9DB0-86DD3869C619}" sibTransId="{51D110A9-436E-4CD4-B824-798013DF4D2C}"/>
    <dgm:cxn modelId="{3F415C71-5E67-4AF0-B403-BC67D9DBFE69}" srcId="{DC817B22-B7C8-4BE4-8226-8D7153403A93}" destId="{02C9AB87-077E-4150-9F39-589F8468A819}" srcOrd="0" destOrd="0" parTransId="{F095F45C-0D37-4469-AD00-50CF481730F1}" sibTransId="{B26E7556-A34C-4357-9367-3F8A6C2663D3}"/>
    <dgm:cxn modelId="{BBC5244F-2D96-43EE-89DF-63345CDE5C2D}" type="presOf" srcId="{F095F45C-0D37-4469-AD00-50CF481730F1}" destId="{ACEFC344-8909-4045-8177-F12386012F00}" srcOrd="0" destOrd="0" presId="urn:microsoft.com/office/officeart/2005/8/layout/hierarchy1"/>
    <dgm:cxn modelId="{E799B120-6568-4C75-9374-36BF4F0C01C5}" type="presOf" srcId="{1EEF0C1F-9B44-4EC9-9D99-8976732BEE5A}" destId="{EED3F07E-67BC-419F-BB1E-AFFA0C660A02}" srcOrd="0" destOrd="0" presId="urn:microsoft.com/office/officeart/2005/8/layout/hierarchy1"/>
    <dgm:cxn modelId="{7E6FF163-D9B7-43CA-9269-B0EDB0FA12E7}" type="presOf" srcId="{EE536885-FD16-4CA1-A36A-469784BDDCF0}" destId="{0F2E16E0-011D-4F39-947A-2DDBBFA15689}" srcOrd="0" destOrd="0" presId="urn:microsoft.com/office/officeart/2005/8/layout/hierarchy1"/>
    <dgm:cxn modelId="{8F274D76-0192-473E-A752-35B116B0BC1C}" type="presParOf" srcId="{0F2E16E0-011D-4F39-947A-2DDBBFA15689}" destId="{4AF7D1D0-6CBB-4299-8C83-6E11FC44160C}" srcOrd="0" destOrd="0" presId="urn:microsoft.com/office/officeart/2005/8/layout/hierarchy1"/>
    <dgm:cxn modelId="{9543212D-48A5-47E1-82BD-E7066C3FEDC6}" type="presParOf" srcId="{4AF7D1D0-6CBB-4299-8C83-6E11FC44160C}" destId="{F6DD0B1B-F9C0-4CBD-A728-DF3AB4310881}" srcOrd="0" destOrd="0" presId="urn:microsoft.com/office/officeart/2005/8/layout/hierarchy1"/>
    <dgm:cxn modelId="{2DE29FC4-59C2-43E2-A865-B03399DBD3B4}" type="presParOf" srcId="{F6DD0B1B-F9C0-4CBD-A728-DF3AB4310881}" destId="{CF127FB1-CB35-45F2-800A-4E8461800DF5}" srcOrd="0" destOrd="0" presId="urn:microsoft.com/office/officeart/2005/8/layout/hierarchy1"/>
    <dgm:cxn modelId="{96C436F8-A696-4787-B318-0F375A219504}" type="presParOf" srcId="{F6DD0B1B-F9C0-4CBD-A728-DF3AB4310881}" destId="{6E9FDE71-2635-4951-9F83-989079BF1B9E}" srcOrd="1" destOrd="0" presId="urn:microsoft.com/office/officeart/2005/8/layout/hierarchy1"/>
    <dgm:cxn modelId="{9B2FE01C-BC77-4A1F-AB75-B03BB364D170}" type="presParOf" srcId="{4AF7D1D0-6CBB-4299-8C83-6E11FC44160C}" destId="{19FCB4FD-A0A6-4E8A-9308-1A63D1DC4257}" srcOrd="1" destOrd="0" presId="urn:microsoft.com/office/officeart/2005/8/layout/hierarchy1"/>
    <dgm:cxn modelId="{9D83B41C-800C-469B-A9F0-04E86CC419EE}" type="presParOf" srcId="{19FCB4FD-A0A6-4E8A-9308-1A63D1DC4257}" destId="{ACEFC344-8909-4045-8177-F12386012F00}" srcOrd="0" destOrd="0" presId="urn:microsoft.com/office/officeart/2005/8/layout/hierarchy1"/>
    <dgm:cxn modelId="{3BE1003B-0349-4E26-BA41-4515ED7B640B}" type="presParOf" srcId="{19FCB4FD-A0A6-4E8A-9308-1A63D1DC4257}" destId="{1F4C7D30-3367-4CFF-B002-6A384804B5E6}" srcOrd="1" destOrd="0" presId="urn:microsoft.com/office/officeart/2005/8/layout/hierarchy1"/>
    <dgm:cxn modelId="{C52419C3-030C-468B-BF0B-3A3254992972}" type="presParOf" srcId="{1F4C7D30-3367-4CFF-B002-6A384804B5E6}" destId="{69B67931-D670-4F4D-B916-40B7A2185611}" srcOrd="0" destOrd="0" presId="urn:microsoft.com/office/officeart/2005/8/layout/hierarchy1"/>
    <dgm:cxn modelId="{C58746F3-C143-421D-AE98-85D1B86BA755}" type="presParOf" srcId="{69B67931-D670-4F4D-B916-40B7A2185611}" destId="{E9EF6E27-5B21-4F6F-B39F-5018AD023FF2}" srcOrd="0" destOrd="0" presId="urn:microsoft.com/office/officeart/2005/8/layout/hierarchy1"/>
    <dgm:cxn modelId="{AFD4B786-467E-4A32-92E5-5FFB306D3DB9}" type="presParOf" srcId="{69B67931-D670-4F4D-B916-40B7A2185611}" destId="{6CA797AA-713C-4EEC-882C-1E6891754691}" srcOrd="1" destOrd="0" presId="urn:microsoft.com/office/officeart/2005/8/layout/hierarchy1"/>
    <dgm:cxn modelId="{38AA8D45-7FD0-486B-850D-932D62D96325}" type="presParOf" srcId="{1F4C7D30-3367-4CFF-B002-6A384804B5E6}" destId="{F622709B-38EF-4727-8D0A-B302BEF4CA0A}" srcOrd="1" destOrd="0" presId="urn:microsoft.com/office/officeart/2005/8/layout/hierarchy1"/>
    <dgm:cxn modelId="{68668ADD-55AE-452A-A713-BCCAFCD64202}" type="presParOf" srcId="{19FCB4FD-A0A6-4E8A-9308-1A63D1DC4257}" destId="{D1368AE5-699E-4F52-80FC-BD7857BEC6DE}" srcOrd="2" destOrd="0" presId="urn:microsoft.com/office/officeart/2005/8/layout/hierarchy1"/>
    <dgm:cxn modelId="{3204237D-82B2-4F89-A042-4656DA0A9227}" type="presParOf" srcId="{19FCB4FD-A0A6-4E8A-9308-1A63D1DC4257}" destId="{61019E4A-1CB2-42F6-A60C-368FA90E0184}" srcOrd="3" destOrd="0" presId="urn:microsoft.com/office/officeart/2005/8/layout/hierarchy1"/>
    <dgm:cxn modelId="{3F14873B-ECD6-4520-A268-9F564115DE97}" type="presParOf" srcId="{61019E4A-1CB2-42F6-A60C-368FA90E0184}" destId="{4F17F009-63E1-4E3E-900E-776C3224CE14}" srcOrd="0" destOrd="0" presId="urn:microsoft.com/office/officeart/2005/8/layout/hierarchy1"/>
    <dgm:cxn modelId="{7BAEC82F-63C6-4B8E-8C47-047632FC414A}" type="presParOf" srcId="{4F17F009-63E1-4E3E-900E-776C3224CE14}" destId="{E15DC5D8-25CA-4CD8-9AA2-2CFD2CC28FBD}" srcOrd="0" destOrd="0" presId="urn:microsoft.com/office/officeart/2005/8/layout/hierarchy1"/>
    <dgm:cxn modelId="{E649D2C1-5DE4-4A66-8C70-02377D5DA5A4}" type="presParOf" srcId="{4F17F009-63E1-4E3E-900E-776C3224CE14}" destId="{EED3F07E-67BC-419F-BB1E-AFFA0C660A02}" srcOrd="1" destOrd="0" presId="urn:microsoft.com/office/officeart/2005/8/layout/hierarchy1"/>
    <dgm:cxn modelId="{D0E88507-9E66-4BBC-B538-C9636E2D9D29}" type="presParOf" srcId="{61019E4A-1CB2-42F6-A60C-368FA90E0184}" destId="{5E670447-C199-4981-9AC2-567038FEA0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9C1DC-84BC-4577-97A9-2ECF01F0BAF1}">
      <dsp:nvSpPr>
        <dsp:cNvPr id="0" name=""/>
        <dsp:cNvSpPr/>
      </dsp:nvSpPr>
      <dsp:spPr>
        <a:xfrm>
          <a:off x="0" y="726153"/>
          <a:ext cx="610458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B7EC5-BF49-472E-A175-EA1DD394899D}">
      <dsp:nvSpPr>
        <dsp:cNvPr id="0" name=""/>
        <dsp:cNvSpPr/>
      </dsp:nvSpPr>
      <dsp:spPr>
        <a:xfrm>
          <a:off x="202055" y="67798"/>
          <a:ext cx="5683113" cy="1048657"/>
        </a:xfrm>
        <a:prstGeom prst="roundRect">
          <a:avLst/>
        </a:prstGeom>
        <a:pattFill prst="smCheck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  <a:bevelB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517" tIns="0" rIns="161517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на систему стимулирования труда на основе эффективного контракта является добровольным решением работника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246" y="118989"/>
        <a:ext cx="5580731" cy="946275"/>
      </dsp:txXfrm>
    </dsp:sp>
    <dsp:sp modelId="{497CB168-D9E6-483D-B693-CA52B85AA23F}">
      <dsp:nvSpPr>
        <dsp:cNvPr id="0" name=""/>
        <dsp:cNvSpPr/>
      </dsp:nvSpPr>
      <dsp:spPr>
        <a:xfrm>
          <a:off x="0" y="2190535"/>
          <a:ext cx="610458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0BFA3-64F2-4606-AA7E-62B2FAD54A93}">
      <dsp:nvSpPr>
        <dsp:cNvPr id="0" name=""/>
        <dsp:cNvSpPr/>
      </dsp:nvSpPr>
      <dsp:spPr>
        <a:xfrm>
          <a:off x="305229" y="1552353"/>
          <a:ext cx="5496801" cy="1036701"/>
        </a:xfrm>
        <a:prstGeom prst="roundRect">
          <a:avLst/>
        </a:prstGeom>
        <a:pattFill prst="pct8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  <a:bevelB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517" tIns="0" rIns="161517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Эффективный контракт заключается с работниками, преимущественно, в виде дополнительного соглашения к трудовому договору сроком на один год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837" y="1602961"/>
        <a:ext cx="5395585" cy="935485"/>
      </dsp:txXfrm>
    </dsp:sp>
    <dsp:sp modelId="{8E2DDDF1-C45B-4669-982F-2F0B7BA46930}">
      <dsp:nvSpPr>
        <dsp:cNvPr id="0" name=""/>
        <dsp:cNvSpPr/>
      </dsp:nvSpPr>
      <dsp:spPr>
        <a:xfrm>
          <a:off x="0" y="3769547"/>
          <a:ext cx="610458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3F2DF9-C32F-462C-9260-404F712F52CB}">
      <dsp:nvSpPr>
        <dsp:cNvPr id="0" name=""/>
        <dsp:cNvSpPr/>
      </dsp:nvSpPr>
      <dsp:spPr>
        <a:xfrm>
          <a:off x="305229" y="3016735"/>
          <a:ext cx="5476802" cy="1151332"/>
        </a:xfrm>
        <a:prstGeom prst="roundRect">
          <a:avLst/>
        </a:prstGeom>
        <a:pattFill prst="pct80">
          <a:fgClr>
            <a:srgbClr val="92D050"/>
          </a:fgClr>
          <a:bgClr>
            <a:schemeClr val="bg1"/>
          </a:bgClr>
        </a:patt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517" tIns="0" rIns="161517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Сотруднику, работающему на неполную ставку, показатели эффективности (или пороговое значение эффективности) корректируются пропорционально  доле занимаемой ставки </a:t>
          </a:r>
          <a:endParaRPr lang="ru-RU" sz="1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32" y="3072938"/>
        <a:ext cx="5364396" cy="1038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68AE5-699E-4F52-80FC-BD7857BEC6DE}">
      <dsp:nvSpPr>
        <dsp:cNvPr id="0" name=""/>
        <dsp:cNvSpPr/>
      </dsp:nvSpPr>
      <dsp:spPr>
        <a:xfrm>
          <a:off x="3208675" y="1410705"/>
          <a:ext cx="1384717" cy="655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681"/>
              </a:lnTo>
              <a:lnTo>
                <a:pt x="1384717" y="448681"/>
              </a:lnTo>
              <a:lnTo>
                <a:pt x="1384717" y="655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FC344-8909-4045-8177-F12386012F00}">
      <dsp:nvSpPr>
        <dsp:cNvPr id="0" name=""/>
        <dsp:cNvSpPr/>
      </dsp:nvSpPr>
      <dsp:spPr>
        <a:xfrm>
          <a:off x="1905792" y="1410705"/>
          <a:ext cx="1302883" cy="645948"/>
        </a:xfrm>
        <a:custGeom>
          <a:avLst/>
          <a:gdLst/>
          <a:ahLst/>
          <a:cxnLst/>
          <a:rect l="0" t="0" r="0" b="0"/>
          <a:pathLst>
            <a:path>
              <a:moveTo>
                <a:pt x="1302883" y="0"/>
              </a:moveTo>
              <a:lnTo>
                <a:pt x="1302883" y="439437"/>
              </a:lnTo>
              <a:lnTo>
                <a:pt x="0" y="439437"/>
              </a:lnTo>
              <a:lnTo>
                <a:pt x="0" y="6459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27FB1-CB35-45F2-800A-4E8461800DF5}">
      <dsp:nvSpPr>
        <dsp:cNvPr id="0" name=""/>
        <dsp:cNvSpPr/>
      </dsp:nvSpPr>
      <dsp:spPr>
        <a:xfrm>
          <a:off x="1581233" y="-4839"/>
          <a:ext cx="3254884" cy="1415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9FDE71-2635-4951-9F83-989079BF1B9E}">
      <dsp:nvSpPr>
        <dsp:cNvPr id="0" name=""/>
        <dsp:cNvSpPr/>
      </dsp:nvSpPr>
      <dsp:spPr>
        <a:xfrm>
          <a:off x="1828923" y="230465"/>
          <a:ext cx="3254884" cy="1415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Эффективный </a:t>
          </a: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контракт ППС</a:t>
          </a:r>
          <a:endParaRPr lang="ru-RU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0383" y="271925"/>
        <a:ext cx="3171964" cy="1332624"/>
      </dsp:txXfrm>
    </dsp:sp>
    <dsp:sp modelId="{E9EF6E27-5B21-4F6F-B39F-5018AD023FF2}">
      <dsp:nvSpPr>
        <dsp:cNvPr id="0" name=""/>
        <dsp:cNvSpPr/>
      </dsp:nvSpPr>
      <dsp:spPr>
        <a:xfrm>
          <a:off x="791190" y="2056654"/>
          <a:ext cx="2229204" cy="1415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797AA-713C-4EEC-882C-1E6891754691}">
      <dsp:nvSpPr>
        <dsp:cNvPr id="0" name=""/>
        <dsp:cNvSpPr/>
      </dsp:nvSpPr>
      <dsp:spPr>
        <a:xfrm>
          <a:off x="1038879" y="2291959"/>
          <a:ext cx="2229204" cy="1415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стимулирования НПР (рейтинг)</a:t>
          </a:r>
        </a:p>
      </dsp:txBody>
      <dsp:txXfrm>
        <a:off x="1080339" y="2333419"/>
        <a:ext cx="2146284" cy="1332624"/>
      </dsp:txXfrm>
    </dsp:sp>
    <dsp:sp modelId="{E15DC5D8-25CA-4CD8-9AA2-2CFD2CC28FBD}">
      <dsp:nvSpPr>
        <dsp:cNvPr id="0" name=""/>
        <dsp:cNvSpPr/>
      </dsp:nvSpPr>
      <dsp:spPr>
        <a:xfrm>
          <a:off x="3478791" y="2065898"/>
          <a:ext cx="2229204" cy="1415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D3F07E-67BC-419F-BB1E-AFFA0C660A02}">
      <dsp:nvSpPr>
        <dsp:cNvPr id="0" name=""/>
        <dsp:cNvSpPr/>
      </dsp:nvSpPr>
      <dsp:spPr>
        <a:xfrm>
          <a:off x="3726480" y="2301202"/>
          <a:ext cx="2229204" cy="1415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Стимулирование публикаций в зарубежных научных изданиях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7940" y="2342662"/>
        <a:ext cx="2146284" cy="1332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2004" cy="498367"/>
          </a:xfrm>
          <a:prstGeom prst="rect">
            <a:avLst/>
          </a:prstGeom>
        </p:spPr>
        <p:txBody>
          <a:bodyPr vert="horz" lIns="91830" tIns="45915" rIns="91830" bIns="4591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464" y="3"/>
            <a:ext cx="2972004" cy="498367"/>
          </a:xfrm>
          <a:prstGeom prst="rect">
            <a:avLst/>
          </a:prstGeom>
        </p:spPr>
        <p:txBody>
          <a:bodyPr vert="horz" lIns="91830" tIns="45915" rIns="91830" bIns="45915" rtlCol="0"/>
          <a:lstStyle>
            <a:lvl1pPr algn="r">
              <a:defRPr sz="1200"/>
            </a:lvl1pPr>
          </a:lstStyle>
          <a:p>
            <a:pPr>
              <a:defRPr/>
            </a:pPr>
            <a:fld id="{74B888FE-8A9E-4E79-8A19-92C9748F8A14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366"/>
            <a:ext cx="2972004" cy="498366"/>
          </a:xfrm>
          <a:prstGeom prst="rect">
            <a:avLst/>
          </a:prstGeom>
        </p:spPr>
        <p:txBody>
          <a:bodyPr vert="horz" lIns="91830" tIns="45915" rIns="91830" bIns="459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464" y="9447366"/>
            <a:ext cx="2972004" cy="498366"/>
          </a:xfrm>
          <a:prstGeom prst="rect">
            <a:avLst/>
          </a:prstGeom>
        </p:spPr>
        <p:txBody>
          <a:bodyPr vert="horz" lIns="91830" tIns="45915" rIns="91830" bIns="45915" rtlCol="0" anchor="b"/>
          <a:lstStyle>
            <a:lvl1pPr algn="r">
              <a:defRPr sz="1200"/>
            </a:lvl1pPr>
          </a:lstStyle>
          <a:p>
            <a:pPr>
              <a:defRPr/>
            </a:pPr>
            <a:fld id="{815CE4D5-B4C9-463E-9DFF-1B7A92D01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67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72004" cy="49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64" y="3"/>
            <a:ext cx="2972004" cy="49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847457-35F7-4639-8E29-512608DCB2B2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4538"/>
            <a:ext cx="4975225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95" y="4725999"/>
            <a:ext cx="5487013" cy="447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366"/>
            <a:ext cx="2972004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64" y="9447366"/>
            <a:ext cx="2972004" cy="49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7C5F88-E44C-4F74-AD37-727F0607F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87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6177" indent="-28699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7965" indent="-22959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7147" indent="-22959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6333" indent="-22959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25520" indent="-229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84704" indent="-229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43891" indent="-229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03076" indent="-229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CC17DF-3E43-48DD-AF95-5972A4D57F8F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153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6" y="9448185"/>
            <a:ext cx="2971800" cy="497364"/>
          </a:xfrm>
          <a:prstGeom prst="rect">
            <a:avLst/>
          </a:prstGeom>
          <a:noFill/>
        </p:spPr>
        <p:txBody>
          <a:bodyPr lIns="91838" tIns="45918" rIns="91838" bIns="45918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34DF28C-3D4F-4447-AD91-0FDDC6407B42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782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Дополнительные условия трудового договора</a:t>
            </a:r>
            <a:r>
              <a:rPr lang="ru-RU" baseline="0" dirty="0" smtClean="0"/>
              <a:t> (дополнительного соглашения), связанные с выполнением показателей</a:t>
            </a:r>
          </a:p>
          <a:p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07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не документ, под «эффективным контрактом» понимаются трудовые отношения между работодателем (государственным или муниципальным учреждением) и работниками, основанные на утвержденных учредителем государственного (муниципального) задания и целевых показателей эффективности работы, а также утвержденных работодателем в установленном порядке системе оплаты труда, системе нормирования труда работников учреждения, системе оценки эффективности деятельности работников учреждений, способствующие наиболее полному </a:t>
            </a:r>
            <a:r>
              <a:rPr lang="ru-RU" dirty="0" err="1" smtClean="0"/>
              <a:t>отражениюё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3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не документ, под «эффективным контрактом» понимаются трудовые отношения между работодателем (государственным или муниципальным учреждением) и работниками, основанные на утвержденных учредителем государственного (муниципального) задания и целевых показателей эффективности работы, а также утвержденных работодателем в установленном порядке системе оплаты труда, системе нормирования труда работников учреждения, системе оценки эффективности деятельности работников учреждений, способствующие наиболее полному </a:t>
            </a:r>
            <a:r>
              <a:rPr lang="ru-RU" dirty="0" err="1" smtClean="0"/>
              <a:t>отражениюё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35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не документ, под «эффективным контрактом» понимаются трудовые отношения между работодателем (государственным или муниципальным учреждением) и работниками, основанные на утвержденных учредителем государственного (муниципального) задания и целевых показателей эффективности работы, а также утвержденных работодателем в установленном порядке системе оплаты труда, системе нормирования труда работников учреждения, системе оценки эффективности деятельности работников учреждений, способствующие наиболее полному </a:t>
            </a:r>
            <a:r>
              <a:rPr lang="ru-RU" dirty="0" err="1" smtClean="0"/>
              <a:t>отражениюё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3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не документ, под «эффективным контрактом» понимаются трудовые отношения между работодателем (государственным или муниципальным учреждением) и работниками, основанные на утвержденных учредителем государственного (муниципального) задания и целевых показателей эффективности работы, а также утвержденных работодателем в установленном порядке системе оплаты труда, системе нормирования труда работников учреждения, системе оценки эффективности деятельности работников учреждений, способствующие наиболее полному </a:t>
            </a:r>
            <a:r>
              <a:rPr lang="ru-RU" dirty="0" err="1" smtClean="0"/>
              <a:t>отражениюё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3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Участники первого этапа заключения эффективных контрактов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35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C5F88-E44C-4F74-AD37-727F0607FEE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C166D-1053-42B2-9777-2C7AE3C1ADC3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05CC3-6A27-407E-9541-9469DAD2E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56F29-B7CE-4072-9E9C-1BAFB72C9978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D87F-1402-4B4B-89E1-184FE9503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C3D51E-B1F6-4AB5-BE86-102AFCA3F5E6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5D9E7-E0AA-437A-9EC5-9C287012F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F87AF6-4C03-4A43-8D6D-EADC01799A01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8813" y="6475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34CD-5688-42C7-BE0F-DF3B8A5DB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6BD7A-973C-4026-8028-6C5CDB2F7EA8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988A-DA3C-4539-8517-4C926E94B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1FB58-D1AA-483B-8DD4-5E38C9BE50FC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39716-0D1C-4AC8-A1C2-9390ADB55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333220-9B46-4CC5-85D7-EBCA6C94BFBD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75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BAC9-ECE6-4D0A-8787-DB8170086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47FA54-8F4E-435C-927D-5E54117620BA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71218-043E-4376-945A-A547DF8C5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657F49-B594-4BD0-81B4-D509C6D17332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713" y="6597650"/>
            <a:ext cx="38735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4080-308F-420C-BC6C-257A34B40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BDF94A-79DF-4BD2-9393-4DCE39C09506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0D26-A5AA-4E19-859B-6E08E762B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B33BF3-2530-4CAC-9EDD-B2CA4AC2A28D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AD3D-2C1E-4BF4-882F-1D96B32A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04A4E-7BCA-4CEC-B9AD-02D2EE2804A5}" type="datetime1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5230C2-9AAC-4F86-A8C7-D89A0DE49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25425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297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3812" y="3015744"/>
            <a:ext cx="79563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Показатели эффективного контракта ППС</a:t>
            </a:r>
          </a:p>
          <a:p>
            <a:pPr algn="ctr"/>
            <a:r>
              <a:rPr lang="ru-RU" sz="2000" b="1" dirty="0">
                <a:latin typeface="+mn-lt"/>
              </a:rPr>
              <a:t>(</a:t>
            </a:r>
            <a:r>
              <a:rPr lang="ru-RU" sz="2000" b="1" dirty="0" smtClean="0">
                <a:latin typeface="+mn-lt"/>
              </a:rPr>
              <a:t>Выступление на заседании Ученого совета 30.11.2015г.)</a:t>
            </a:r>
          </a:p>
          <a:p>
            <a:pPr algn="ctr"/>
            <a:endParaRPr lang="ru-RU" sz="3200" b="1" dirty="0"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3"/>
          <p:cNvSpPr txBox="1"/>
          <p:nvPr/>
        </p:nvSpPr>
        <p:spPr>
          <a:xfrm>
            <a:off x="5616450" y="5660615"/>
            <a:ext cx="31528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ru-RU" sz="16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Докладчик: </a:t>
            </a:r>
          </a:p>
          <a:p>
            <a:pPr>
              <a:spcAft>
                <a:spcPts val="600"/>
              </a:spcAft>
            </a:pPr>
            <a:r>
              <a:rPr lang="ru-RU" sz="16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Проректор по экономике и стратегическому развитию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Даниил Геннадьевич Сандлер</a:t>
            </a:r>
            <a:endParaRPr lang="ru-RU" sz="16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869" y="811764"/>
            <a:ext cx="8248261" cy="52117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учебного блока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контракта ППС</a:t>
            </a:r>
          </a:p>
          <a:p>
            <a:pPr marL="0" indent="0">
              <a:buNone/>
            </a:pPr>
            <a:endParaRPr lang="ru-RU" sz="1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44274"/>
              </p:ext>
            </p:extLst>
          </p:nvPr>
        </p:nvGraphicFramePr>
        <p:xfrm>
          <a:off x="149290" y="1375837"/>
          <a:ext cx="8873412" cy="540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87"/>
                <a:gridCol w="3669516"/>
                <a:gridCol w="4776509"/>
              </a:tblGrid>
              <a:tr h="236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баллов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  <a:tr h="1032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студентами независимого контроля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 балла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каждого студента, имеющего оценку в диапазоне 40-60 баллов из 100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балл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каждого студента, имеющего оценку в диапазоне более 60 баллов из 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  <a:tr h="1530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Преподавание курса на иностранном языке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1зачетную единицу студента, если дисциплина/модуль реализуется на иностранном языке повторно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зачетную единицу студента, если дисциплина/модуль реализуется на иностранном языке впервые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  <a:tr h="259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Вовлечение студентов в НИРС, проектную деятельность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каждую статью  с участием студента,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каждые тезисы конференций с участием студентов,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каждого студента, успешно защитившего междисциплинарный проект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каждого студента, имеющего диплом Всероссийского или международного конкурса; получившего статус спортсмена высшей квалификации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4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40855"/>
              </p:ext>
            </p:extLst>
          </p:nvPr>
        </p:nvGraphicFramePr>
        <p:xfrm>
          <a:off x="128789" y="1866122"/>
          <a:ext cx="8879983" cy="4786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04"/>
                <a:gridCol w="3672232"/>
                <a:gridCol w="4780047"/>
              </a:tblGrid>
              <a:tr h="283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баллов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  <a:tr h="2277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Подготовка и реализация нового курса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баллов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реализацию новой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дисциплины/модуля      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баллов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реализацию открытого онлайн курса с количеством обучающихся от 100 до 1000 человек</a:t>
                      </a:r>
                    </a:p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200 баллов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реализацию открытого онлайн курса с количеством обучающихся более 1000 человек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  <a:tr h="2225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учебника, пособия, электронного образовательного ресурса, фондов оценочных средств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создание учебного пособия, электронного образовательного ресурса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создание учебника, электронного учебно-методического комплекса по дисциплине, комплекта средств контроля учебных достижений для процедуры независимого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78" marR="60278" marT="0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286000" y="10531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учебного блока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ППС</a:t>
            </a:r>
          </a:p>
        </p:txBody>
      </p:sp>
    </p:spTree>
    <p:extLst>
      <p:ext uri="{BB962C8B-B14F-4D97-AF65-F5344CB8AC3E}">
        <p14:creationId xmlns:p14="http://schemas.microsoft.com/office/powerpoint/2010/main" val="269538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16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861206"/>
              </p:ext>
            </p:extLst>
          </p:nvPr>
        </p:nvGraphicFramePr>
        <p:xfrm>
          <a:off x="149291" y="1380931"/>
          <a:ext cx="8808098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02"/>
                <a:gridCol w="7709849"/>
                <a:gridCol w="863947"/>
              </a:tblGrid>
              <a:tr h="4604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</a:t>
                      </a: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ru-RU" sz="1400" dirty="0">
                          <a:effectLst/>
                        </a:rPr>
                        <a:t>во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41" marR="62241" marT="0" marB="0" anchor="ctr"/>
                </a:tc>
              </a:tr>
              <a:tr h="11670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научных</a:t>
                      </a:r>
                      <a:r>
                        <a:rPr lang="ru-RU" sz="1400" b="1" strike="sng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одним из авторов которых является данный НПР, указавший в каждой публикации Уральский федеральный университет (в любом варианте названия на иностранном языке) в качестве одной из организаций выполнения научной публикации, опубликованных в изданиях, индексируемых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базе данных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год опубликования которых совпадает с годом отчетного периода (календарный год)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  <a:tr h="14042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научных публикаций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одним из авторов которых является данный НПР, указавший в каждой публикации Уральский федеральный университет (в любом варианте названия на иностранном языке) в качестве одной из организаций выполнения научной публикации, опубликованных в изданиях, индексируемых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базе данных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год опубликования которых совпадает с годом отчетного периода (календарный год), без дублирования с публикациями, индексированными в базе данных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  <a:tr h="2115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научных публикаций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одним из авторов которых является данный НПР, указавший в каждой публикации Уральский федеральный университет в качестве одной из организаций выполнения научной публикации, опубликованных в изданиях, входящих в действующий «Перечень рецензируемых научных изданий, в которых должны быть опубликованы основные научные результаты на соискание ученой степени кандидата наук, на соискание ученой степени доктора наук» 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(«Перечень ВАК»),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опубликования которых совпадает с годом отчетного периода (календарный год), без дублирования с публикациями, индексированными в базах данных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(П1) и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(П2) (в том числе, без дублирования с переводными версиями этих публикаций)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02024" y="7358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 для эффективного контракта ППС</a:t>
            </a:r>
          </a:p>
        </p:txBody>
      </p:sp>
    </p:spTree>
    <p:extLst>
      <p:ext uri="{BB962C8B-B14F-4D97-AF65-F5344CB8AC3E}">
        <p14:creationId xmlns:p14="http://schemas.microsoft.com/office/powerpoint/2010/main" val="298685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16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53843"/>
              </p:ext>
            </p:extLst>
          </p:nvPr>
        </p:nvGraphicFramePr>
        <p:xfrm>
          <a:off x="130629" y="1550524"/>
          <a:ext cx="8817428" cy="4911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996"/>
                <a:gridCol w="7779702"/>
                <a:gridCol w="795730"/>
              </a:tblGrid>
              <a:tr h="3529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баллов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  <a:tr h="20627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научных публикаций с иностранным соавторством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одним из авторов которых является данный НПР, указавший в каждой публикации Уральский федеральный университет (в любом варианте названия на иностранном языке) в качестве одной из организаций выполнения научной публикации, опубликованных в изданиях, индексируемых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базе данных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и/или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исключением дублирования), год опубликования которых совпадает с годом отчетного периода (календарный год).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иностранным соавтором понимается соавтор публикации, у которого в качестве места работы указаны только иностранные организации.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  <a:tr h="16077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НИОКР всех видов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учтенных УБУ и ФК (конкурсная часть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госзадания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науке, гранты, проекты, хозяйственные договоры и прочие привлеченные средства, за исключением базовой части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госзадания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науке и средств распределенных университетом), руководителем или ответственным исполнителем которых в течение отчетного календарного года являлся данный НПР, при условии наличия согласованного с НИЧ документа, которым руководитель НИОКР определяет ответственных исполнителей с распределением объемов НИОКР между ними.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каждый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  <a:tr h="749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научных монографий, соответствующих «Положению УрФУ о стимулировании научных монографий»,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одним из авторов которых является данный НПР, год издания которых совпадает с годом отчетного периода (календарный год).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715208" y="821094"/>
            <a:ext cx="4142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Показатели  научного блока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эффективного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контракта ППС</a:t>
            </a:r>
          </a:p>
        </p:txBody>
      </p:sp>
    </p:spTree>
    <p:extLst>
      <p:ext uri="{BB962C8B-B14F-4D97-AF65-F5344CB8AC3E}">
        <p14:creationId xmlns:p14="http://schemas.microsoft.com/office/powerpoint/2010/main" val="45340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3935" y="1600200"/>
            <a:ext cx="8789436" cy="4828592"/>
          </a:xfrm>
          <a:gradFill>
            <a:gsLst>
              <a:gs pos="57000">
                <a:schemeClr val="accent4">
                  <a:lumMod val="20000"/>
                  <a:lumOff val="80000"/>
                </a:schemeClr>
              </a:gs>
              <a:gs pos="32000">
                <a:schemeClr val="tx2">
                  <a:lumMod val="20000"/>
                  <a:lumOff val="80000"/>
                </a:schemeClr>
              </a:gs>
              <a:gs pos="0">
                <a:schemeClr val="accent2">
                  <a:lumMod val="20000"/>
                  <a:lumOff val="80000"/>
                </a:schemeClr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indent="0" algn="just">
              <a:buNone/>
            </a:pPr>
            <a:r>
              <a:rPr lang="ru-RU" sz="1600" b="1" dirty="0"/>
              <a:t>1.3.</a:t>
            </a:r>
            <a:r>
              <a:rPr lang="ru-RU" sz="1600" dirty="0"/>
              <a:t> Трудовые обязанности работника определяются на основании профессиональных стандартов, настоящего трудового договора, должностной инструкции, индивидуального плана работы, установленных показателей эффективности деятельности. </a:t>
            </a:r>
            <a:r>
              <a:rPr lang="ru-RU" sz="1600" b="1" dirty="0"/>
              <a:t>В трудовые обязанности Работника входит, в том числе</a:t>
            </a:r>
            <a:r>
              <a:rPr lang="ru-RU" sz="16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i="1" dirty="0"/>
              <a:t>1.1.1</a:t>
            </a:r>
            <a:r>
              <a:rPr lang="ru-RU" sz="1600" i="1" dirty="0"/>
              <a:t>. Обеспечение  проведения промежуточной аттестации (зачет, экзамен) по учебной дисциплине в форме  независимой оценки результатов обучения студентов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dirty="0"/>
              <a:t>1.1.2.</a:t>
            </a:r>
            <a:r>
              <a:rPr lang="ru-RU" sz="1600" dirty="0"/>
              <a:t> Преподавание курса на иностранном языке.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i="1" dirty="0"/>
              <a:t>1.1.3.</a:t>
            </a:r>
            <a:r>
              <a:rPr lang="ru-RU" sz="1600" i="1" dirty="0"/>
              <a:t> Вовлечение студентов в научно-исследовательскую и проектную деятельность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dirty="0"/>
              <a:t>1.1.4.</a:t>
            </a:r>
            <a:r>
              <a:rPr lang="ru-RU" sz="1600" dirty="0"/>
              <a:t> Подготовка и реализация новых курсов; создание (модернизация) новых открытых онлайн курсов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i="1" dirty="0"/>
              <a:t>1.1.5.</a:t>
            </a:r>
            <a:r>
              <a:rPr lang="ru-RU" sz="1600" i="1" dirty="0"/>
              <a:t> Создание учебников, учебных пособий, электронных образовательных ресурсов, фондов оценочных средств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dirty="0"/>
              <a:t>1.1.6.</a:t>
            </a:r>
            <a:r>
              <a:rPr lang="ru-RU" sz="1600" dirty="0"/>
              <a:t> Подготовка и издание публикаций, включая соавторство с иностранными учеными, в том числе,  в изданиях,  индексируемых в базе данных </a:t>
            </a:r>
            <a:r>
              <a:rPr lang="en-US" sz="1600" dirty="0"/>
              <a:t>Web of Science</a:t>
            </a:r>
            <a:r>
              <a:rPr lang="ru-RU" sz="1600" dirty="0"/>
              <a:t>, </a:t>
            </a:r>
            <a:r>
              <a:rPr lang="ru-RU" sz="1600" dirty="0" err="1"/>
              <a:t>Scopus</a:t>
            </a:r>
            <a:r>
              <a:rPr lang="ru-RU" sz="1600" dirty="0"/>
              <a:t>, а также входящих  в Перечень рецензируемых научных изданий ВАК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1" i="1" dirty="0"/>
              <a:t>1.1.7.</a:t>
            </a:r>
            <a:r>
              <a:rPr lang="ru-RU" sz="1600" i="1" dirty="0"/>
              <a:t> Активное участие в заключении и исполнении контрактов на выполнение научно-исследовательских  и опытно-конструкторских работ  </a:t>
            </a: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77282" y="852206"/>
            <a:ext cx="932128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условия трудового договора (дополнительного соглашения), </a:t>
            </a:r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определяющие трудовые действия, связанные </a:t>
            </a: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выполнением </a:t>
            </a:r>
            <a:r>
              <a:rPr lang="ru-RU" sz="1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эффективного контракта</a:t>
            </a: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048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16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2187" y="734045"/>
            <a:ext cx="7884160" cy="703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Статистика по показателям стимулирования НПР, вошедших в эффективный контракт 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ППС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248755"/>
              </p:ext>
            </p:extLst>
          </p:nvPr>
        </p:nvGraphicFramePr>
        <p:xfrm>
          <a:off x="37323" y="1443051"/>
          <a:ext cx="9125727" cy="5291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010"/>
                <a:gridCol w="2283098"/>
                <a:gridCol w="923515"/>
                <a:gridCol w="876766"/>
                <a:gridCol w="827859"/>
                <a:gridCol w="874899"/>
                <a:gridCol w="1100679"/>
                <a:gridCol w="1072901"/>
              </a:tblGrid>
              <a:tr h="823348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показателя эффективного контракта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Аналогичные показатели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стимулирования ППС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показателям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 учебного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студентами независимого контроля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 учебного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Преподавание курса на иностранном языке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192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учебного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Руководство студентом, получившим научную награду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619271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учебного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Руководство студентом, получившим спортивные достижения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 учебного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учебного пособия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 учебного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учебника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научного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Публикация в изданиях, входящих в перечень ВАК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№5 научного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НИОКР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5193">
                <a:tc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 научного блока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322883"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80000"/>
                        </a:lnSpc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(человек):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9" marR="7359" marT="7359" marB="0" anchor="ctr"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279502" y="3172408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91804" y="3172408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51515" y="4341846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51515" y="5138059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273143" y="5138059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424196" y="5138059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291804" y="5990254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268547" y="5156720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307488" y="5990254"/>
            <a:ext cx="541176" cy="429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07488" y="5567267"/>
            <a:ext cx="513190" cy="4416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322336" y="4321146"/>
            <a:ext cx="570526" cy="4499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15368" y="5548606"/>
            <a:ext cx="541176" cy="4416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48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16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546" y="1912776"/>
            <a:ext cx="8238931" cy="4030824"/>
          </a:xfrm>
          <a:gradFill>
            <a:gsLst>
              <a:gs pos="77000">
                <a:schemeClr val="tx2">
                  <a:lumMod val="20000"/>
                  <a:lumOff val="80000"/>
                </a:schemeClr>
              </a:gs>
              <a:gs pos="57000">
                <a:schemeClr val="bg1">
                  <a:lumMod val="95000"/>
                </a:schemeClr>
              </a:gs>
              <a:gs pos="32000">
                <a:schemeClr val="tx2">
                  <a:lumMod val="20000"/>
                  <a:lumOff val="80000"/>
                </a:schemeClr>
              </a:gs>
              <a:gs pos="0">
                <a:schemeClr val="accent5">
                  <a:lumMod val="40000"/>
                  <a:lumOff val="60000"/>
                </a:schemeClr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предложения о заключении эффективного контракта работникам из числа ППС, набравших высокие баллы в системе стимулирования НПР по итогам 2013-2014гг.: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ППС, набравших более 500 баллов – 690 человек;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числе, набравших более 1 000 баллов – 273 человека 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предложения о заключении эффективного контракта преподавателям,  не набравшим высокие баллы в системе стимулирования НПР, но имеющим публикации в зарубежных научных изданиях (в приказе о зарубежных изданиях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 из числа ППС)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2980" y="1054359"/>
            <a:ext cx="6634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Заключение эффективных контрактов в 2015 году</a:t>
            </a:r>
          </a:p>
        </p:txBody>
      </p:sp>
    </p:spTree>
    <p:extLst>
      <p:ext uri="{BB962C8B-B14F-4D97-AF65-F5344CB8AC3E}">
        <p14:creationId xmlns:p14="http://schemas.microsoft.com/office/powerpoint/2010/main" val="2698084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659" y="160984"/>
            <a:ext cx="8229600" cy="585989"/>
          </a:xfrm>
        </p:spPr>
        <p:txBody>
          <a:bodyPr/>
          <a:lstStyle/>
          <a:p>
            <a:pPr algn="l"/>
            <a:r>
              <a:rPr lang="ru-RU" sz="3600" b="1" dirty="0" smtClean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сотрудника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834BC-3AEA-47E8-932B-F0FB3A0CFA5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0760" y="1036951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Инструмент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сбора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C00000"/>
                </a:solidFill>
              </a:rPr>
              <a:t>учета</a:t>
            </a:r>
            <a:r>
              <a:rPr lang="ru-RU" dirty="0" smtClean="0"/>
              <a:t> результатов работы НПР по показателям деятельности, а также формирования сводной </a:t>
            </a:r>
            <a:r>
              <a:rPr lang="ru-RU" dirty="0" smtClean="0">
                <a:solidFill>
                  <a:srgbClr val="C00000"/>
                </a:solidFill>
              </a:rPr>
              <a:t>отчетности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61" y="2955984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13939"/>
            <a:ext cx="403244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5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834BC-3AEA-47E8-932B-F0FB3A0CFA5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50" y="2029710"/>
            <a:ext cx="8216052" cy="475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81414" y="309815"/>
            <a:ext cx="734023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сотрудника (СЕРВИС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KPI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900" y="915690"/>
            <a:ext cx="7761352" cy="1075386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800" dirty="0" smtClean="0"/>
              <a:t>* Учет </a:t>
            </a:r>
            <a:r>
              <a:rPr lang="ru-RU" sz="1800" dirty="0"/>
              <a:t>результатов деятельности </a:t>
            </a:r>
            <a:r>
              <a:rPr lang="ru-RU" sz="1800" dirty="0" smtClean="0"/>
              <a:t>сотрудников:</a:t>
            </a:r>
            <a:br>
              <a:rPr lang="ru-RU" sz="1800" dirty="0" smtClean="0"/>
            </a:br>
            <a:r>
              <a:rPr lang="ru-RU" sz="1800" dirty="0" smtClean="0"/>
              <a:t>- автоматический (из информационных систем университета)</a:t>
            </a:r>
            <a:br>
              <a:rPr lang="ru-RU" sz="1800" dirty="0" smtClean="0"/>
            </a:br>
            <a:r>
              <a:rPr lang="ru-RU" sz="1800" dirty="0" smtClean="0"/>
              <a:t>- ручной ввод сотрудником</a:t>
            </a:r>
            <a:br>
              <a:rPr lang="ru-RU" sz="1800" dirty="0" smtClean="0"/>
            </a:br>
            <a:r>
              <a:rPr lang="ru-RU" sz="1800" dirty="0" smtClean="0"/>
              <a:t>* Верификация центрами ответственности (подразделениями и службами) достигнутых результатов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781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834BC-3AEA-47E8-932B-F0FB3A0CFA5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94293" y="284058"/>
            <a:ext cx="734023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сотрудника (СЕРВИС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KPI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182" y="850006"/>
            <a:ext cx="7761352" cy="901522"/>
          </a:xfrm>
        </p:spPr>
        <p:txBody>
          <a:bodyPr/>
          <a:lstStyle/>
          <a:p>
            <a:pPr algn="l"/>
            <a:r>
              <a:rPr lang="ru-RU" sz="1800" dirty="0" smtClean="0"/>
              <a:t>Позволяет автоматизировать процессы:</a:t>
            </a:r>
            <a:br>
              <a:rPr lang="ru-RU" sz="1800" dirty="0" smtClean="0"/>
            </a:br>
            <a:r>
              <a:rPr lang="ru-RU" sz="1800" dirty="0" smtClean="0"/>
              <a:t>- анализа и оценки деятельности каждого сотрудника</a:t>
            </a:r>
            <a:br>
              <a:rPr lang="ru-RU" sz="1800" dirty="0" smtClean="0"/>
            </a:br>
            <a:r>
              <a:rPr lang="ru-RU" sz="1800" dirty="0" smtClean="0"/>
              <a:t>- централизованного накопления результатов в разрезе каждого сотрудника</a:t>
            </a:r>
            <a:endParaRPr lang="ru-RU" sz="1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0182" t="6925" b="6179"/>
          <a:stretch/>
        </p:blipFill>
        <p:spPr>
          <a:xfrm>
            <a:off x="622060" y="1824931"/>
            <a:ext cx="8028384" cy="491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5460" y="1550248"/>
            <a:ext cx="7437548" cy="455509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прошли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в комиссиях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 и Ученого Совета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Aft>
                <a:spcPts val="1200"/>
              </a:spcAft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17.11.2015 - комиссия Ученого Совета по науке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председатель, проректор по науке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Кружаев В.В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20.11.2015- комиссия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УрФУ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и внедрению эффективного контракта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председатель, первый проректор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Бугров Д.В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25.11.2015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комиссия Ученого Совета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стратегическому развитию (председатель, проректор по экономике и стратегическому развитию Сандлер Д.Г.)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27.11.2015 – комиссия Ученого совета по изменениям (председатель, ректор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Кокшаров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В.А.)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8376"/>
            <a:ext cx="8229600" cy="5127787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6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prst="angle"/>
            <a:bevelB w="114300" prst="artDeco"/>
          </a:sp3d>
        </p:spPr>
        <p:txBody>
          <a:bodyPr/>
          <a:lstStyle/>
          <a:p>
            <a:pPr algn="just"/>
            <a:endParaRPr lang="ru-RU" sz="17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трудовой договор с работником, в котором конкретизированы его основные обязанности, условия оплаты труда, показатели (критерии) результативности трудовой деятельности, при выполнении которых работнику назначаются выплаты стимулирующего характера и предоставляются меры социальной </a:t>
            </a: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17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</a:t>
            </a:r>
            <a:r>
              <a:rPr lang="ru-RU" sz="1750" i="1" dirty="0" smtClean="0"/>
              <a:t>Распоряжения </a:t>
            </a:r>
            <a:r>
              <a:rPr lang="ru-RU" sz="1750" i="1" dirty="0"/>
              <a:t>Правительства РФ от 26 ноября 2012 года N 2190-р «Об </a:t>
            </a:r>
            <a:r>
              <a:rPr lang="ru-RU" sz="1750" i="1" dirty="0" smtClean="0"/>
              <a:t>утверждении программы поэтапного совершенствования системы оплаты труда в государственных (муниципальных) учреждениях на 2012-2018 годы»)</a:t>
            </a:r>
            <a:r>
              <a:rPr lang="ru-RU" sz="17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endParaRPr lang="ru-RU" sz="175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</a:t>
            </a: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 документ (законодательно его не существует),  а особые трудовые отношения между работником и работодателем, отраженные в трудовом договоре (дополнительном соглашении к трудовому договору) и основанные на эффективной системе установления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показателей </a:t>
            </a: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работника, оценки его результативности и адекватной оплате его достижений.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00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88642" y="1266440"/>
            <a:ext cx="7006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условия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эффективного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130803"/>
              </p:ext>
            </p:extLst>
          </p:nvPr>
        </p:nvGraphicFramePr>
        <p:xfrm>
          <a:off x="1577662" y="1897608"/>
          <a:ext cx="610458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49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51138" y="900853"/>
            <a:ext cx="8718997" cy="31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стимулирования работников из числа ППС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553924"/>
              </p:ext>
            </p:extLst>
          </p:nvPr>
        </p:nvGraphicFramePr>
        <p:xfrm>
          <a:off x="1229932" y="1600201"/>
          <a:ext cx="6709893" cy="3718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35379" y="5456657"/>
            <a:ext cx="7680960" cy="13156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контракт является элементом общей системы стимулирования работников, применяемой в УрФУ для мотивации результативности деятельности персонала. Все существующие системы вознаграждения за достигнутые результаты труда и соответствующие локальные акты сохраняют свое действие в совокупности с эффективным контрактом.</a:t>
            </a:r>
          </a:p>
        </p:txBody>
      </p:sp>
    </p:spTree>
    <p:extLst>
      <p:ext uri="{BB962C8B-B14F-4D97-AF65-F5344CB8AC3E}">
        <p14:creationId xmlns:p14="http://schemas.microsoft.com/office/powerpoint/2010/main" val="41025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8101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4598" y="1907412"/>
            <a:ext cx="7503663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 заключения эффективных контрактов 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дополнительных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с работниками из числа профессорско-преподавательского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и научными работниками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7613" y="3366839"/>
            <a:ext cx="7503663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2015 году, в соответствии с Дорожной картой УрФУ на 2015-2016 годы, эффективные контракты должны быть заключены с 20%  профессорско-преподавательского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и научных работников.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4595" y="4894348"/>
            <a:ext cx="7496683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обязательства, принятые при создании ставок иного научно-педагогического персонала,  работникам этой категории преподавателей также будет предоставлено право заключить эффективные контракты.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4597" y="1025748"/>
            <a:ext cx="7496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первого этапа заключения эффективных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93852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14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511226"/>
              </p:ext>
            </p:extLst>
          </p:nvPr>
        </p:nvGraphicFramePr>
        <p:xfrm>
          <a:off x="647700" y="769675"/>
          <a:ext cx="8258175" cy="5251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1325"/>
                <a:gridCol w="1514475"/>
                <a:gridCol w="1895475"/>
                <a:gridCol w="1866900"/>
              </a:tblGrid>
              <a:tr h="69371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контрактов для заключения в 2015 году в соответствии с показателями  Дорожной карты развития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УрФУ  (20% от числа ППС и НР)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ctr"/>
                </a:tc>
              </a:tr>
              <a:tr h="874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НПР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ctr">
                    <a:gradFill>
                      <a:gsLst>
                        <a:gs pos="1400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7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ППС на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25.11.2015г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человек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ctr">
                    <a:gradFill>
                      <a:gsLst>
                        <a:gs pos="1400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7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число  эффективных контрактов для заключения в 2015 г.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 системы стимулирования ППС в 2015 году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2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ППС: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2 575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1 617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8257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ППС на 25.11.2015г., человек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число контрактов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8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работники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9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научные сотрудники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0" marR="8140" marT="814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174" y="6111806"/>
            <a:ext cx="7655159" cy="7533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сентября 2015 года введено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128,25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иных научно-педагогических работников. До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периода 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УрФУ было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24,375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ставок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категории сотрудников. Ставки иных НПР занимают около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20187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16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821094"/>
            <a:ext cx="853751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выполнения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контрактов 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должностям ППС и соответствующие им пороговые значения эффективности и повышающих коэффициентов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987800"/>
              </p:ext>
            </p:extLst>
          </p:nvPr>
        </p:nvGraphicFramePr>
        <p:xfrm>
          <a:off x="167951" y="1706450"/>
          <a:ext cx="8826760" cy="50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262"/>
                <a:gridCol w="2399342"/>
                <a:gridCol w="4239929"/>
                <a:gridCol w="1835227"/>
              </a:tblGrid>
              <a:tr h="1303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Пороговое значение эффективности (минимально допустимое число набранных баллов), 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структуры набранных баллов по направлениям деятельности при достижении порогового значения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Коэффициент,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порогового значения эффективности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7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b"/>
                </a:tc>
              </a:tr>
              <a:tr h="1764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научная 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образовательная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свободный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(в пределах показателей, утвержденных для эффективного контракта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образовательная деятельность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научная 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-свободный выбор (в пределах показателей, утвержденных для эффективного контракта)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96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научная 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–образовательная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свободный выбор (в пределах показателей, утвержденных для эффективного контракта)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61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научная 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–образовательная деятельность,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свободный выбор (в пределах показателей, утвержденных для эффективного контракта)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4690" marR="54690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9629" y="1379647"/>
            <a:ext cx="32724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Заведующий кафедрой;</a:t>
            </a:r>
            <a:r>
              <a:rPr kumimoji="0" lang="ru-RU" alt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2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16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эффективного контракта ППС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2A5534CD-5688-42C7-BE0F-DF3B8A5DB3F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821094"/>
            <a:ext cx="8537510" cy="82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выполнения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контрактов 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должностям ППС и соответствующие им пороговые значения эффективности и повышающих коэффициентов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3366" y="1400917"/>
            <a:ext cx="58604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Ассистент, преподаватель, старший преподаватель, доцент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776084"/>
              </p:ext>
            </p:extLst>
          </p:nvPr>
        </p:nvGraphicFramePr>
        <p:xfrm>
          <a:off x="141668" y="1719328"/>
          <a:ext cx="8853042" cy="4853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145"/>
                <a:gridCol w="2645350"/>
                <a:gridCol w="4182579"/>
                <a:gridCol w="1663968"/>
              </a:tblGrid>
              <a:tr h="123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Пороговое значение эффективности (минимально допустимое число набранных баллов), баллы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структуры набранных баллов по направлениям деятельности при достижении порогового значения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порогового значения эффективности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2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b"/>
                </a:tc>
              </a:tr>
              <a:tr h="1851962">
                <a:tc>
                  <a:txBody>
                    <a:bodyPr/>
                    <a:lstStyle/>
                    <a:p>
                      <a:pPr marR="111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R="1111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научная деятельность,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–образовательная деятельность,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-свободный выбор (в пределах показателей, утвержденных для эффективного контракта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или: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образовательная деятельность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научная деятельность,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свободный выбор (в пределах показателей, утвержденных для эффективного контракта)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narHorz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28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научная 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–образовательная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свободный выбор (в пределах показателей, утвержденных для эффективного контракта)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ltUpDiag">
                      <a:fgClr>
                        <a:schemeClr val="accent5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2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научная деятельность,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–образовательная деятельность,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свободный выбор (в пределах показателей, утвержденных для эффективного контракта)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83" marR="66083" marT="0" marB="0" anchor="ctr">
                    <a:pattFill prst="trellis">
                      <a:fgClr>
                        <a:schemeClr val="accent3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605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25554</TotalTime>
  <Words>2233</Words>
  <Application>Microsoft Office PowerPoint</Application>
  <PresentationFormat>Экран (4:3)</PresentationFormat>
  <Paragraphs>372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                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Показатели эффективного контракта ППС</vt:lpstr>
      <vt:lpstr> Личный кабинет сотрудника</vt:lpstr>
      <vt:lpstr>* Учет результатов деятельности сотрудников: - автоматический (из информационных систем университета) - ручной ввод сотрудником * Верификация центрами ответственности (подразделениями и службами) достигнутых результатов</vt:lpstr>
      <vt:lpstr>Позволяет автоматизировать процессы: - анализа и оценки деятельности каждого сотрудника - централизованного накопления результатов в разрезе каждого сотрудника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mit</dc:creator>
  <cp:lastModifiedBy>user</cp:lastModifiedBy>
  <cp:revision>1406</cp:revision>
  <cp:lastPrinted>2015-11-27T13:46:43Z</cp:lastPrinted>
  <dcterms:created xsi:type="dcterms:W3CDTF">2011-09-16T07:02:29Z</dcterms:created>
  <dcterms:modified xsi:type="dcterms:W3CDTF">2015-12-10T10:10:44Z</dcterms:modified>
</cp:coreProperties>
</file>