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47"/>
  </p:notesMasterIdLst>
  <p:handoutMasterIdLst>
    <p:handoutMasterId r:id="rId48"/>
  </p:handoutMasterIdLst>
  <p:sldIdLst>
    <p:sldId id="256" r:id="rId6"/>
    <p:sldId id="540" r:id="rId7"/>
    <p:sldId id="525" r:id="rId8"/>
    <p:sldId id="588" r:id="rId9"/>
    <p:sldId id="549" r:id="rId10"/>
    <p:sldId id="550" r:id="rId11"/>
    <p:sldId id="554" r:id="rId12"/>
    <p:sldId id="582" r:id="rId13"/>
    <p:sldId id="547" r:id="rId14"/>
    <p:sldId id="516" r:id="rId15"/>
    <p:sldId id="583" r:id="rId16"/>
    <p:sldId id="330" r:id="rId17"/>
    <p:sldId id="580" r:id="rId18"/>
    <p:sldId id="584" r:id="rId19"/>
    <p:sldId id="585" r:id="rId20"/>
    <p:sldId id="586" r:id="rId21"/>
    <p:sldId id="587" r:id="rId22"/>
    <p:sldId id="577" r:id="rId23"/>
    <p:sldId id="390" r:id="rId24"/>
    <p:sldId id="568" r:id="rId25"/>
    <p:sldId id="565" r:id="rId26"/>
    <p:sldId id="589" r:id="rId27"/>
    <p:sldId id="590" r:id="rId28"/>
    <p:sldId id="591" r:id="rId29"/>
    <p:sldId id="592" r:id="rId30"/>
    <p:sldId id="593" r:id="rId31"/>
    <p:sldId id="594" r:id="rId32"/>
    <p:sldId id="569" r:id="rId33"/>
    <p:sldId id="552" r:id="rId34"/>
    <p:sldId id="553" r:id="rId35"/>
    <p:sldId id="567" r:id="rId36"/>
    <p:sldId id="563" r:id="rId37"/>
    <p:sldId id="514" r:id="rId38"/>
    <p:sldId id="564" r:id="rId39"/>
    <p:sldId id="556" r:id="rId40"/>
    <p:sldId id="557" r:id="rId41"/>
    <p:sldId id="559" r:id="rId42"/>
    <p:sldId id="558" r:id="rId43"/>
    <p:sldId id="560" r:id="rId44"/>
    <p:sldId id="562" r:id="rId45"/>
    <p:sldId id="527" r:id="rId46"/>
  </p:sldIdLst>
  <p:sldSz cx="9144000" cy="6858000" type="screen4x3"/>
  <p:notesSz cx="6797675" cy="9928225"/>
  <p:defaultTextStyle>
    <a:lvl1pPr>
      <a:defRPr>
        <a:latin typeface="+mn-lt"/>
        <a:ea typeface="+mn-ea"/>
        <a:cs typeface="+mn-cs"/>
        <a:sym typeface="Helvetica"/>
      </a:defRPr>
    </a:lvl1pPr>
    <a:lvl2pPr>
      <a:defRPr>
        <a:latin typeface="+mn-lt"/>
        <a:ea typeface="+mn-ea"/>
        <a:cs typeface="+mn-cs"/>
        <a:sym typeface="Helvetica"/>
      </a:defRPr>
    </a:lvl2pPr>
    <a:lvl3pPr>
      <a:defRPr>
        <a:latin typeface="+mn-lt"/>
        <a:ea typeface="+mn-ea"/>
        <a:cs typeface="+mn-cs"/>
        <a:sym typeface="Helvetica"/>
      </a:defRPr>
    </a:lvl3pPr>
    <a:lvl4pPr>
      <a:defRPr>
        <a:latin typeface="+mn-lt"/>
        <a:ea typeface="+mn-ea"/>
        <a:cs typeface="+mn-cs"/>
        <a:sym typeface="Helvetica"/>
      </a:defRPr>
    </a:lvl4pPr>
    <a:lvl5pPr>
      <a:defRPr>
        <a:latin typeface="+mn-lt"/>
        <a:ea typeface="+mn-ea"/>
        <a:cs typeface="+mn-cs"/>
        <a:sym typeface="Helvetica"/>
      </a:defRPr>
    </a:lvl5pPr>
    <a:lvl6pPr>
      <a:defRPr>
        <a:latin typeface="+mn-lt"/>
        <a:ea typeface="+mn-ea"/>
        <a:cs typeface="+mn-cs"/>
        <a:sym typeface="Helvetica"/>
      </a:defRPr>
    </a:lvl6pPr>
    <a:lvl7pPr>
      <a:defRPr>
        <a:latin typeface="+mn-lt"/>
        <a:ea typeface="+mn-ea"/>
        <a:cs typeface="+mn-cs"/>
        <a:sym typeface="Helvetica"/>
      </a:defRPr>
    </a:lvl7pPr>
    <a:lvl8pPr>
      <a:defRPr>
        <a:latin typeface="+mn-lt"/>
        <a:ea typeface="+mn-ea"/>
        <a:cs typeface="+mn-cs"/>
        <a:sym typeface="Helvetica"/>
      </a:defRPr>
    </a:lvl8pPr>
    <a:lvl9pPr>
      <a:defRPr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80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E7D0"/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F3E9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64A2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2708684C-4D16-4618-839F-0558EEFCDFE6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82401" autoAdjust="0"/>
  </p:normalViewPr>
  <p:slideViewPr>
    <p:cSldViewPr snapToGrid="0" snapToObjects="1">
      <p:cViewPr varScale="1">
        <p:scale>
          <a:sx n="94" d="100"/>
          <a:sy n="94" d="100"/>
        </p:scale>
        <p:origin x="1698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2040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://pm.dit.urfu.ru/obs/Shared%20Documents/&#1057;&#1090;&#1072;&#1090;&#1080;&#1089;&#1090;&#1080;&#1082;&#1072;%20&#1087;&#1086;%20&#1087;&#1086;&#1095;&#1090;&#1077;%20urfu.ru/Mailbox%20size/&#1054;&#1073;&#1097;&#1080;&#1077;%20&#1095;&#1080;&#1089;&#1083;&#1072;%20&#1087;&#1086;%20&#1087;&#1077;&#1088;&#1080;&#1086;&#1076;&#1072;&#1084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.L.Solovyov\Desktop\&#1088;&#1072;&#1089;&#1095;&#1077;&#1090;&#1089;%20&#1089;&#1090;&#1072;&#1090;&#1080;&#1089;&#1090;&#1080;&#1082;&#1080;%20&#1087;&#1086;%20&#1095;&#1072;&#1089;&#1090;&#1085;&#1086;&#1084;&#1091;%20&#1086;&#1073;&#1083;&#1072;&#1082;&#1091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.L.Solovyov\Desktop\&#1088;&#1072;&#1089;&#1095;&#1077;&#1090;&#1089;%20&#1089;&#1090;&#1072;&#1090;&#1080;&#1089;&#1090;&#1080;&#1082;&#1080;%20&#1087;&#1086;%20&#1095;&#1072;&#1089;&#1090;&#1085;&#1086;&#1084;&#1091;%20&#1086;&#1073;&#1083;&#1072;&#1082;&#1091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.L.Solovyov\Desktop\&#1088;&#1072;&#1089;&#1095;&#1077;&#1090;&#1089;%20&#1089;&#1090;&#1072;&#1090;&#1080;&#1089;&#1090;&#1080;&#1082;&#1080;%20&#1087;&#1086;%20&#1095;&#1072;&#1089;&#1090;&#1085;&#1086;&#1084;&#1091;%20&#1086;&#1073;&#1083;&#1072;&#1082;&#1091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latin typeface="Calibri" panose="020F0502020204030204" pitchFamily="34" charset="0"/>
              </a:rPr>
              <a:t>Суммарный объем почтовых ящиков, ГБ</a:t>
            </a:r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Суммарный объем почтовых ящиков, ГБ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xVal>
            <c:numRef>
              <c:f>Лист1!$A$2:$A$33</c:f>
              <c:numCache>
                <c:formatCode>m/d/yyyy</c:formatCode>
                <c:ptCount val="32"/>
                <c:pt idx="0">
                  <c:v>41794</c:v>
                </c:pt>
                <c:pt idx="1">
                  <c:v>41800</c:v>
                </c:pt>
                <c:pt idx="2">
                  <c:v>41816</c:v>
                </c:pt>
                <c:pt idx="3">
                  <c:v>41844</c:v>
                </c:pt>
                <c:pt idx="4">
                  <c:v>41878</c:v>
                </c:pt>
                <c:pt idx="5">
                  <c:v>41908</c:v>
                </c:pt>
                <c:pt idx="6">
                  <c:v>41939</c:v>
                </c:pt>
                <c:pt idx="7">
                  <c:v>41967</c:v>
                </c:pt>
                <c:pt idx="8">
                  <c:v>41999</c:v>
                </c:pt>
                <c:pt idx="9">
                  <c:v>42033</c:v>
                </c:pt>
                <c:pt idx="10">
                  <c:v>42061</c:v>
                </c:pt>
                <c:pt idx="11">
                  <c:v>42089</c:v>
                </c:pt>
                <c:pt idx="12">
                  <c:v>42117</c:v>
                </c:pt>
                <c:pt idx="13">
                  <c:v>42152</c:v>
                </c:pt>
                <c:pt idx="14">
                  <c:v>42180</c:v>
                </c:pt>
                <c:pt idx="15">
                  <c:v>42215</c:v>
                </c:pt>
                <c:pt idx="16">
                  <c:v>42271</c:v>
                </c:pt>
                <c:pt idx="17">
                  <c:v>42306</c:v>
                </c:pt>
                <c:pt idx="18">
                  <c:v>42334</c:v>
                </c:pt>
                <c:pt idx="19">
                  <c:v>42360</c:v>
                </c:pt>
                <c:pt idx="20">
                  <c:v>42397</c:v>
                </c:pt>
                <c:pt idx="21">
                  <c:v>42425</c:v>
                </c:pt>
                <c:pt idx="22">
                  <c:v>42452</c:v>
                </c:pt>
                <c:pt idx="23">
                  <c:v>42489</c:v>
                </c:pt>
                <c:pt idx="24">
                  <c:v>42517</c:v>
                </c:pt>
                <c:pt idx="25">
                  <c:v>42545</c:v>
                </c:pt>
                <c:pt idx="26">
                  <c:v>42580</c:v>
                </c:pt>
                <c:pt idx="27">
                  <c:v>42607</c:v>
                </c:pt>
                <c:pt idx="28">
                  <c:v>42642</c:v>
                </c:pt>
                <c:pt idx="29">
                  <c:v>42670</c:v>
                </c:pt>
                <c:pt idx="30">
                  <c:v>42698</c:v>
                </c:pt>
                <c:pt idx="31">
                  <c:v>42733</c:v>
                </c:pt>
              </c:numCache>
            </c:numRef>
          </c:xVal>
          <c:yVal>
            <c:numRef>
              <c:f>Лист1!$C$2:$C$33</c:f>
              <c:numCache>
                <c:formatCode>General</c:formatCode>
                <c:ptCount val="32"/>
                <c:pt idx="0">
                  <c:v>973</c:v>
                </c:pt>
                <c:pt idx="1">
                  <c:v>1003</c:v>
                </c:pt>
                <c:pt idx="2">
                  <c:v>1106</c:v>
                </c:pt>
                <c:pt idx="3">
                  <c:v>1270</c:v>
                </c:pt>
                <c:pt idx="4">
                  <c:v>1420</c:v>
                </c:pt>
                <c:pt idx="5">
                  <c:v>1630</c:v>
                </c:pt>
                <c:pt idx="6">
                  <c:v>992</c:v>
                </c:pt>
                <c:pt idx="7">
                  <c:v>1147</c:v>
                </c:pt>
                <c:pt idx="8">
                  <c:v>1525</c:v>
                </c:pt>
                <c:pt idx="9">
                  <c:v>1702</c:v>
                </c:pt>
                <c:pt idx="10">
                  <c:v>1381</c:v>
                </c:pt>
                <c:pt idx="11">
                  <c:v>1463</c:v>
                </c:pt>
                <c:pt idx="12">
                  <c:v>1602</c:v>
                </c:pt>
                <c:pt idx="13">
                  <c:v>1693</c:v>
                </c:pt>
                <c:pt idx="14">
                  <c:v>1802</c:v>
                </c:pt>
                <c:pt idx="15">
                  <c:v>1962</c:v>
                </c:pt>
                <c:pt idx="16">
                  <c:v>2336</c:v>
                </c:pt>
                <c:pt idx="17">
                  <c:v>2952</c:v>
                </c:pt>
                <c:pt idx="18">
                  <c:v>2352</c:v>
                </c:pt>
                <c:pt idx="19">
                  <c:v>2594</c:v>
                </c:pt>
                <c:pt idx="20">
                  <c:v>2628</c:v>
                </c:pt>
                <c:pt idx="21">
                  <c:v>2704</c:v>
                </c:pt>
                <c:pt idx="22">
                  <c:v>3066</c:v>
                </c:pt>
                <c:pt idx="23">
                  <c:v>2985</c:v>
                </c:pt>
                <c:pt idx="24">
                  <c:v>3005</c:v>
                </c:pt>
                <c:pt idx="25">
                  <c:v>3352</c:v>
                </c:pt>
                <c:pt idx="26">
                  <c:v>3520</c:v>
                </c:pt>
                <c:pt idx="27">
                  <c:v>3538</c:v>
                </c:pt>
                <c:pt idx="28">
                  <c:v>3849</c:v>
                </c:pt>
                <c:pt idx="29">
                  <c:v>3973</c:v>
                </c:pt>
                <c:pt idx="30">
                  <c:v>3813</c:v>
                </c:pt>
                <c:pt idx="31">
                  <c:v>4153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8210-40D9-A43E-33A9BCF2E1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0930880"/>
        <c:axId val="370931272"/>
      </c:scatterChart>
      <c:valAx>
        <c:axId val="3709308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FC19]dd\ mmmm\ yyyy\ \г\.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0931272"/>
        <c:crosses val="autoZero"/>
        <c:crossBetween val="midCat"/>
      </c:valAx>
      <c:valAx>
        <c:axId val="370931272"/>
        <c:scaling>
          <c:orientation val="minMax"/>
          <c:min val="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09308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ru-RU" sz="2000" dirty="0">
                <a:latin typeface="Calibri" panose="020F0502020204030204" pitchFamily="34" charset="0"/>
              </a:rPr>
              <a:t>Суммарный объем баз данных корпоративной почты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Лист1!$N$45</c:f>
              <c:strCache>
                <c:ptCount val="1"/>
                <c:pt idx="0">
                  <c:v>До включения квот и сетевого архива, (ТБ)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3.3333333333333333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60B-4BED-8CB8-907794FBEF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Лист1!$T$44</c:f>
              <c:strCache>
                <c:ptCount val="1"/>
                <c:pt idx="0">
                  <c:v>Итого:</c:v>
                </c:pt>
              </c:strCache>
            </c:strRef>
          </c:cat>
          <c:val>
            <c:numRef>
              <c:f>Лист1!$T$45</c:f>
              <c:numCache>
                <c:formatCode>0.0</c:formatCode>
                <c:ptCount val="1"/>
                <c:pt idx="0">
                  <c:v>16.600000000000001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60B-4BED-8CB8-907794FBEFEC}"/>
            </c:ext>
          </c:extLst>
        </c:ser>
        <c:ser>
          <c:idx val="1"/>
          <c:order val="1"/>
          <c:tx>
            <c:strRef>
              <c:f>Лист1!$N$46</c:f>
              <c:strCache>
                <c:ptCount val="1"/>
                <c:pt idx="0">
                  <c:v>После включения квот и сетевого архива, (ТБ)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3.6111111111111011E-2"/>
                  <c:y val="-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60B-4BED-8CB8-907794FBEF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Лист1!$T$44</c:f>
              <c:strCache>
                <c:ptCount val="1"/>
                <c:pt idx="0">
                  <c:v>Итого:</c:v>
                </c:pt>
              </c:strCache>
            </c:strRef>
          </c:cat>
          <c:val>
            <c:numRef>
              <c:f>Лист1!$T$46</c:f>
              <c:numCache>
                <c:formatCode>0.0</c:formatCode>
                <c:ptCount val="1"/>
                <c:pt idx="0">
                  <c:v>13.319000000000003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60B-4BED-8CB8-907794FBEFEC}"/>
            </c:ext>
          </c:extLst>
        </c:ser>
        <c:ser>
          <c:idx val="2"/>
          <c:order val="2"/>
          <c:tx>
            <c:strRef>
              <c:f>Лист1!$N$47</c:f>
              <c:strCache>
                <c:ptCount val="1"/>
                <c:pt idx="0">
                  <c:v>Освободилось, с учетом архивной БД, (ТБ)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5.2777777777777778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60B-4BED-8CB8-907794FBEF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Лист1!$T$44</c:f>
              <c:strCache>
                <c:ptCount val="1"/>
                <c:pt idx="0">
                  <c:v>Итого:</c:v>
                </c:pt>
              </c:strCache>
            </c:strRef>
          </c:cat>
          <c:val>
            <c:numRef>
              <c:f>Лист1!$T$47</c:f>
              <c:numCache>
                <c:formatCode>0.0</c:formatCode>
                <c:ptCount val="1"/>
                <c:pt idx="0">
                  <c:v>3.2809999999999988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60B-4BED-8CB8-907794FBEF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370932056"/>
        <c:axId val="370932448"/>
        <c:axId val="0"/>
      </c:bar3DChart>
      <c:catAx>
        <c:axId val="370932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0932448"/>
        <c:crosses val="autoZero"/>
        <c:auto val="1"/>
        <c:lblAlgn val="ctr"/>
        <c:lblOffset val="100"/>
        <c:noMultiLvlLbl val="0"/>
      </c:catAx>
      <c:valAx>
        <c:axId val="370932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0932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555151582197469"/>
          <c:y val="0.78276504289426085"/>
          <c:w val="0.79752964027460738"/>
          <c:h val="0.2000720970868941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ru-RU">
                <a:latin typeface="Calibri" panose="020F0502020204030204" pitchFamily="34" charset="0"/>
              </a:rPr>
              <a:t>Использование процессоров и памяти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Лист1!$N$26</c:f>
              <c:strCache>
                <c:ptCount val="1"/>
                <c:pt idx="0">
                  <c:v>Физическая емкость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1.1111111111111059E-2"/>
                  <c:y val="-5.5555555555555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6DE-4544-9F4A-946C4277B40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666666666666666E-2"/>
                  <c:y val="-5.0925925925925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6DE-4544-9F4A-946C4277B40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Лист1!$O$25:$P$25</c:f>
              <c:strCache>
                <c:ptCount val="2"/>
                <c:pt idx="0">
                  <c:v>Количество ядер CPU, шт</c:v>
                </c:pt>
                <c:pt idx="1">
                  <c:v>Оперативная память, ГБ</c:v>
                </c:pt>
              </c:strCache>
            </c:strRef>
          </c:cat>
          <c:val>
            <c:numRef>
              <c:f>Лист1!$O$26:$P$26</c:f>
              <c:numCache>
                <c:formatCode>General</c:formatCode>
                <c:ptCount val="2"/>
                <c:pt idx="0">
                  <c:v>608</c:v>
                </c:pt>
                <c:pt idx="1">
                  <c:v>4092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6DE-4544-9F4A-946C4277B40C}"/>
            </c:ext>
          </c:extLst>
        </c:ser>
        <c:ser>
          <c:idx val="1"/>
          <c:order val="1"/>
          <c:tx>
            <c:strRef>
              <c:f>Лист1!$N$27</c:f>
              <c:strCache>
                <c:ptCount val="1"/>
                <c:pt idx="0">
                  <c:v>Выделено для ВМ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1.3888888888888838E-2"/>
                  <c:y val="-4.6296296296296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6DE-4544-9F4A-946C4277B40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4999999999999897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6DE-4544-9F4A-946C4277B40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Лист1!$O$25:$P$25</c:f>
              <c:strCache>
                <c:ptCount val="2"/>
                <c:pt idx="0">
                  <c:v>Количество ядер CPU, шт</c:v>
                </c:pt>
                <c:pt idx="1">
                  <c:v>Оперативная память, ГБ</c:v>
                </c:pt>
              </c:strCache>
            </c:strRef>
          </c:cat>
          <c:val>
            <c:numRef>
              <c:f>Лист1!$O$27:$P$27</c:f>
              <c:numCache>
                <c:formatCode>General</c:formatCode>
                <c:ptCount val="2"/>
                <c:pt idx="0">
                  <c:v>1160</c:v>
                </c:pt>
                <c:pt idx="1">
                  <c:v>2690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6DE-4544-9F4A-946C4277B4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370933624"/>
        <c:axId val="370934016"/>
        <c:axId val="0"/>
      </c:bar3DChart>
      <c:catAx>
        <c:axId val="370933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0934016"/>
        <c:crosses val="autoZero"/>
        <c:auto val="1"/>
        <c:lblAlgn val="ctr"/>
        <c:lblOffset val="100"/>
        <c:noMultiLvlLbl val="0"/>
      </c:catAx>
      <c:valAx>
        <c:axId val="370934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0933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ru-RU" dirty="0">
                <a:latin typeface="Calibri" panose="020F0502020204030204" pitchFamily="34" charset="0"/>
              </a:rPr>
              <a:t>Использование дисковой емкости для частного облака</a:t>
            </a:r>
          </a:p>
          <a:p>
            <a:pPr>
              <a:defRPr>
                <a:latin typeface="Calibri" panose="020F0502020204030204" pitchFamily="34" charset="0"/>
              </a:defRPr>
            </a:pPr>
            <a:endParaRPr lang="ru-RU" dirty="0">
              <a:latin typeface="Calibri" panose="020F050202020403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228766814403895"/>
          <c:y val="0.29711081878117157"/>
          <c:w val="0.88771236231454331"/>
          <c:h val="0.4295336466972046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Лист1!$N$26</c:f>
              <c:strCache>
                <c:ptCount val="1"/>
                <c:pt idx="0">
                  <c:v>Физическая емкость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8.3682008368200327E-3"/>
                  <c:y val="-5.57667934093789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28E-4B49-8FBA-A5723BD20BA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Лист1!$Q$25</c:f>
              <c:strCache>
                <c:ptCount val="1"/>
                <c:pt idx="0">
                  <c:v>Объем дискового пространства, ТБ</c:v>
                </c:pt>
              </c:strCache>
            </c:strRef>
          </c:cat>
          <c:val>
            <c:numRef>
              <c:f>Лист1!$Q$26</c:f>
              <c:numCache>
                <c:formatCode>General</c:formatCode>
                <c:ptCount val="1"/>
                <c:pt idx="0">
                  <c:v>75.62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28E-4B49-8FBA-A5723BD20BA1}"/>
            </c:ext>
          </c:extLst>
        </c:ser>
        <c:ser>
          <c:idx val="1"/>
          <c:order val="1"/>
          <c:tx>
            <c:strRef>
              <c:f>Лист1!$N$27</c:f>
              <c:strCache>
                <c:ptCount val="1"/>
                <c:pt idx="0">
                  <c:v>Выделено для ВМ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3.9051603905160388E-2"/>
                  <c:y val="-6.08365019011407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28E-4B49-8FBA-A5723BD20BA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Лист1!$Q$25</c:f>
              <c:strCache>
                <c:ptCount val="1"/>
                <c:pt idx="0">
                  <c:v>Объем дискового пространства, ТБ</c:v>
                </c:pt>
              </c:strCache>
            </c:strRef>
          </c:cat>
          <c:val>
            <c:numRef>
              <c:f>Лист1!$Q$27</c:f>
              <c:numCache>
                <c:formatCode>General</c:formatCode>
                <c:ptCount val="1"/>
                <c:pt idx="0">
                  <c:v>97.6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28E-4B49-8FBA-A5723BD20BA1}"/>
            </c:ext>
          </c:extLst>
        </c:ser>
        <c:ser>
          <c:idx val="2"/>
          <c:order val="2"/>
          <c:tx>
            <c:strRef>
              <c:f>Лист1!$N$28</c:f>
              <c:strCache>
                <c:ptCount val="1"/>
                <c:pt idx="0">
                  <c:v>Свободно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1.2909934439584525E-2"/>
                  <c:y val="-4.1770066765331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28E-4B49-8FBA-A5723BD20BA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Лист1!$Q$25</c:f>
              <c:strCache>
                <c:ptCount val="1"/>
                <c:pt idx="0">
                  <c:v>Объем дискового пространства, ТБ</c:v>
                </c:pt>
              </c:strCache>
            </c:strRef>
          </c:cat>
          <c:val>
            <c:numRef>
              <c:f>Лист1!$Q$28</c:f>
              <c:numCache>
                <c:formatCode>_(* #,##0.00_);_(* \(#,##0.00\);_(* "-"??_);_(@_)</c:formatCode>
                <c:ptCount val="1"/>
                <c:pt idx="0">
                  <c:v>9.15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28E-4B49-8FBA-A5723BD20B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370934800"/>
        <c:axId val="370935192"/>
        <c:axId val="0"/>
      </c:bar3DChart>
      <c:catAx>
        <c:axId val="370934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0935192"/>
        <c:crosses val="autoZero"/>
        <c:auto val="1"/>
        <c:lblAlgn val="ctr"/>
        <c:lblOffset val="100"/>
        <c:noMultiLvlLbl val="0"/>
      </c:catAx>
      <c:valAx>
        <c:axId val="370935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0934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0.07176</cdr:x>
      <cdr:y>0.16868</cdr:y>
    </cdr:from>
    <cdr:to>
      <cdr:x>0.93433</cdr:x>
      <cdr:y>0.18375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V="1">
          <a:off x="605368" y="601244"/>
          <a:ext cx="7277070" cy="53707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C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CC7E0-0CC4-4219-98F1-DE1E81D2B07C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767A1E-F918-4779-A510-214EC6BCD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311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906357" y="4715907"/>
            <a:ext cx="4984961" cy="4467702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89102851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3173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9672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2200" dirty="0">
              <a:effectLst/>
              <a:latin typeface="+mj-lt"/>
              <a:ea typeface="+mj-ea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700036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60173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2200" dirty="0">
              <a:effectLst/>
              <a:latin typeface="+mj-lt"/>
              <a:ea typeface="+mj-ea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5549729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2200" dirty="0">
              <a:effectLst/>
              <a:latin typeface="+mj-lt"/>
              <a:ea typeface="+mj-ea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8428632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2200" dirty="0">
              <a:effectLst/>
              <a:latin typeface="+mj-lt"/>
              <a:ea typeface="+mj-ea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410180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2200" dirty="0">
              <a:effectLst/>
              <a:latin typeface="+mj-lt"/>
              <a:ea typeface="+mj-ea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326493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2200" dirty="0">
              <a:effectLst/>
              <a:latin typeface="+mj-lt"/>
              <a:ea typeface="+mj-ea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8272353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42777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2200" dirty="0">
              <a:effectLst/>
              <a:latin typeface="+mj-lt"/>
              <a:ea typeface="+mj-ea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28881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2200" dirty="0" smtClean="0">
              <a:effectLst/>
              <a:latin typeface="+mj-lt"/>
              <a:ea typeface="+mj-ea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023878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2200" dirty="0">
              <a:effectLst/>
              <a:latin typeface="+mj-lt"/>
              <a:ea typeface="+mj-ea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655423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2200" dirty="0">
              <a:effectLst/>
              <a:latin typeface="+mj-lt"/>
              <a:ea typeface="+mj-ea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0365972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Мы подошли к физическому лимиту для</a:t>
            </a:r>
            <a:r>
              <a:rPr lang="ru-RU" baseline="0" dirty="0" smtClean="0"/>
              <a:t> БД почтовой системы. Увеличение объемов дискового пространства для БД уже не предоставлялось возможным.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067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6752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1479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8933543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err="1" smtClean="0"/>
              <a:t>Переподписка</a:t>
            </a:r>
            <a:r>
              <a:rPr lang="ru-RU" dirty="0" smtClean="0"/>
              <a:t> на дисковую емкость составляет</a:t>
            </a:r>
            <a:r>
              <a:rPr lang="ru-RU" baseline="0" dirty="0" smtClean="0"/>
              <a:t> </a:t>
            </a:r>
            <a:r>
              <a:rPr lang="ru-RU" dirty="0" smtClean="0"/>
              <a:t>129%</a:t>
            </a:r>
            <a:r>
              <a:rPr lang="en-US" dirty="0" smtClean="0"/>
              <a:t> (</a:t>
            </a:r>
            <a:r>
              <a:rPr lang="ru-RU" dirty="0" smtClean="0"/>
              <a:t>за</a:t>
            </a:r>
            <a:r>
              <a:rPr lang="ru-RU" baseline="0" dirty="0" smtClean="0"/>
              <a:t> счет тонкого выделения дисков)</a:t>
            </a:r>
            <a:endParaRPr lang="ru-RU" dirty="0" smtClean="0"/>
          </a:p>
          <a:p>
            <a:r>
              <a:rPr lang="ru-RU" dirty="0" err="1" smtClean="0"/>
              <a:t>Переподписка</a:t>
            </a:r>
            <a:r>
              <a:rPr lang="ru-RU" baseline="0" dirty="0" smtClean="0"/>
              <a:t> по ядрам </a:t>
            </a:r>
            <a:r>
              <a:rPr lang="en-US" baseline="0" dirty="0" smtClean="0"/>
              <a:t>CPU – 190%</a:t>
            </a:r>
          </a:p>
          <a:p>
            <a:r>
              <a:rPr lang="en-US" dirty="0" smtClean="0"/>
              <a:t>_____________________________________________</a:t>
            </a:r>
            <a:endParaRPr lang="ru-RU" dirty="0" smtClean="0"/>
          </a:p>
          <a:p>
            <a:r>
              <a:rPr lang="ru-RU" dirty="0" smtClean="0"/>
              <a:t>Данные по всему</a:t>
            </a:r>
            <a:r>
              <a:rPr lang="ru-RU" baseline="0" dirty="0" smtClean="0"/>
              <a:t> частному облаку. </a:t>
            </a:r>
          </a:p>
          <a:p>
            <a:r>
              <a:rPr lang="ru-RU" baseline="0" dirty="0" smtClean="0"/>
              <a:t>На графике используется полезная дисковая емкость доступная кластерам, без учета Куйбышева (не сырая, как на первом слайде раздела).</a:t>
            </a:r>
          </a:p>
          <a:p>
            <a:endParaRPr lang="ru-RU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3866997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2200" dirty="0" smtClean="0">
              <a:effectLst/>
              <a:latin typeface="+mj-lt"/>
              <a:ea typeface="+mj-ea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859234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29616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831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7053770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05500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8081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29285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7295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47189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13A088B-4BF7-40A6-9E7A-C0C832E03189}" type="slidenum">
              <a:rPr lang="ru-RU" altLang="ru-RU"/>
              <a:pPr eaLnBrk="1" hangingPunct="1"/>
              <a:t>35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10210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13A088B-4BF7-40A6-9E7A-C0C832E03189}" type="slidenum">
              <a:rPr lang="ru-RU" altLang="ru-RU"/>
              <a:pPr eaLnBrk="1" hangingPunct="1"/>
              <a:t>36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136996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13A088B-4BF7-40A6-9E7A-C0C832E03189}" type="slidenum">
              <a:rPr lang="ru-RU" altLang="ru-RU"/>
              <a:pPr eaLnBrk="1" hangingPunct="1"/>
              <a:t>37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133398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13A088B-4BF7-40A6-9E7A-C0C832E03189}" type="slidenum">
              <a:rPr lang="ru-RU" altLang="ru-RU"/>
              <a:pPr eaLnBrk="1" hangingPunct="1"/>
              <a:t>38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077151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13A088B-4BF7-40A6-9E7A-C0C832E03189}" type="slidenum">
              <a:rPr lang="ru-RU" altLang="ru-RU"/>
              <a:pPr eaLnBrk="1" hangingPunct="1"/>
              <a:t>39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7854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617498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13A088B-4BF7-40A6-9E7A-C0C832E03189}" type="slidenum">
              <a:rPr lang="ru-RU" altLang="ru-RU"/>
              <a:pPr eaLnBrk="1" hangingPunct="1"/>
              <a:t>40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560428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069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8966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3130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13A088B-4BF7-40A6-9E7A-C0C832E03189}" type="slidenum">
              <a:rPr lang="ru-RU" altLang="ru-RU"/>
              <a:pPr eaLnBrk="1" hangingPunct="1"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0984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8976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5438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2800" b="1"/>
              <a:t>Текст заголовка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Уровень текста 1</a:t>
            </a:r>
          </a:p>
          <a:p>
            <a:pPr lvl="1">
              <a:defRPr sz="1800"/>
            </a:pPr>
            <a:r>
              <a:rPr sz="2400"/>
              <a:t>Уровень текста 2</a:t>
            </a:r>
          </a:p>
          <a:p>
            <a:pPr lvl="2">
              <a:defRPr sz="1800"/>
            </a:pPr>
            <a:r>
              <a:rPr sz="2400"/>
              <a:t>Уровень текста 3</a:t>
            </a:r>
          </a:p>
          <a:p>
            <a:pPr lvl="3">
              <a:defRPr sz="1800"/>
            </a:pPr>
            <a:r>
              <a:rPr sz="2400"/>
              <a:t>Уровень текста 4</a:t>
            </a:r>
          </a:p>
          <a:p>
            <a:pPr lvl="4">
              <a:defRPr sz="1800"/>
            </a:pPr>
            <a:r>
              <a:rPr sz="2400"/>
              <a:t>Уровень текста 5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2800" b="1"/>
              <a:t>Текст заголовка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457200" y="1435464"/>
            <a:ext cx="4040188" cy="7394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/>
            </a:lvl1pPr>
            <a:lvl2pPr marL="0" indent="0">
              <a:buSzTx/>
              <a:buFontTx/>
              <a:buNone/>
              <a:defRPr b="1"/>
            </a:lvl2pPr>
            <a:lvl3pPr marL="0" indent="0">
              <a:buSzTx/>
              <a:buFontTx/>
              <a:buNone/>
              <a:defRPr b="1"/>
            </a:lvl3pPr>
            <a:lvl4pPr marL="0" indent="0">
              <a:buSzTx/>
              <a:buFontTx/>
              <a:buNone/>
              <a:defRPr b="1"/>
            </a:lvl4pPr>
            <a:lvl5pPr marL="0" indent="0">
              <a:buSzTx/>
              <a:buFontTx/>
              <a:buNone/>
              <a:defRPr b="1"/>
            </a:lvl5pPr>
          </a:lstStyle>
          <a:p>
            <a:pPr lvl="0">
              <a:defRPr sz="1800" b="0"/>
            </a:pPr>
            <a:r>
              <a:rPr sz="2400" b="1"/>
              <a:t>Уровень текста 1</a:t>
            </a:r>
          </a:p>
          <a:p>
            <a:pPr lvl="1">
              <a:defRPr sz="1800" b="0"/>
            </a:pPr>
            <a:r>
              <a:rPr sz="2400" b="1"/>
              <a:t>Уровень текста 2</a:t>
            </a:r>
          </a:p>
          <a:p>
            <a:pPr lvl="2">
              <a:defRPr sz="1800" b="0"/>
            </a:pPr>
            <a:r>
              <a:rPr sz="2400" b="1"/>
              <a:t>Уровень текста 3</a:t>
            </a:r>
          </a:p>
          <a:p>
            <a:pPr lvl="3">
              <a:defRPr sz="1800" b="0"/>
            </a:pPr>
            <a:r>
              <a:rPr sz="2400" b="1"/>
              <a:t>Уровень текста 4</a:t>
            </a:r>
          </a:p>
          <a:p>
            <a:pPr lvl="4">
              <a:defRPr sz="1800" b="0"/>
            </a:pPr>
            <a:r>
              <a:rPr sz="2400" b="1"/>
              <a:t>Уровень текста 5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457200" y="0"/>
            <a:ext cx="3008315" cy="1435100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pPr lvl="0">
              <a:defRPr sz="1800" b="0"/>
            </a:pPr>
            <a:r>
              <a:rPr sz="2000" b="1"/>
              <a:t>Текст заголовка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Уровень текста 1</a:t>
            </a:r>
          </a:p>
          <a:p>
            <a:pPr lvl="1">
              <a:defRPr sz="1800"/>
            </a:pPr>
            <a:r>
              <a:rPr sz="2400"/>
              <a:t>Уровень текста 2</a:t>
            </a:r>
          </a:p>
          <a:p>
            <a:pPr lvl="2">
              <a:defRPr sz="1800"/>
            </a:pPr>
            <a:r>
              <a:rPr sz="2400"/>
              <a:t>Уровень текста 3</a:t>
            </a:r>
          </a:p>
          <a:p>
            <a:pPr lvl="3">
              <a:defRPr sz="1800"/>
            </a:pPr>
            <a:r>
              <a:rPr sz="2400"/>
              <a:t>Уровень текста 4</a:t>
            </a:r>
          </a:p>
          <a:p>
            <a:pPr lvl="4">
              <a:defRPr sz="1800"/>
            </a:pPr>
            <a:r>
              <a:rPr sz="2400"/>
              <a:t>Уровень текста 5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pPr lvl="0">
              <a:defRPr sz="1800" b="0"/>
            </a:pPr>
            <a:r>
              <a:rPr sz="2000" b="1"/>
              <a:t>Текст заголовка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Уровень текста 1</a:t>
            </a:r>
          </a:p>
          <a:p>
            <a:pPr lvl="1">
              <a:defRPr sz="1800"/>
            </a:pPr>
            <a:r>
              <a:rPr sz="1400"/>
              <a:t>Уровень текста 2</a:t>
            </a:r>
          </a:p>
          <a:p>
            <a:pPr lvl="2">
              <a:defRPr sz="1800"/>
            </a:pPr>
            <a:r>
              <a:rPr sz="1400"/>
              <a:t>Уровень текста 3</a:t>
            </a:r>
          </a:p>
          <a:p>
            <a:pPr lvl="3">
              <a:defRPr sz="1800"/>
            </a:pPr>
            <a:r>
              <a:rPr sz="1400"/>
              <a:t>Уровень текста 4</a:t>
            </a:r>
          </a:p>
          <a:p>
            <a:pPr lvl="4">
              <a:defRPr sz="1800"/>
            </a:pPr>
            <a:r>
              <a:rPr sz="1400"/>
              <a:t>Уровень текста 5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2800" b="1"/>
              <a:t>Текст заголовка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Уровень текста 1</a:t>
            </a:r>
          </a:p>
          <a:p>
            <a:pPr lvl="1">
              <a:defRPr sz="1800"/>
            </a:pPr>
            <a:r>
              <a:rPr sz="2400"/>
              <a:t>Уровень текста 2</a:t>
            </a:r>
          </a:p>
          <a:p>
            <a:pPr lvl="2">
              <a:defRPr sz="1800"/>
            </a:pPr>
            <a:r>
              <a:rPr sz="2400"/>
              <a:t>Уровень текста 3</a:t>
            </a:r>
          </a:p>
          <a:p>
            <a:pPr lvl="3">
              <a:defRPr sz="1800"/>
            </a:pPr>
            <a:r>
              <a:rPr sz="2400"/>
              <a:t>Уровень текста 4</a:t>
            </a:r>
          </a:p>
          <a:p>
            <a:pPr lvl="4">
              <a:defRPr sz="1800"/>
            </a:pPr>
            <a:r>
              <a:rPr sz="2400"/>
              <a:t>Уровень текста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2800" b="1"/>
              <a:t>Текст заголовка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Уровень текста 1</a:t>
            </a:r>
          </a:p>
          <a:p>
            <a:pPr lvl="1">
              <a:defRPr sz="1800"/>
            </a:pPr>
            <a:r>
              <a:rPr sz="2400"/>
              <a:t>Уровень текста 2</a:t>
            </a:r>
          </a:p>
          <a:p>
            <a:pPr lvl="2">
              <a:defRPr sz="1800"/>
            </a:pPr>
            <a:r>
              <a:rPr sz="2400"/>
              <a:t>Уровень текста 3</a:t>
            </a:r>
          </a:p>
          <a:p>
            <a:pPr lvl="3">
              <a:defRPr sz="1800"/>
            </a:pPr>
            <a:r>
              <a:rPr sz="2400"/>
              <a:t>Уровень текста 4</a:t>
            </a:r>
          </a:p>
          <a:p>
            <a:pPr lvl="4">
              <a:defRPr sz="1800"/>
            </a:pPr>
            <a:r>
              <a:rPr sz="2400"/>
              <a:t>Уровень текста 5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92075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/>
          <a:lstStyle/>
          <a:p>
            <a:pPr lvl="0">
              <a:defRPr sz="1800" b="0"/>
            </a:pPr>
            <a:r>
              <a:rPr sz="2800" b="1" dirty="0"/>
              <a:t>Текст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/>
          <a:lstStyle/>
          <a:p>
            <a:pPr lvl="0">
              <a:defRPr sz="1800"/>
            </a:pPr>
            <a:r>
              <a:rPr sz="2400"/>
              <a:t>Уровень текста 1</a:t>
            </a:r>
          </a:p>
          <a:p>
            <a:pPr lvl="1">
              <a:defRPr sz="1800"/>
            </a:pPr>
            <a:r>
              <a:rPr sz="2400"/>
              <a:t>Уровень текста 2</a:t>
            </a:r>
          </a:p>
          <a:p>
            <a:pPr lvl="2">
              <a:defRPr sz="1800"/>
            </a:pPr>
            <a:r>
              <a:rPr sz="2400"/>
              <a:t>Уровень текста 3</a:t>
            </a:r>
          </a:p>
          <a:p>
            <a:pPr lvl="3">
              <a:defRPr sz="1800"/>
            </a:pPr>
            <a:r>
              <a:rPr sz="2400"/>
              <a:t>Уровень текста 4</a:t>
            </a:r>
          </a:p>
          <a:p>
            <a:pPr lvl="4">
              <a:defRPr sz="1800"/>
            </a:pPr>
            <a:r>
              <a:rPr sz="2400"/>
              <a:t>Уровень текста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404291"/>
            <a:ext cx="2133600" cy="2692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5" r:id="rId3"/>
    <p:sldLayoutId id="2147483656" r:id="rId4"/>
    <p:sldLayoutId id="2147483657" r:id="rId5"/>
    <p:sldLayoutId id="2147483658" r:id="rId6"/>
    <p:sldLayoutId id="2147483659" r:id="rId7"/>
  </p:sldLayoutIdLst>
  <p:transition>
    <p:fade/>
  </p:transition>
  <p:hf hdr="0" ftr="0" dt="0"/>
  <p:txStyles>
    <p:titleStyle>
      <a:lvl1pPr algn="ctr">
        <a:defRPr sz="2800" b="1">
          <a:latin typeface="Calibri"/>
          <a:ea typeface="Calibri"/>
          <a:cs typeface="Calibri"/>
          <a:sym typeface="Calibri"/>
        </a:defRPr>
      </a:lvl1pPr>
      <a:lvl2pPr algn="ctr">
        <a:defRPr sz="2800" b="1">
          <a:latin typeface="Calibri"/>
          <a:ea typeface="Calibri"/>
          <a:cs typeface="Calibri"/>
          <a:sym typeface="Calibri"/>
        </a:defRPr>
      </a:lvl2pPr>
      <a:lvl3pPr algn="ctr">
        <a:defRPr sz="2800" b="1">
          <a:latin typeface="Calibri"/>
          <a:ea typeface="Calibri"/>
          <a:cs typeface="Calibri"/>
          <a:sym typeface="Calibri"/>
        </a:defRPr>
      </a:lvl3pPr>
      <a:lvl4pPr algn="ctr">
        <a:defRPr sz="2800" b="1">
          <a:latin typeface="Calibri"/>
          <a:ea typeface="Calibri"/>
          <a:cs typeface="Calibri"/>
          <a:sym typeface="Calibri"/>
        </a:defRPr>
      </a:lvl4pPr>
      <a:lvl5pPr algn="ctr">
        <a:defRPr sz="2800" b="1">
          <a:latin typeface="Calibri"/>
          <a:ea typeface="Calibri"/>
          <a:cs typeface="Calibri"/>
          <a:sym typeface="Calibri"/>
        </a:defRPr>
      </a:lvl5pPr>
      <a:lvl6pPr algn="ctr">
        <a:defRPr sz="2800" b="1">
          <a:latin typeface="Calibri"/>
          <a:ea typeface="Calibri"/>
          <a:cs typeface="Calibri"/>
          <a:sym typeface="Calibri"/>
        </a:defRPr>
      </a:lvl6pPr>
      <a:lvl7pPr algn="ctr">
        <a:defRPr sz="2800" b="1">
          <a:latin typeface="Calibri"/>
          <a:ea typeface="Calibri"/>
          <a:cs typeface="Calibri"/>
          <a:sym typeface="Calibri"/>
        </a:defRPr>
      </a:lvl7pPr>
      <a:lvl8pPr algn="ctr">
        <a:defRPr sz="2800" b="1">
          <a:latin typeface="Calibri"/>
          <a:ea typeface="Calibri"/>
          <a:cs typeface="Calibri"/>
          <a:sym typeface="Calibri"/>
        </a:defRPr>
      </a:lvl8pPr>
      <a:lvl9pPr algn="ctr">
        <a:defRPr sz="2800" b="1">
          <a:latin typeface="Calibri"/>
          <a:ea typeface="Calibri"/>
          <a:cs typeface="Calibri"/>
          <a:sym typeface="Calibri"/>
        </a:defRPr>
      </a:lvl9pPr>
    </p:titleStyle>
    <p:bodyStyle>
      <a:lvl1pPr marL="257175" indent="-257175">
        <a:spcBef>
          <a:spcPts val="500"/>
        </a:spcBef>
        <a:buSzPct val="100000"/>
        <a:buFont typeface="Arial"/>
        <a:buChar char="•"/>
        <a:defRPr sz="2400">
          <a:latin typeface="Calibri"/>
          <a:ea typeface="Calibri"/>
          <a:cs typeface="Calibri"/>
          <a:sym typeface="Calibri"/>
        </a:defRPr>
      </a:lvl1pPr>
      <a:lvl2pPr marL="702128" indent="-244928">
        <a:spcBef>
          <a:spcPts val="500"/>
        </a:spcBef>
        <a:buSzPct val="100000"/>
        <a:buFont typeface="Arial"/>
        <a:buChar char="–"/>
        <a:defRPr sz="2400">
          <a:latin typeface="Calibri"/>
          <a:ea typeface="Calibri"/>
          <a:cs typeface="Calibri"/>
          <a:sym typeface="Calibri"/>
        </a:defRPr>
      </a:lvl2pPr>
      <a:lvl3pPr marL="1143000" indent="-228600">
        <a:spcBef>
          <a:spcPts val="500"/>
        </a:spcBef>
        <a:buSzPct val="100000"/>
        <a:buFont typeface="Arial"/>
        <a:buChar char="•"/>
        <a:defRPr sz="2400">
          <a:latin typeface="Calibri"/>
          <a:ea typeface="Calibri"/>
          <a:cs typeface="Calibri"/>
          <a:sym typeface="Calibri"/>
        </a:defRPr>
      </a:lvl3pPr>
      <a:lvl4pPr marL="1645920" indent="-274320">
        <a:spcBef>
          <a:spcPts val="500"/>
        </a:spcBef>
        <a:buSzPct val="100000"/>
        <a:buFont typeface="Arial"/>
        <a:buChar char="–"/>
        <a:defRPr sz="2400">
          <a:latin typeface="Calibri"/>
          <a:ea typeface="Calibri"/>
          <a:cs typeface="Calibri"/>
          <a:sym typeface="Calibri"/>
        </a:defRPr>
      </a:lvl4pPr>
      <a:lvl5pPr marL="2103120" indent="-274320">
        <a:spcBef>
          <a:spcPts val="500"/>
        </a:spcBef>
        <a:buSzPct val="100000"/>
        <a:buFont typeface="Arial"/>
        <a:buChar char="»"/>
        <a:defRPr sz="2400">
          <a:latin typeface="Calibri"/>
          <a:ea typeface="Calibri"/>
          <a:cs typeface="Calibri"/>
          <a:sym typeface="Calibri"/>
        </a:defRPr>
      </a:lvl5pPr>
      <a:lvl6pPr marL="2560320" indent="-274320">
        <a:spcBef>
          <a:spcPts val="500"/>
        </a:spcBef>
        <a:buSzPct val="100000"/>
        <a:buFont typeface="Arial"/>
        <a:buChar char="•"/>
        <a:defRPr sz="2400">
          <a:latin typeface="Calibri"/>
          <a:ea typeface="Calibri"/>
          <a:cs typeface="Calibri"/>
          <a:sym typeface="Calibri"/>
        </a:defRPr>
      </a:lvl6pPr>
      <a:lvl7pPr marL="3017520" indent="-274320">
        <a:spcBef>
          <a:spcPts val="500"/>
        </a:spcBef>
        <a:buSzPct val="100000"/>
        <a:buFont typeface="Arial"/>
        <a:buChar char="•"/>
        <a:defRPr sz="2400">
          <a:latin typeface="Calibri"/>
          <a:ea typeface="Calibri"/>
          <a:cs typeface="Calibri"/>
          <a:sym typeface="Calibri"/>
        </a:defRPr>
      </a:lvl7pPr>
      <a:lvl8pPr marL="3474719" indent="-274319">
        <a:spcBef>
          <a:spcPts val="500"/>
        </a:spcBef>
        <a:buSzPct val="100000"/>
        <a:buFont typeface="Arial"/>
        <a:buChar char="•"/>
        <a:defRPr sz="2400">
          <a:latin typeface="Calibri"/>
          <a:ea typeface="Calibri"/>
          <a:cs typeface="Calibri"/>
          <a:sym typeface="Calibri"/>
        </a:defRPr>
      </a:lvl8pPr>
      <a:lvl9pPr marL="3931919" indent="-274319">
        <a:spcBef>
          <a:spcPts val="500"/>
        </a:spcBef>
        <a:buSzPct val="100000"/>
        <a:buFont typeface="Arial"/>
        <a:buChar char="•"/>
        <a:defRPr sz="24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d@urfu.ru" TargetMode="External"/><Relationship Id="rId4" Type="http://schemas.openxmlformats.org/officeDocument/2006/relationships/hyperlink" Target="mailto:a.v.poltavets@urfu.r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1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903540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 50"/>
          <p:cNvSpPr/>
          <p:nvPr/>
        </p:nvSpPr>
        <p:spPr>
          <a:xfrm>
            <a:off x="273538" y="3033682"/>
            <a:ext cx="8645770" cy="1323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lvl="0" algn="ctr"/>
            <a:r>
              <a:rPr lang="ru-RU" sz="2800" b="1" dirty="0" smtClean="0">
                <a:latin typeface="Calibri" pitchFamily="34" charset="0"/>
              </a:rPr>
              <a:t>О </a:t>
            </a:r>
            <a:r>
              <a:rPr lang="ru-RU" sz="2800" b="1" dirty="0">
                <a:latin typeface="Calibri" pitchFamily="34" charset="0"/>
              </a:rPr>
              <a:t>состоянии работ по информатизации </a:t>
            </a:r>
            <a:r>
              <a:rPr lang="ru-RU" sz="2800" b="1" dirty="0" err="1">
                <a:latin typeface="Calibri" pitchFamily="34" charset="0"/>
              </a:rPr>
              <a:t>УрФУ</a:t>
            </a:r>
            <a:r>
              <a:rPr lang="ru-RU" sz="2800" b="1" dirty="0">
                <a:latin typeface="Calibri" pitchFamily="34" charset="0"/>
              </a:rPr>
              <a:t> </a:t>
            </a:r>
            <a:endParaRPr lang="ru-RU" sz="2800" b="1" dirty="0" smtClean="0">
              <a:latin typeface="Calibri" pitchFamily="34" charset="0"/>
            </a:endParaRPr>
          </a:p>
          <a:p>
            <a:pPr lvl="0" algn="ctr"/>
            <a:r>
              <a:rPr lang="ru-RU" sz="2800" b="1" dirty="0" smtClean="0">
                <a:latin typeface="Calibri" pitchFamily="34" charset="0"/>
              </a:rPr>
              <a:t>и </a:t>
            </a:r>
            <a:r>
              <a:rPr lang="ru-RU" sz="2800" b="1" dirty="0">
                <a:latin typeface="Calibri" pitchFamily="34" charset="0"/>
              </a:rPr>
              <a:t>задачах на </a:t>
            </a:r>
            <a:r>
              <a:rPr lang="ru-RU" sz="2800" b="1" dirty="0" smtClean="0">
                <a:latin typeface="Calibri" pitchFamily="34" charset="0"/>
              </a:rPr>
              <a:t>2017 год </a:t>
            </a:r>
            <a:endParaRPr sz="2800" b="1" dirty="0">
              <a:latin typeface="Calibri" pitchFamily="34" charset="0"/>
              <a:ea typeface="Calibri"/>
              <a:cs typeface="Calibri"/>
              <a:sym typeface="Calibri"/>
            </a:endParaRPr>
          </a:p>
          <a:p>
            <a:pPr lvl="0" algn="ctr"/>
            <a:endParaRPr sz="2400" b="1" dirty="0">
              <a:latin typeface="Calibri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51" name="Shape 51"/>
          <p:cNvSpPr/>
          <p:nvPr/>
        </p:nvSpPr>
        <p:spPr>
          <a:xfrm>
            <a:off x="2211388" y="4346845"/>
            <a:ext cx="4824413" cy="815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algn="ctr"/>
            <a:r>
              <a:rPr lang="ru-RU" sz="2000" b="1" dirty="0" smtClean="0">
                <a:latin typeface="Calibri"/>
                <a:ea typeface="Calibri"/>
                <a:cs typeface="Calibri"/>
                <a:sym typeface="Calibri"/>
              </a:rPr>
              <a:t>Полтавец Андрей Васильевич</a:t>
            </a:r>
            <a:endParaRPr sz="2000" b="1" dirty="0"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endParaRPr sz="900" b="1" dirty="0"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ru-RU" dirty="0" smtClean="0">
                <a:latin typeface="Calibri"/>
                <a:ea typeface="Calibri"/>
                <a:cs typeface="Calibri"/>
                <a:sym typeface="Calibri"/>
              </a:rPr>
              <a:t>Проректор по информационным технологиям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hape 51"/>
          <p:cNvSpPr/>
          <p:nvPr/>
        </p:nvSpPr>
        <p:spPr>
          <a:xfrm>
            <a:off x="2211388" y="5954044"/>
            <a:ext cx="4824413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algn="ctr"/>
            <a:r>
              <a:rPr lang="ru-RU" sz="2000" dirty="0" smtClean="0">
                <a:latin typeface="Calibri"/>
                <a:ea typeface="Calibri"/>
                <a:cs typeface="Calibri"/>
                <a:sym typeface="Calibri"/>
              </a:rPr>
              <a:t>23 января 2017 г.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10</a:t>
            </a:fld>
            <a:endParaRPr lang="ru-RU"/>
          </a:p>
        </p:txBody>
      </p:sp>
      <p:pic>
        <p:nvPicPr>
          <p:cNvPr id="4" name="image2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9297"/>
            <a:ext cx="9144002" cy="62230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AutoShape 2" descr="Картинки по запросу электронная поч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28738" y="1621094"/>
            <a:ext cx="8441713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</a:rPr>
              <a:t>Дирекция ИТ выступила в качестве технического интегратора проведения  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</a:rPr>
              <a:t>Приемной </a:t>
            </a: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</a:rPr>
              <a:t>кампании-2016,  при внедрении информационных сервисов и систем, при проектировании СКС в новых и реконструируемых зданиях и сооружениях УрФУ. </a:t>
            </a:r>
            <a:endParaRPr lang="ru-RU" sz="1600" dirty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</a:rPr>
              <a:t>Сформированы реестры объектов сетевой инфраструктуры и лицензионного программного обеспечения, р</a:t>
            </a: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</a:rPr>
              <a:t>азвёрнута 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</a:rPr>
              <a:t>система мониторинга сетевой </a:t>
            </a: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</a:rPr>
              <a:t>инфраструктуры. </a:t>
            </a:r>
            <a:endParaRPr lang="ru-RU" sz="16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Calibri" pitchFamily="34" charset="0"/>
              </a:rPr>
              <a:t>Апробированы и </a:t>
            </a: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</a:rPr>
              <a:t>введены в эксплуатацию новые 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</a:rPr>
              <a:t>инфраструктурные сервисы </a:t>
            </a:r>
            <a:r>
              <a:rPr lang="en-US" sz="1600" dirty="0">
                <a:solidFill>
                  <a:schemeClr val="tx1"/>
                </a:solidFill>
                <a:latin typeface="Calibri" pitchFamily="34" charset="0"/>
              </a:rPr>
              <a:t>VDI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en-US" sz="1600" dirty="0">
                <a:solidFill>
                  <a:schemeClr val="tx1"/>
                </a:solidFill>
                <a:latin typeface="Calibri" pitchFamily="34" charset="0"/>
              </a:rPr>
              <a:t>E</a:t>
            </a:r>
            <a:r>
              <a:rPr lang="ru-RU" sz="1600" dirty="0" err="1">
                <a:solidFill>
                  <a:schemeClr val="tx1"/>
                </a:solidFill>
                <a:latin typeface="Calibri" pitchFamily="34" charset="0"/>
              </a:rPr>
              <a:t>duroam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</a:rPr>
              <a:t>,  «Личный кабинет </a:t>
            </a: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</a:rPr>
              <a:t>сотрудника».</a:t>
            </a:r>
            <a:endParaRPr lang="ru-RU" sz="1600" dirty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</a:rPr>
              <a:t>Успешно реализовано техническое сопровождение более 320 общеуниверситетских мероприятий разного уровня</a:t>
            </a: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:</a:t>
            </a: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</a:rPr>
              <a:t> Тест-драйв-2016, Дни 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</a:rPr>
              <a:t>открытых </a:t>
            </a: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</a:rPr>
              <a:t>дверей, олимпиады, Конференция университетов 5-100, Форум </a:t>
            </a: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</a:rPr>
              <a:t>ректоров Сетевого университета </a:t>
            </a: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</a:rPr>
              <a:t>БРИКС,  МТЮФ-2016, ИННОПРОМ, Менделеевский съезд, и др. 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Calibri" pitchFamily="34" charset="0"/>
              </a:rPr>
              <a:t>Успешно реализован совместно с Механико-машиностроительным институтом проект использования облачных технологий для предоставления коллективного доступа к специализированному инженерному ПО </a:t>
            </a:r>
            <a:r>
              <a:rPr lang="en-US" sz="1600" dirty="0">
                <a:solidFill>
                  <a:schemeClr val="tx1"/>
                </a:solidFill>
                <a:latin typeface="Calibri" pitchFamily="34" charset="0"/>
              </a:rPr>
              <a:t>Siemens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</a:rPr>
              <a:t>Приобретен и смонтирован программно-аппаратный комплекс Центра обработки данных, позволяющий расширить ресурсы для сопровождения учебного процесса и управления университетом.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1600" dirty="0"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2968" y="767001"/>
            <a:ext cx="81580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Основные результаты работы Дирекции ИТ в 2016 году </a:t>
            </a:r>
            <a: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общие направления</a:t>
            </a:r>
            <a: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endParaRPr lang="ru-RU" sz="2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4965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0" t="21612" r="20761" b="16586"/>
          <a:stretch/>
        </p:blipFill>
        <p:spPr>
          <a:xfrm>
            <a:off x="1945212" y="2011667"/>
            <a:ext cx="5337314" cy="415455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11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32880" y="742640"/>
            <a:ext cx="83553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Основные результаты работы Дирекции </a:t>
            </a:r>
            <a: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ИТ в</a:t>
            </a:r>
            <a:endParaRPr lang="ru-RU" sz="2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2016 г. </a:t>
            </a: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по </a:t>
            </a:r>
            <a: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направлениям</a:t>
            </a:r>
            <a:r>
              <a:rPr lang="en-US" sz="2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endParaRPr lang="ru-RU" sz="2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image2.pn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9297"/>
            <a:ext cx="9144002" cy="62230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AutoShape 2" descr="Картинки по запросу локальная се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Картинки по запросу локальная сеть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19897" y="1864624"/>
            <a:ext cx="406553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25400" algn="l">
              <a:lnSpc>
                <a:spcPct val="150000"/>
              </a:lnSpc>
              <a:spcAft>
                <a:spcPts val="300"/>
              </a:spcAft>
            </a:pPr>
            <a:r>
              <a:rPr lang="ru-RU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Информационные системы и сервисы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2880" y="3624074"/>
            <a:ext cx="2648482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25400" algn="l">
              <a:lnSpc>
                <a:spcPct val="150000"/>
              </a:lnSpc>
              <a:spcAft>
                <a:spcPts val="300"/>
              </a:spcAft>
            </a:pPr>
            <a:r>
              <a:rPr lang="ru-RU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Сети и сетевые сервисы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899566" y="3624074"/>
            <a:ext cx="2988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5400" algn="l">
              <a:spcAft>
                <a:spcPts val="300"/>
              </a:spcAft>
            </a:pPr>
            <a:r>
              <a:rPr lang="ru-RU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Мультимедиа-аудитории, </a:t>
            </a:r>
            <a:r>
              <a:rPr lang="ru-RU" b="1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классы </a:t>
            </a:r>
            <a:r>
              <a:rPr lang="ru-RU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и техподдержка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19897" y="5777426"/>
            <a:ext cx="5962145" cy="50783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R="25400" algn="l">
              <a:lnSpc>
                <a:spcPct val="150000"/>
              </a:lnSpc>
              <a:spcAft>
                <a:spcPts val="300"/>
              </a:spcAft>
            </a:pPr>
            <a:r>
              <a:rPr lang="ru-RU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Корпоративное </a:t>
            </a:r>
            <a:r>
              <a:rPr lang="ru-RU" b="1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ИТ-обучение и </a:t>
            </a:r>
            <a:r>
              <a:rPr lang="ru-RU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продвижение</a:t>
            </a:r>
          </a:p>
        </p:txBody>
      </p:sp>
    </p:spTree>
    <p:extLst>
      <p:ext uri="{BB962C8B-B14F-4D97-AF65-F5344CB8AC3E}">
        <p14:creationId xmlns:p14="http://schemas.microsoft.com/office/powerpoint/2010/main" val="42033424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007469" y="6270382"/>
            <a:ext cx="2133600" cy="3370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5D4D574-12E5-4A03-8844-CEC0D78ABE8F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26938" y="717710"/>
            <a:ext cx="82928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Информационные системы и </a:t>
            </a:r>
            <a: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сервисы</a:t>
            </a:r>
            <a:endParaRPr lang="ru-RU" sz="2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9" name="image2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9297"/>
            <a:ext cx="9144002" cy="622303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03" y="1043609"/>
            <a:ext cx="7871791" cy="590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7477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13</a:t>
            </a:fld>
            <a:endParaRPr lang="ru-RU"/>
          </a:p>
        </p:txBody>
      </p:sp>
      <p:pic>
        <p:nvPicPr>
          <p:cNvPr id="4" name="image2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9297"/>
            <a:ext cx="9144002" cy="62230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AutoShape 2" descr="Картинки по запросу локальная се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Картинки по запросу локальная сеть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66984" y="730675"/>
            <a:ext cx="55066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25400" algn="l">
              <a:spcAft>
                <a:spcPts val="300"/>
              </a:spcAft>
            </a:pP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Информационные системы и сервисы: </a:t>
            </a:r>
            <a: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основные </a:t>
            </a: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результаты 2016 года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33626" y="3058145"/>
            <a:ext cx="8189089" cy="3279167"/>
          </a:xfrm>
          <a:prstGeom prst="rect">
            <a:avLst/>
          </a:prstGeom>
        </p:spPr>
        <p:txBody>
          <a:bodyPr/>
          <a:lstStyle>
            <a:lvl1pPr marL="257175" indent="-257175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702128" indent="-244928">
              <a:spcBef>
                <a:spcPts val="500"/>
              </a:spcBef>
              <a:buSzPct val="100000"/>
              <a:buFont typeface="Arial"/>
              <a:buChar char="–"/>
              <a:defRPr sz="2400">
                <a:latin typeface="Calibri"/>
                <a:ea typeface="Calibri"/>
                <a:cs typeface="Calibri"/>
                <a:sym typeface="Calibri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3pPr>
            <a:lvl4pPr marL="1645920" indent="-274320">
              <a:spcBef>
                <a:spcPts val="500"/>
              </a:spcBef>
              <a:buSzPct val="100000"/>
              <a:buFont typeface="Arial"/>
              <a:buChar char="–"/>
              <a:defRPr sz="2400">
                <a:latin typeface="Calibri"/>
                <a:ea typeface="Calibri"/>
                <a:cs typeface="Calibri"/>
                <a:sym typeface="Calibri"/>
              </a:defRPr>
            </a:lvl4pPr>
            <a:lvl5pPr marL="2103120" indent="-274320">
              <a:spcBef>
                <a:spcPts val="500"/>
              </a:spcBef>
              <a:buSzPct val="100000"/>
              <a:buFont typeface="Arial"/>
              <a:buChar char="»"/>
              <a:defRPr sz="2400">
                <a:latin typeface="Calibri"/>
                <a:ea typeface="Calibri"/>
                <a:cs typeface="Calibri"/>
                <a:sym typeface="Calibri"/>
              </a:defRPr>
            </a:lvl5pPr>
            <a:lvl6pPr marL="2560320" indent="-27432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6pPr>
            <a:lvl7pPr marL="3017520" indent="-27432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7pPr>
            <a:lvl8pPr marL="3474719" indent="-274319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8pPr>
            <a:lvl9pPr marL="3931919" indent="-274319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1" indent="0">
              <a:buFont typeface="Arial"/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Технологические улучшения (10):</a:t>
            </a:r>
          </a:p>
          <a:p>
            <a:pPr marL="342900" lvl="1" indent="-342900">
              <a:buFont typeface="Arial" charset="0"/>
              <a:buChar char="•"/>
            </a:pPr>
            <a:r>
              <a:rPr lang="ru-RU" sz="1800" dirty="0" smtClean="0">
                <a:solidFill>
                  <a:schemeClr val="tx1"/>
                </a:solidFill>
              </a:rPr>
              <a:t>повышение быстродействия обработки документов, отказоустойчивости системы (инкрементное индексирование для полнотекстового поиска, оптимизация процесса резервного копирования).</a:t>
            </a:r>
          </a:p>
          <a:p>
            <a:pPr marL="0" lvl="1" indent="0">
              <a:buFont typeface="Arial"/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Функциональные доработки (9):</a:t>
            </a:r>
          </a:p>
          <a:p>
            <a:pPr marL="342900" lvl="1" indent="-342900">
              <a:buFont typeface="Arial" charset="0"/>
              <a:buChar char="•"/>
            </a:pPr>
            <a:r>
              <a:rPr lang="ru-RU" sz="1800" dirty="0" smtClean="0">
                <a:solidFill>
                  <a:schemeClr val="tx1"/>
                </a:solidFill>
              </a:rPr>
              <a:t>разработка новых, улучшение существующих маршрутов и интерфейсов, подключение SSRS-отчетов, доступность системы всем работникам </a:t>
            </a:r>
            <a:r>
              <a:rPr lang="ru-RU" sz="1800" dirty="0" err="1" smtClean="0">
                <a:solidFill>
                  <a:schemeClr val="tx1"/>
                </a:solidFill>
              </a:rPr>
              <a:t>УрФУ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</a:p>
          <a:p>
            <a:pPr marL="0" lvl="1" indent="0">
              <a:buFont typeface="Arial"/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Интеграция с  другими ИС (4):</a:t>
            </a:r>
          </a:p>
          <a:p>
            <a:pPr marL="342900" lvl="1" indent="-342900">
              <a:buFont typeface="Arial" charset="0"/>
              <a:buChar char="•"/>
            </a:pPr>
            <a:r>
              <a:rPr lang="ru-RU" sz="1800" dirty="0" smtClean="0">
                <a:solidFill>
                  <a:schemeClr val="tx1"/>
                </a:solidFill>
              </a:rPr>
              <a:t>1С: Зарплата и кадры, Личный кабинет сотрудника, Личный кабинет студента, ИСУП.</a:t>
            </a:r>
          </a:p>
        </p:txBody>
      </p:sp>
      <p:sp>
        <p:nvSpPr>
          <p:cNvPr id="12" name="Номер слайда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>
                <a:latin typeface="+mn-lt"/>
                <a:ea typeface="+mn-ea"/>
                <a:cs typeface="+mn-cs"/>
                <a:sym typeface="Helvetica"/>
              </a:defRPr>
            </a:lvl2pPr>
            <a:lvl3pPr>
              <a:defRPr>
                <a:latin typeface="+mn-lt"/>
                <a:ea typeface="+mn-ea"/>
                <a:cs typeface="+mn-cs"/>
                <a:sym typeface="Helvetica"/>
              </a:defRPr>
            </a:lvl3pPr>
            <a:lvl4pPr>
              <a:defRPr>
                <a:latin typeface="+mn-lt"/>
                <a:ea typeface="+mn-ea"/>
                <a:cs typeface="+mn-cs"/>
                <a:sym typeface="Helvetica"/>
              </a:defRPr>
            </a:lvl4pPr>
            <a:lvl5pPr>
              <a:defRPr>
                <a:latin typeface="+mn-lt"/>
                <a:ea typeface="+mn-ea"/>
                <a:cs typeface="+mn-cs"/>
                <a:sym typeface="Helvetica"/>
              </a:defRPr>
            </a:lvl5pPr>
            <a:lvl6pPr>
              <a:defRPr>
                <a:latin typeface="+mn-lt"/>
                <a:ea typeface="+mn-ea"/>
                <a:cs typeface="+mn-cs"/>
                <a:sym typeface="Helvetica"/>
              </a:defRPr>
            </a:lvl6pPr>
            <a:lvl7pPr>
              <a:defRPr>
                <a:latin typeface="+mn-lt"/>
                <a:ea typeface="+mn-ea"/>
                <a:cs typeface="+mn-cs"/>
                <a:sym typeface="Helvetica"/>
              </a:defRPr>
            </a:lvl7pPr>
            <a:lvl8pPr>
              <a:defRPr>
                <a:latin typeface="+mn-lt"/>
                <a:ea typeface="+mn-ea"/>
                <a:cs typeface="+mn-cs"/>
                <a:sym typeface="Helvetica"/>
              </a:defRPr>
            </a:lvl8pPr>
            <a:lvl9pPr>
              <a:defRPr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>
              <a:defRPr/>
            </a:pPr>
            <a:fld id="{E50834BC-3AEA-47E8-932B-F0FB3A0CFA55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12776" y="1828526"/>
            <a:ext cx="69795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СЭД на базе «</a:t>
            </a:r>
            <a:r>
              <a:rPr lang="en-US" sz="1600" b="1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DIRECTUM</a:t>
            </a:r>
            <a:r>
              <a:rPr lang="ru-RU" sz="1600" b="1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»</a:t>
            </a:r>
          </a:p>
          <a:p>
            <a:pPr algn="just"/>
            <a:r>
              <a:rPr lang="ru-RU" sz="16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Обеспечивает согласование, </a:t>
            </a:r>
            <a:r>
              <a:rPr lang="ru-RU" sz="16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подписание документов,  доступ к документам и задачам, ознакомление с  организационно-распорядительными документами </a:t>
            </a:r>
            <a:r>
              <a:rPr lang="ru-RU" sz="1600" i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УрФУ</a:t>
            </a:r>
            <a:r>
              <a:rPr lang="ru-RU" sz="16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sz="1600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743" y="1955349"/>
            <a:ext cx="864972" cy="86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885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14</a:t>
            </a:fld>
            <a:endParaRPr lang="ru-RU"/>
          </a:p>
        </p:txBody>
      </p:sp>
      <p:pic>
        <p:nvPicPr>
          <p:cNvPr id="4" name="image2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9297"/>
            <a:ext cx="9144002" cy="62230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AutoShape 2" descr="Картинки по запросу локальная се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Картинки по запросу локальная сеть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66984" y="730675"/>
            <a:ext cx="55066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25400" algn="l">
              <a:spcAft>
                <a:spcPts val="300"/>
              </a:spcAft>
            </a:pP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Информационные системы и сервисы: </a:t>
            </a:r>
            <a: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основные </a:t>
            </a: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результаты 2016 года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12775" y="2828856"/>
            <a:ext cx="8189089" cy="3668263"/>
          </a:xfrm>
          <a:prstGeom prst="rect">
            <a:avLst/>
          </a:prstGeom>
        </p:spPr>
        <p:txBody>
          <a:bodyPr/>
          <a:lstStyle>
            <a:lvl1pPr marL="257175" indent="-257175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702128" indent="-244928">
              <a:spcBef>
                <a:spcPts val="500"/>
              </a:spcBef>
              <a:buSzPct val="100000"/>
              <a:buFont typeface="Arial"/>
              <a:buChar char="–"/>
              <a:defRPr sz="2400">
                <a:latin typeface="Calibri"/>
                <a:ea typeface="Calibri"/>
                <a:cs typeface="Calibri"/>
                <a:sym typeface="Calibri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3pPr>
            <a:lvl4pPr marL="1645920" indent="-274320">
              <a:spcBef>
                <a:spcPts val="500"/>
              </a:spcBef>
              <a:buSzPct val="100000"/>
              <a:buFont typeface="Arial"/>
              <a:buChar char="–"/>
              <a:defRPr sz="2400">
                <a:latin typeface="Calibri"/>
                <a:ea typeface="Calibri"/>
                <a:cs typeface="Calibri"/>
                <a:sym typeface="Calibri"/>
              </a:defRPr>
            </a:lvl4pPr>
            <a:lvl5pPr marL="2103120" indent="-274320">
              <a:spcBef>
                <a:spcPts val="500"/>
              </a:spcBef>
              <a:buSzPct val="100000"/>
              <a:buFont typeface="Arial"/>
              <a:buChar char="»"/>
              <a:defRPr sz="2400">
                <a:latin typeface="Calibri"/>
                <a:ea typeface="Calibri"/>
                <a:cs typeface="Calibri"/>
                <a:sym typeface="Calibri"/>
              </a:defRPr>
            </a:lvl5pPr>
            <a:lvl6pPr marL="2560320" indent="-27432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6pPr>
            <a:lvl7pPr marL="3017520" indent="-27432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7pPr>
            <a:lvl8pPr marL="3474719" indent="-274319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8pPr>
            <a:lvl9pPr marL="3931919" indent="-274319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1" indent="0">
              <a:buNone/>
            </a:pPr>
            <a:r>
              <a:rPr lang="ru-RU" sz="1800" b="1" dirty="0">
                <a:solidFill>
                  <a:schemeClr val="tx1"/>
                </a:solidFill>
              </a:rPr>
              <a:t>Технологические улучшения: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</a:rPr>
              <a:t>резервное копирование, интеграция с ИАС </a:t>
            </a:r>
            <a:r>
              <a:rPr lang="ru-RU" sz="1800" dirty="0" err="1">
                <a:solidFill>
                  <a:schemeClr val="tx1"/>
                </a:solidFill>
              </a:rPr>
              <a:t>Pure</a:t>
            </a:r>
            <a:r>
              <a:rPr lang="ru-RU" sz="1800" dirty="0">
                <a:solidFill>
                  <a:schemeClr val="tx1"/>
                </a:solidFill>
              </a:rPr>
              <a:t>, синхронизация </a:t>
            </a:r>
            <a:r>
              <a:rPr lang="ru-RU" sz="1800" dirty="0" err="1">
                <a:solidFill>
                  <a:schemeClr val="tx1"/>
                </a:solidFill>
              </a:rPr>
              <a:t>оргструктуры</a:t>
            </a:r>
            <a:r>
              <a:rPr lang="ru-RU" sz="1800" dirty="0">
                <a:solidFill>
                  <a:schemeClr val="tx1"/>
                </a:solidFill>
              </a:rPr>
              <a:t> с </a:t>
            </a:r>
            <a:r>
              <a:rPr lang="ru-RU" sz="1800" dirty="0" err="1">
                <a:solidFill>
                  <a:schemeClr val="tx1"/>
                </a:solidFill>
              </a:rPr>
              <a:t>Business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Studio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  <a:endParaRPr lang="ru-RU" sz="1800" dirty="0">
              <a:solidFill>
                <a:schemeClr val="tx1"/>
              </a:solidFill>
            </a:endParaRPr>
          </a:p>
          <a:p>
            <a:pPr marL="0" lvl="1" indent="0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Функциональные </a:t>
            </a:r>
            <a:r>
              <a:rPr lang="ru-RU" sz="1800" b="1" dirty="0">
                <a:solidFill>
                  <a:schemeClr val="tx1"/>
                </a:solidFill>
              </a:rPr>
              <a:t>доработки: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</a:rPr>
              <a:t>«Стимулирование НПР», Сервис </a:t>
            </a:r>
            <a:r>
              <a:rPr lang="ru-RU" sz="1800" dirty="0" smtClean="0">
                <a:solidFill>
                  <a:schemeClr val="tx1"/>
                </a:solidFill>
              </a:rPr>
              <a:t>уведомлений.</a:t>
            </a:r>
            <a:endParaRPr lang="ru-RU" sz="1800" dirty="0">
              <a:solidFill>
                <a:schemeClr val="tx1"/>
              </a:solidFill>
            </a:endParaRPr>
          </a:p>
          <a:p>
            <a:pPr marL="0" lvl="1" indent="0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Новые </a:t>
            </a:r>
            <a:r>
              <a:rPr lang="ru-RU" sz="1800" b="1" dirty="0">
                <a:solidFill>
                  <a:schemeClr val="tx1"/>
                </a:solidFill>
              </a:rPr>
              <a:t>сервисы </a:t>
            </a:r>
            <a:r>
              <a:rPr lang="ru-RU" sz="1800" b="1" dirty="0" smtClean="0">
                <a:solidFill>
                  <a:schemeClr val="tx1"/>
                </a:solidFill>
              </a:rPr>
              <a:t>(15):</a:t>
            </a:r>
            <a:endParaRPr lang="ru-RU" sz="1800" b="1" dirty="0">
              <a:solidFill>
                <a:schemeClr val="tx1"/>
              </a:solidFill>
            </a:endParaRPr>
          </a:p>
          <a:p>
            <a:pPr marL="2857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</a:rPr>
              <a:t>учет </a:t>
            </a:r>
            <a:r>
              <a:rPr lang="ru-RU" sz="1800" dirty="0">
                <a:solidFill>
                  <a:schemeClr val="tx1"/>
                </a:solidFill>
              </a:rPr>
              <a:t>научного </a:t>
            </a:r>
            <a:r>
              <a:rPr lang="ru-RU" sz="1800" dirty="0" smtClean="0">
                <a:solidFill>
                  <a:schemeClr val="tx1"/>
                </a:solidFill>
              </a:rPr>
              <a:t>оборудования;</a:t>
            </a:r>
            <a:endParaRPr lang="ru-RU" sz="1800" dirty="0">
              <a:solidFill>
                <a:schemeClr val="tx1"/>
              </a:solidFill>
            </a:endParaRPr>
          </a:p>
          <a:p>
            <a:pPr marL="2857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</a:rPr>
              <a:t>рейтинг </a:t>
            </a:r>
            <a:r>
              <a:rPr lang="ru-RU" sz="1800" dirty="0" err="1">
                <a:solidFill>
                  <a:schemeClr val="tx1"/>
                </a:solidFill>
              </a:rPr>
              <a:t>внеучебной</a:t>
            </a:r>
            <a:r>
              <a:rPr lang="ru-RU" sz="1800" dirty="0">
                <a:solidFill>
                  <a:schemeClr val="tx1"/>
                </a:solidFill>
              </a:rPr>
              <a:t> деятельности </a:t>
            </a:r>
            <a:r>
              <a:rPr lang="ru-RU" sz="1800" dirty="0" smtClean="0">
                <a:solidFill>
                  <a:schemeClr val="tx1"/>
                </a:solidFill>
              </a:rPr>
              <a:t>студента;</a:t>
            </a:r>
            <a:endParaRPr lang="ru-RU" sz="1800" dirty="0">
              <a:solidFill>
                <a:schemeClr val="tx1"/>
              </a:solidFill>
            </a:endParaRPr>
          </a:p>
          <a:p>
            <a:pPr marL="2857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</a:rPr>
              <a:t>учет </a:t>
            </a:r>
            <a:r>
              <a:rPr lang="ru-RU" sz="1800" dirty="0">
                <a:solidFill>
                  <a:schemeClr val="tx1"/>
                </a:solidFill>
              </a:rPr>
              <a:t>лицензионного </a:t>
            </a:r>
            <a:r>
              <a:rPr lang="ru-RU" sz="1800" dirty="0" smtClean="0">
                <a:solidFill>
                  <a:schemeClr val="tx1"/>
                </a:solidFill>
              </a:rPr>
              <a:t>ПО;</a:t>
            </a:r>
            <a:endParaRPr lang="ru-RU" sz="1800" dirty="0">
              <a:solidFill>
                <a:schemeClr val="tx1"/>
              </a:solidFill>
            </a:endParaRPr>
          </a:p>
          <a:p>
            <a:pPr marL="2857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</a:rPr>
              <a:t>портфолио аспиранта;</a:t>
            </a:r>
            <a:endParaRPr lang="ru-RU" sz="1800" dirty="0">
              <a:solidFill>
                <a:schemeClr val="tx1"/>
              </a:solidFill>
            </a:endParaRPr>
          </a:p>
          <a:p>
            <a:pPr marL="2857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</a:rPr>
              <a:t>заявки </a:t>
            </a:r>
            <a:r>
              <a:rPr lang="ru-RU" sz="1800" dirty="0">
                <a:solidFill>
                  <a:schemeClr val="tx1"/>
                </a:solidFill>
              </a:rPr>
              <a:t>на справки из кадровых документов 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2" name="Номер слайда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>
                <a:latin typeface="+mn-lt"/>
                <a:ea typeface="+mn-ea"/>
                <a:cs typeface="+mn-cs"/>
                <a:sym typeface="Helvetica"/>
              </a:defRPr>
            </a:lvl2pPr>
            <a:lvl3pPr>
              <a:defRPr>
                <a:latin typeface="+mn-lt"/>
                <a:ea typeface="+mn-ea"/>
                <a:cs typeface="+mn-cs"/>
                <a:sym typeface="Helvetica"/>
              </a:defRPr>
            </a:lvl3pPr>
            <a:lvl4pPr>
              <a:defRPr>
                <a:latin typeface="+mn-lt"/>
                <a:ea typeface="+mn-ea"/>
                <a:cs typeface="+mn-cs"/>
                <a:sym typeface="Helvetica"/>
              </a:defRPr>
            </a:lvl4pPr>
            <a:lvl5pPr>
              <a:defRPr>
                <a:latin typeface="+mn-lt"/>
                <a:ea typeface="+mn-ea"/>
                <a:cs typeface="+mn-cs"/>
                <a:sym typeface="Helvetica"/>
              </a:defRPr>
            </a:lvl5pPr>
            <a:lvl6pPr>
              <a:defRPr>
                <a:latin typeface="+mn-lt"/>
                <a:ea typeface="+mn-ea"/>
                <a:cs typeface="+mn-cs"/>
                <a:sym typeface="Helvetica"/>
              </a:defRPr>
            </a:lvl6pPr>
            <a:lvl7pPr>
              <a:defRPr>
                <a:latin typeface="+mn-lt"/>
                <a:ea typeface="+mn-ea"/>
                <a:cs typeface="+mn-cs"/>
                <a:sym typeface="Helvetica"/>
              </a:defRPr>
            </a:lvl7pPr>
            <a:lvl8pPr>
              <a:defRPr>
                <a:latin typeface="+mn-lt"/>
                <a:ea typeface="+mn-ea"/>
                <a:cs typeface="+mn-cs"/>
                <a:sym typeface="Helvetica"/>
              </a:defRPr>
            </a:lvl8pPr>
            <a:lvl9pPr>
              <a:defRPr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>
              <a:defRPr/>
            </a:pPr>
            <a:fld id="{E50834BC-3AEA-47E8-932B-F0FB3A0CFA55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12776" y="1828526"/>
            <a:ext cx="69795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Личный кабинет сотрудника</a:t>
            </a:r>
          </a:p>
          <a:p>
            <a:pPr algn="just"/>
            <a:r>
              <a:rPr lang="ru-RU" sz="16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Обеспечивает пользователям удобное единое </a:t>
            </a:r>
          </a:p>
          <a:p>
            <a:pPr algn="just"/>
            <a:r>
              <a:rPr lang="ru-RU" sz="16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информационное пространство для реализации своей </a:t>
            </a:r>
            <a:r>
              <a:rPr lang="ru-RU" sz="16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деятельности.</a:t>
            </a:r>
            <a:endParaRPr lang="ru-RU" sz="1600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540" y="1907215"/>
            <a:ext cx="1050533" cy="85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7366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15</a:t>
            </a:fld>
            <a:endParaRPr lang="ru-RU"/>
          </a:p>
        </p:txBody>
      </p:sp>
      <p:pic>
        <p:nvPicPr>
          <p:cNvPr id="4" name="image2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9297"/>
            <a:ext cx="9144002" cy="62230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AutoShape 2" descr="Картинки по запросу локальная се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Картинки по запросу локальная сеть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66984" y="730675"/>
            <a:ext cx="55066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25400" algn="l">
              <a:spcAft>
                <a:spcPts val="300"/>
              </a:spcAft>
            </a:pP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Информационные системы и сервисы: </a:t>
            </a:r>
            <a: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основные </a:t>
            </a: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результаты 2016 года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12776" y="2324717"/>
            <a:ext cx="8189089" cy="4396758"/>
          </a:xfrm>
          <a:prstGeom prst="rect">
            <a:avLst/>
          </a:prstGeom>
        </p:spPr>
        <p:txBody>
          <a:bodyPr/>
          <a:lstStyle>
            <a:lvl1pPr marL="257175" indent="-257175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702128" indent="-244928">
              <a:spcBef>
                <a:spcPts val="500"/>
              </a:spcBef>
              <a:buSzPct val="100000"/>
              <a:buFont typeface="Arial"/>
              <a:buChar char="–"/>
              <a:defRPr sz="2400">
                <a:latin typeface="Calibri"/>
                <a:ea typeface="Calibri"/>
                <a:cs typeface="Calibri"/>
                <a:sym typeface="Calibri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3pPr>
            <a:lvl4pPr marL="1645920" indent="-274320">
              <a:spcBef>
                <a:spcPts val="500"/>
              </a:spcBef>
              <a:buSzPct val="100000"/>
              <a:buFont typeface="Arial"/>
              <a:buChar char="–"/>
              <a:defRPr sz="2400">
                <a:latin typeface="Calibri"/>
                <a:ea typeface="Calibri"/>
                <a:cs typeface="Calibri"/>
                <a:sym typeface="Calibri"/>
              </a:defRPr>
            </a:lvl4pPr>
            <a:lvl5pPr marL="2103120" indent="-274320">
              <a:spcBef>
                <a:spcPts val="500"/>
              </a:spcBef>
              <a:buSzPct val="100000"/>
              <a:buFont typeface="Arial"/>
              <a:buChar char="»"/>
              <a:defRPr sz="2400">
                <a:latin typeface="Calibri"/>
                <a:ea typeface="Calibri"/>
                <a:cs typeface="Calibri"/>
                <a:sym typeface="Calibri"/>
              </a:defRPr>
            </a:lvl5pPr>
            <a:lvl6pPr marL="2560320" indent="-27432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6pPr>
            <a:lvl7pPr marL="3017520" indent="-27432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7pPr>
            <a:lvl8pPr marL="3474719" indent="-274319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8pPr>
            <a:lvl9pPr marL="3931919" indent="-274319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1" indent="0">
              <a:buNone/>
            </a:pPr>
            <a:r>
              <a:rPr lang="ru-RU" sz="1600" b="1" dirty="0">
                <a:solidFill>
                  <a:schemeClr val="tx1"/>
                </a:solidFill>
              </a:rPr>
              <a:t>Технологические улучшения:</a:t>
            </a:r>
          </a:p>
          <a:p>
            <a:pPr marL="342900" lvl="1" indent="-342900">
              <a:buFont typeface="Arial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р</a:t>
            </a:r>
            <a:r>
              <a:rPr lang="ru-RU" sz="1600" dirty="0" smtClean="0">
                <a:solidFill>
                  <a:schemeClr val="tx1"/>
                </a:solidFill>
              </a:rPr>
              <a:t>еализован </a:t>
            </a:r>
            <a:r>
              <a:rPr lang="ru-RU" sz="1600" dirty="0">
                <a:solidFill>
                  <a:schemeClr val="tx1"/>
                </a:solidFill>
              </a:rPr>
              <a:t>переход на новую версию </a:t>
            </a:r>
            <a:r>
              <a:rPr lang="en-US" sz="1600" dirty="0">
                <a:solidFill>
                  <a:schemeClr val="tx1"/>
                </a:solidFill>
              </a:rPr>
              <a:t>CMS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TYPO3</a:t>
            </a:r>
            <a:r>
              <a:rPr lang="ru-RU" sz="1600" dirty="0" smtClean="0">
                <a:solidFill>
                  <a:schemeClr val="tx1"/>
                </a:solidFill>
              </a:rPr>
              <a:t>;</a:t>
            </a:r>
            <a:endParaRPr lang="ru-RU" sz="1600" dirty="0">
              <a:solidFill>
                <a:schemeClr val="tx1"/>
              </a:solidFill>
            </a:endParaRPr>
          </a:p>
          <a:p>
            <a:pPr marL="342900" lvl="1" indent="-342900">
              <a:buFont typeface="Arial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развернута </a:t>
            </a:r>
            <a:r>
              <a:rPr lang="ru-RU" sz="1600" dirty="0">
                <a:solidFill>
                  <a:schemeClr val="tx1"/>
                </a:solidFill>
              </a:rPr>
              <a:t>новая поисковая машина, настроен расширенный поиск </a:t>
            </a:r>
            <a:r>
              <a:rPr lang="ru-RU" sz="1600" dirty="0" smtClean="0">
                <a:solidFill>
                  <a:schemeClr val="tx1"/>
                </a:solidFill>
              </a:rPr>
              <a:t>;</a:t>
            </a:r>
            <a:endParaRPr lang="ru-RU" sz="1600" dirty="0">
              <a:solidFill>
                <a:schemeClr val="tx1"/>
              </a:solidFill>
            </a:endParaRPr>
          </a:p>
          <a:p>
            <a:pPr marL="342900" lvl="1" indent="-342900">
              <a:buFont typeface="Arial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оптимизированы </a:t>
            </a:r>
            <a:r>
              <a:rPr lang="ru-RU" sz="1600" dirty="0">
                <a:solidFill>
                  <a:schemeClr val="tx1"/>
                </a:solidFill>
              </a:rPr>
              <a:t>плагины (14), что значительно увеличило быстродействие Портала </a:t>
            </a:r>
            <a:r>
              <a:rPr lang="ru-RU" sz="1600" dirty="0" err="1">
                <a:solidFill>
                  <a:schemeClr val="tx1"/>
                </a:solidFill>
              </a:rPr>
              <a:t>УрФУ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  <a:endParaRPr lang="ru-RU" sz="1600" dirty="0">
              <a:solidFill>
                <a:schemeClr val="tx1"/>
              </a:solidFill>
            </a:endParaRPr>
          </a:p>
          <a:p>
            <a:pPr marL="0" lvl="1" indent="0">
              <a:buNone/>
            </a:pPr>
            <a:r>
              <a:rPr lang="ru-RU" sz="1600" b="1" dirty="0">
                <a:solidFill>
                  <a:schemeClr val="tx1"/>
                </a:solidFill>
              </a:rPr>
              <a:t>Функциональные доработки:</a:t>
            </a:r>
          </a:p>
          <a:p>
            <a:pPr marL="342900" lvl="1" indent="-342900">
              <a:buFont typeface="Arial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разработан </a:t>
            </a:r>
            <a:r>
              <a:rPr lang="ru-RU" sz="1600" dirty="0">
                <a:solidFill>
                  <a:schemeClr val="tx1"/>
                </a:solidFill>
              </a:rPr>
              <a:t>универсальный модуль регистрации участников на мероприятия (апробирован на Менделеевском съезде</a:t>
            </a:r>
            <a:r>
              <a:rPr lang="ru-RU" sz="1600" dirty="0" smtClean="0">
                <a:solidFill>
                  <a:schemeClr val="tx1"/>
                </a:solidFill>
              </a:rPr>
              <a:t>);</a:t>
            </a:r>
            <a:endParaRPr lang="ru-RU" sz="1600" dirty="0">
              <a:solidFill>
                <a:schemeClr val="tx1"/>
              </a:solidFill>
            </a:endParaRPr>
          </a:p>
          <a:p>
            <a:pPr marL="342900" lvl="1" indent="-342900">
              <a:buFont typeface="Arial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расширена </a:t>
            </a:r>
            <a:r>
              <a:rPr lang="ru-RU" sz="1600" dirty="0">
                <a:solidFill>
                  <a:schemeClr val="tx1"/>
                </a:solidFill>
              </a:rPr>
              <a:t>функциональность модулей: Расписание занятий для студентов, Конструктор форм, Новости/События, Обязательные </a:t>
            </a:r>
            <a:r>
              <a:rPr lang="ru-RU" sz="1600" dirty="0" smtClean="0">
                <a:solidFill>
                  <a:schemeClr val="tx1"/>
                </a:solidFill>
              </a:rPr>
              <a:t>сведения.</a:t>
            </a:r>
            <a:endParaRPr lang="ru-RU" sz="1600" dirty="0">
              <a:solidFill>
                <a:schemeClr val="tx1"/>
              </a:solidFill>
            </a:endParaRPr>
          </a:p>
          <a:p>
            <a:pPr marL="0" lvl="1" indent="0">
              <a:buNone/>
            </a:pPr>
            <a:r>
              <a:rPr lang="ru-RU" sz="1600" b="1" dirty="0">
                <a:solidFill>
                  <a:schemeClr val="tx1"/>
                </a:solidFill>
              </a:rPr>
              <a:t>Новые сервисы:</a:t>
            </a:r>
          </a:p>
          <a:p>
            <a:pPr marL="342900" lvl="1" indent="-342900">
              <a:spcBef>
                <a:spcPts val="0"/>
              </a:spcBef>
              <a:buFont typeface="Arial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обратная связь;</a:t>
            </a:r>
            <a:endParaRPr lang="ru-RU" sz="1600" dirty="0">
              <a:solidFill>
                <a:schemeClr val="tx1"/>
              </a:solidFill>
            </a:endParaRPr>
          </a:p>
          <a:p>
            <a:pPr marL="342900" lvl="1" indent="-342900">
              <a:spcBef>
                <a:spcPts val="0"/>
              </a:spcBef>
              <a:buFont typeface="Arial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расписание </a:t>
            </a:r>
            <a:r>
              <a:rPr lang="ru-RU" sz="1600" dirty="0">
                <a:solidFill>
                  <a:schemeClr val="tx1"/>
                </a:solidFill>
              </a:rPr>
              <a:t>для </a:t>
            </a:r>
            <a:r>
              <a:rPr lang="ru-RU" sz="1600" dirty="0" smtClean="0">
                <a:solidFill>
                  <a:schemeClr val="tx1"/>
                </a:solidFill>
              </a:rPr>
              <a:t>преподавателей;</a:t>
            </a:r>
            <a:endParaRPr lang="ru-RU" sz="1600" dirty="0">
              <a:solidFill>
                <a:schemeClr val="tx1"/>
              </a:solidFill>
            </a:endParaRPr>
          </a:p>
          <a:p>
            <a:pPr marL="342900" lvl="1" indent="-342900">
              <a:spcBef>
                <a:spcPts val="0"/>
              </a:spcBef>
              <a:buFont typeface="Arial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новый </a:t>
            </a:r>
            <a:r>
              <a:rPr lang="ru-RU" sz="1600" dirty="0">
                <a:solidFill>
                  <a:schemeClr val="tx1"/>
                </a:solidFill>
              </a:rPr>
              <a:t>калькулятор ЕГЭ и </a:t>
            </a:r>
            <a:r>
              <a:rPr lang="ru-RU" sz="1600" dirty="0" smtClean="0">
                <a:solidFill>
                  <a:schemeClr val="tx1"/>
                </a:solidFill>
              </a:rPr>
              <a:t>скидок;</a:t>
            </a:r>
            <a:endParaRPr lang="ru-RU" sz="1600" dirty="0">
              <a:solidFill>
                <a:schemeClr val="tx1"/>
              </a:solidFill>
            </a:endParaRPr>
          </a:p>
          <a:p>
            <a:pPr marL="342900" lvl="1" indent="-342900">
              <a:spcBef>
                <a:spcPts val="0"/>
              </a:spcBef>
              <a:buFont typeface="Arial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версия </a:t>
            </a:r>
            <a:r>
              <a:rPr lang="ru-RU" sz="1600" dirty="0">
                <a:solidFill>
                  <a:schemeClr val="tx1"/>
                </a:solidFill>
              </a:rPr>
              <a:t>Личного кабинета абитуриента и </a:t>
            </a:r>
            <a:r>
              <a:rPr lang="ru-RU" sz="1600" dirty="0" err="1">
                <a:solidFill>
                  <a:schemeClr val="tx1"/>
                </a:solidFill>
              </a:rPr>
              <a:t>мн.др</a:t>
            </a:r>
            <a:r>
              <a:rPr lang="ru-RU" sz="1600" dirty="0">
                <a:solidFill>
                  <a:schemeClr val="tx1"/>
                </a:solidFill>
              </a:rPr>
              <a:t>.</a:t>
            </a:r>
          </a:p>
          <a:p>
            <a:pPr marL="0" lvl="1" indent="0">
              <a:buNone/>
            </a:pPr>
            <a:endParaRPr lang="ru-RU" sz="1600" dirty="0" smtClean="0">
              <a:solidFill>
                <a:schemeClr val="tx1"/>
              </a:solidFill>
            </a:endParaRPr>
          </a:p>
        </p:txBody>
      </p:sp>
      <p:sp>
        <p:nvSpPr>
          <p:cNvPr id="12" name="Номер слайда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>
                <a:latin typeface="+mn-lt"/>
                <a:ea typeface="+mn-ea"/>
                <a:cs typeface="+mn-cs"/>
                <a:sym typeface="Helvetica"/>
              </a:defRPr>
            </a:lvl2pPr>
            <a:lvl3pPr>
              <a:defRPr>
                <a:latin typeface="+mn-lt"/>
                <a:ea typeface="+mn-ea"/>
                <a:cs typeface="+mn-cs"/>
                <a:sym typeface="Helvetica"/>
              </a:defRPr>
            </a:lvl3pPr>
            <a:lvl4pPr>
              <a:defRPr>
                <a:latin typeface="+mn-lt"/>
                <a:ea typeface="+mn-ea"/>
                <a:cs typeface="+mn-cs"/>
                <a:sym typeface="Helvetica"/>
              </a:defRPr>
            </a:lvl4pPr>
            <a:lvl5pPr>
              <a:defRPr>
                <a:latin typeface="+mn-lt"/>
                <a:ea typeface="+mn-ea"/>
                <a:cs typeface="+mn-cs"/>
                <a:sym typeface="Helvetica"/>
              </a:defRPr>
            </a:lvl5pPr>
            <a:lvl6pPr>
              <a:defRPr>
                <a:latin typeface="+mn-lt"/>
                <a:ea typeface="+mn-ea"/>
                <a:cs typeface="+mn-cs"/>
                <a:sym typeface="Helvetica"/>
              </a:defRPr>
            </a:lvl6pPr>
            <a:lvl7pPr>
              <a:defRPr>
                <a:latin typeface="+mn-lt"/>
                <a:ea typeface="+mn-ea"/>
                <a:cs typeface="+mn-cs"/>
                <a:sym typeface="Helvetica"/>
              </a:defRPr>
            </a:lvl7pPr>
            <a:lvl8pPr>
              <a:defRPr>
                <a:latin typeface="+mn-lt"/>
                <a:ea typeface="+mn-ea"/>
                <a:cs typeface="+mn-cs"/>
                <a:sym typeface="Helvetica"/>
              </a:defRPr>
            </a:lvl8pPr>
            <a:lvl9pPr>
              <a:defRPr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>
              <a:defRPr/>
            </a:pPr>
            <a:fld id="{E50834BC-3AEA-47E8-932B-F0FB3A0CFA55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66984" y="1719069"/>
            <a:ext cx="69795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Портал </a:t>
            </a:r>
            <a:r>
              <a:rPr lang="ru-RU" sz="1600" b="1" i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УрФУ</a:t>
            </a:r>
            <a:endParaRPr lang="ru-RU" sz="1600" b="1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16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Официальное представительство </a:t>
            </a:r>
            <a:r>
              <a:rPr lang="ru-RU" sz="1600" i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УрФУ</a:t>
            </a:r>
            <a:r>
              <a:rPr lang="ru-RU" sz="16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и подразделений в </a:t>
            </a:r>
            <a:r>
              <a:rPr lang="ru-RU" sz="16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Интернет. </a:t>
            </a:r>
            <a:endParaRPr lang="ru-RU" sz="1600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97248" y="1117150"/>
            <a:ext cx="245882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http://urfu.ru</a:t>
            </a:r>
            <a:endParaRPr lang="ru-RU" sz="2800" b="1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99662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2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9297"/>
            <a:ext cx="9144002" cy="62230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AutoShape 2" descr="Картинки по запросу локальная се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Картинки по запросу локальная сеть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66984" y="730675"/>
            <a:ext cx="55066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25400" algn="l">
              <a:spcAft>
                <a:spcPts val="300"/>
              </a:spcAft>
            </a:pP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Информационные системы и сервисы: </a:t>
            </a:r>
            <a: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основные </a:t>
            </a: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результаты 2016 года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566985" y="1672719"/>
            <a:ext cx="5871522" cy="5000224"/>
          </a:xfrm>
          <a:prstGeom prst="rect">
            <a:avLst/>
          </a:prstGeom>
        </p:spPr>
        <p:txBody>
          <a:bodyPr/>
          <a:lstStyle>
            <a:lvl1pPr marL="257175" indent="-257175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702128" indent="-244928">
              <a:spcBef>
                <a:spcPts val="500"/>
              </a:spcBef>
              <a:buSzPct val="100000"/>
              <a:buFont typeface="Arial"/>
              <a:buChar char="–"/>
              <a:defRPr sz="2400">
                <a:latin typeface="Calibri"/>
                <a:ea typeface="Calibri"/>
                <a:cs typeface="Calibri"/>
                <a:sym typeface="Calibri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3pPr>
            <a:lvl4pPr marL="1645920" indent="-274320">
              <a:spcBef>
                <a:spcPts val="500"/>
              </a:spcBef>
              <a:buSzPct val="100000"/>
              <a:buFont typeface="Arial"/>
              <a:buChar char="–"/>
              <a:defRPr sz="2400">
                <a:latin typeface="Calibri"/>
                <a:ea typeface="Calibri"/>
                <a:cs typeface="Calibri"/>
                <a:sym typeface="Calibri"/>
              </a:defRPr>
            </a:lvl4pPr>
            <a:lvl5pPr marL="2103120" indent="-274320">
              <a:spcBef>
                <a:spcPts val="500"/>
              </a:spcBef>
              <a:buSzPct val="100000"/>
              <a:buFont typeface="Arial"/>
              <a:buChar char="»"/>
              <a:defRPr sz="2400">
                <a:latin typeface="Calibri"/>
                <a:ea typeface="Calibri"/>
                <a:cs typeface="Calibri"/>
                <a:sym typeface="Calibri"/>
              </a:defRPr>
            </a:lvl5pPr>
            <a:lvl6pPr marL="2560320" indent="-27432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6pPr>
            <a:lvl7pPr marL="3017520" indent="-27432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7pPr>
            <a:lvl8pPr marL="3474719" indent="-274319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8pPr>
            <a:lvl9pPr marL="3931919" indent="-274319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latin typeface="Calibri" pitchFamily="34" charset="0"/>
                <a:cs typeface="Calibri" pitchFamily="34" charset="0"/>
              </a:rPr>
              <a:t>Уральская проектная смена в «Сириус»  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регистрация, отбор участников для Уральской проектной смены «Сириуса», обсуждение конкурсных заданий, сбор результатов выполнения заданий от участников, информирование участников, менторские сессии, </a:t>
            </a:r>
            <a:r>
              <a:rPr lang="ru-RU" sz="1600" dirty="0" err="1">
                <a:latin typeface="Calibri" pitchFamily="34" charset="0"/>
                <a:cs typeface="Calibri" pitchFamily="34" charset="0"/>
              </a:rPr>
              <a:t>модерация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 участников конкурса)</a:t>
            </a:r>
          </a:p>
          <a:p>
            <a:pPr marL="0" indent="0">
              <a:buNone/>
            </a:pP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Сетевой </a:t>
            </a:r>
            <a:r>
              <a:rPr lang="ru-RU" sz="2000" b="1" dirty="0">
                <a:latin typeface="Calibri" pitchFamily="34" charset="0"/>
                <a:cs typeface="Calibri" pitchFamily="34" charset="0"/>
              </a:rPr>
              <a:t>университет БРИКС </a:t>
            </a:r>
          </a:p>
          <a:p>
            <a:pPr marL="0" indent="0">
              <a:buNone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(координация и информирование представителей университетов, входящих в сетевой университет БРИКС, о предстоящих мероприятиях,  обсуждения совместных проектов)</a:t>
            </a:r>
          </a:p>
          <a:p>
            <a:pPr marL="0" indent="0">
              <a:buNone/>
            </a:pP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Конкурс </a:t>
            </a:r>
            <a:r>
              <a:rPr lang="ru-RU" sz="2000" b="1" dirty="0">
                <a:latin typeface="Calibri" pitchFamily="34" charset="0"/>
                <a:cs typeface="Calibri" pitchFamily="34" charset="0"/>
              </a:rPr>
              <a:t>«Славим человека труда» </a:t>
            </a:r>
          </a:p>
          <a:p>
            <a:pPr marL="0" indent="0">
              <a:buNone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(регистрация участников, публикация заданий, сбор результатов, информирование, </a:t>
            </a:r>
            <a:r>
              <a:rPr lang="ru-RU" sz="1600" dirty="0" err="1">
                <a:latin typeface="Calibri" pitchFamily="34" charset="0"/>
                <a:cs typeface="Calibri" pitchFamily="34" charset="0"/>
              </a:rPr>
              <a:t>модерация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 участников конкурса)</a:t>
            </a:r>
          </a:p>
          <a:p>
            <a:pPr marL="0" indent="0">
              <a:buNone/>
            </a:pP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Центр </a:t>
            </a:r>
            <a:r>
              <a:rPr lang="ru-RU" sz="2000" b="1" dirty="0">
                <a:latin typeface="Calibri" pitchFamily="34" charset="0"/>
                <a:cs typeface="Calibri" pitchFamily="34" charset="0"/>
              </a:rPr>
              <a:t>коллективного пользования </a:t>
            </a:r>
            <a:r>
              <a:rPr lang="ru-RU" sz="2000" b="1" dirty="0" err="1">
                <a:latin typeface="Calibri" pitchFamily="34" charset="0"/>
                <a:cs typeface="Calibri" pitchFamily="34" charset="0"/>
              </a:rPr>
              <a:t>УрФУ</a:t>
            </a:r>
            <a:endParaRPr lang="ru-RU" sz="2000" b="1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(официальный сайт, обеспечивающий выполнение требований МОН РФ, интегрированный с сервисом подачи заявок на использование оборудования ЦКП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)</a:t>
            </a:r>
            <a:endParaRPr lang="ru-RU" sz="1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914" y="2961385"/>
            <a:ext cx="1923609" cy="827347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911" y="5616014"/>
            <a:ext cx="1923609" cy="851314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2"/>
          <a:stretch/>
        </p:blipFill>
        <p:spPr bwMode="auto">
          <a:xfrm>
            <a:off x="6821916" y="1710602"/>
            <a:ext cx="1923607" cy="872421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20"/>
          <a:stretch/>
        </p:blipFill>
        <p:spPr bwMode="auto">
          <a:xfrm>
            <a:off x="6821912" y="4199666"/>
            <a:ext cx="1923608" cy="1031732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6821916" y="2568859"/>
            <a:ext cx="19236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sirius.urfu.ru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821912" y="3802896"/>
            <a:ext cx="19236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nu-brics.ru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821911" y="5255792"/>
            <a:ext cx="19020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workman.urfu.ru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821911" y="6467328"/>
            <a:ext cx="19236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сkp.urfu.ru</a:t>
            </a: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721311" y="1050499"/>
            <a:ext cx="217759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Новые сайты </a:t>
            </a:r>
            <a:endParaRPr lang="ru-RU" sz="2000" b="1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50093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17</a:t>
            </a:fld>
            <a:endParaRPr lang="ru-RU"/>
          </a:p>
        </p:txBody>
      </p:sp>
      <p:pic>
        <p:nvPicPr>
          <p:cNvPr id="4" name="image2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9297"/>
            <a:ext cx="9144002" cy="62230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AutoShape 2" descr="Картинки по запросу локальная се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Картинки по запросу локальная сеть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66983" y="741520"/>
            <a:ext cx="71361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5400" algn="l">
              <a:spcAft>
                <a:spcPts val="300"/>
              </a:spcAft>
            </a:pP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Информационные системы и сервисы: </a:t>
            </a:r>
            <a: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основные </a:t>
            </a: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результаты 2016 года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12776" y="2620044"/>
            <a:ext cx="8189089" cy="3555954"/>
          </a:xfrm>
          <a:prstGeom prst="rect">
            <a:avLst/>
          </a:prstGeom>
        </p:spPr>
        <p:txBody>
          <a:bodyPr/>
          <a:lstStyle>
            <a:lvl1pPr marL="257175" indent="-257175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702128" indent="-244928">
              <a:spcBef>
                <a:spcPts val="500"/>
              </a:spcBef>
              <a:buSzPct val="100000"/>
              <a:buFont typeface="Arial"/>
              <a:buChar char="–"/>
              <a:defRPr sz="2400">
                <a:latin typeface="Calibri"/>
                <a:ea typeface="Calibri"/>
                <a:cs typeface="Calibri"/>
                <a:sym typeface="Calibri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3pPr>
            <a:lvl4pPr marL="1645920" indent="-274320">
              <a:spcBef>
                <a:spcPts val="500"/>
              </a:spcBef>
              <a:buSzPct val="100000"/>
              <a:buFont typeface="Arial"/>
              <a:buChar char="–"/>
              <a:defRPr sz="2400">
                <a:latin typeface="Calibri"/>
                <a:ea typeface="Calibri"/>
                <a:cs typeface="Calibri"/>
                <a:sym typeface="Calibri"/>
              </a:defRPr>
            </a:lvl4pPr>
            <a:lvl5pPr marL="2103120" indent="-274320">
              <a:spcBef>
                <a:spcPts val="500"/>
              </a:spcBef>
              <a:buSzPct val="100000"/>
              <a:buFont typeface="Arial"/>
              <a:buChar char="»"/>
              <a:defRPr sz="2400">
                <a:latin typeface="Calibri"/>
                <a:ea typeface="Calibri"/>
                <a:cs typeface="Calibri"/>
                <a:sym typeface="Calibri"/>
              </a:defRPr>
            </a:lvl5pPr>
            <a:lvl6pPr marL="2560320" indent="-27432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6pPr>
            <a:lvl7pPr marL="3017520" indent="-27432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7pPr>
            <a:lvl8pPr marL="3474719" indent="-274319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8pPr>
            <a:lvl9pPr marL="3931919" indent="-274319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1" indent="0">
              <a:buNone/>
            </a:pPr>
            <a:r>
              <a:rPr lang="ru-RU" sz="1800" b="1" dirty="0">
                <a:solidFill>
                  <a:schemeClr val="tx1"/>
                </a:solidFill>
              </a:rPr>
              <a:t>Технологические улучшения:</a:t>
            </a:r>
          </a:p>
          <a:p>
            <a:pPr marL="342900" lvl="1" indent="-342900">
              <a:buFont typeface="Arial" charset="0"/>
              <a:buChar char="•"/>
            </a:pPr>
            <a:r>
              <a:rPr lang="ru-RU" sz="1800" dirty="0" smtClean="0">
                <a:solidFill>
                  <a:schemeClr val="tx1"/>
                </a:solidFill>
              </a:rPr>
              <a:t>осуществлен </a:t>
            </a:r>
            <a:r>
              <a:rPr lang="ru-RU" sz="1800" dirty="0">
                <a:solidFill>
                  <a:schemeClr val="tx1"/>
                </a:solidFill>
              </a:rPr>
              <a:t>переход на новую платформу программного обеспечения разработки для повышения быстродействия и расширения функциональности </a:t>
            </a:r>
            <a:r>
              <a:rPr lang="ru-RU" sz="1800" dirty="0" smtClean="0">
                <a:solidFill>
                  <a:schemeClr val="tx1"/>
                </a:solidFill>
              </a:rPr>
              <a:t>интерфейсов.</a:t>
            </a:r>
            <a:endParaRPr lang="ru-RU" sz="1800" dirty="0">
              <a:solidFill>
                <a:schemeClr val="tx1"/>
              </a:solidFill>
            </a:endParaRPr>
          </a:p>
          <a:p>
            <a:pPr marL="0" lvl="1" indent="0">
              <a:buNone/>
            </a:pPr>
            <a:r>
              <a:rPr lang="ru-RU" sz="1800" b="1" dirty="0">
                <a:solidFill>
                  <a:schemeClr val="tx1"/>
                </a:solidFill>
              </a:rPr>
              <a:t>Функциональные доработки:</a:t>
            </a:r>
          </a:p>
          <a:p>
            <a:pPr marL="342900" lvl="1" indent="-342900">
              <a:buFont typeface="Arial" charset="0"/>
              <a:buChar char="•"/>
            </a:pPr>
            <a:r>
              <a:rPr lang="ru-RU" sz="1800" dirty="0" smtClean="0">
                <a:solidFill>
                  <a:schemeClr val="tx1"/>
                </a:solidFill>
              </a:rPr>
              <a:t>разработан </a:t>
            </a:r>
            <a:r>
              <a:rPr lang="ru-RU" sz="1800" dirty="0">
                <a:solidFill>
                  <a:schemeClr val="tx1"/>
                </a:solidFill>
              </a:rPr>
              <a:t>новый функционал «Календарный план формирования и развития САЕ</a:t>
            </a:r>
            <a:r>
              <a:rPr lang="ru-RU" sz="1800" dirty="0" smtClean="0">
                <a:solidFill>
                  <a:schemeClr val="tx1"/>
                </a:solidFill>
              </a:rPr>
              <a:t>»;</a:t>
            </a:r>
            <a:endParaRPr lang="ru-RU" sz="1800" dirty="0">
              <a:solidFill>
                <a:schemeClr val="tx1"/>
              </a:solidFill>
            </a:endParaRPr>
          </a:p>
          <a:p>
            <a:pPr marL="342900" lvl="1" indent="-342900">
              <a:buFont typeface="Arial" charset="0"/>
              <a:buChar char="•"/>
            </a:pPr>
            <a:r>
              <a:rPr lang="ru-RU" sz="1800" dirty="0" smtClean="0">
                <a:solidFill>
                  <a:schemeClr val="tx1"/>
                </a:solidFill>
              </a:rPr>
              <a:t>разработана </a:t>
            </a:r>
            <a:r>
              <a:rPr lang="ru-RU" sz="1800" dirty="0">
                <a:solidFill>
                  <a:schemeClr val="tx1"/>
                </a:solidFill>
              </a:rPr>
              <a:t>новая версия модуля «Отчетность по показателям проектов</a:t>
            </a:r>
            <a:r>
              <a:rPr lang="en-US" sz="1800" dirty="0">
                <a:solidFill>
                  <a:schemeClr val="tx1"/>
                </a:solidFill>
              </a:rPr>
              <a:t>/</a:t>
            </a:r>
            <a:r>
              <a:rPr lang="ru-RU" sz="1800" dirty="0">
                <a:solidFill>
                  <a:schemeClr val="tx1"/>
                </a:solidFill>
              </a:rPr>
              <a:t>мероприятий ППК</a:t>
            </a:r>
            <a:r>
              <a:rPr lang="ru-RU" sz="1800" dirty="0" smtClean="0">
                <a:solidFill>
                  <a:schemeClr val="tx1"/>
                </a:solidFill>
              </a:rPr>
              <a:t>»;</a:t>
            </a:r>
            <a:endParaRPr lang="ru-RU" sz="1800" dirty="0">
              <a:solidFill>
                <a:schemeClr val="tx1"/>
              </a:solidFill>
            </a:endParaRPr>
          </a:p>
          <a:p>
            <a:pPr marL="342900" lvl="1" indent="-342900">
              <a:buFont typeface="Arial" charset="0"/>
              <a:buChar char="•"/>
            </a:pPr>
            <a:r>
              <a:rPr lang="ru-RU" sz="1800" dirty="0" smtClean="0">
                <a:solidFill>
                  <a:schemeClr val="tx1"/>
                </a:solidFill>
              </a:rPr>
              <a:t>доработан </a:t>
            </a:r>
            <a:r>
              <a:rPr lang="ru-RU" sz="1800" dirty="0">
                <a:solidFill>
                  <a:schemeClr val="tx1"/>
                </a:solidFill>
              </a:rPr>
              <a:t>функционал модуля «Закупки</a:t>
            </a:r>
            <a:r>
              <a:rPr lang="ru-RU" sz="1800" dirty="0" smtClean="0">
                <a:solidFill>
                  <a:schemeClr val="tx1"/>
                </a:solidFill>
              </a:rPr>
              <a:t>»;</a:t>
            </a:r>
            <a:endParaRPr lang="ru-RU" sz="1800" dirty="0">
              <a:solidFill>
                <a:schemeClr val="tx1"/>
              </a:solidFill>
            </a:endParaRPr>
          </a:p>
          <a:p>
            <a:pPr marL="342900" lvl="1" indent="-342900">
              <a:buFont typeface="Arial" charset="0"/>
              <a:buChar char="•"/>
            </a:pPr>
            <a:r>
              <a:rPr lang="ru-RU" sz="1800" dirty="0" smtClean="0">
                <a:solidFill>
                  <a:schemeClr val="tx1"/>
                </a:solidFill>
              </a:rPr>
              <a:t>созданы </a:t>
            </a:r>
            <a:r>
              <a:rPr lang="ru-RU" sz="1800" dirty="0">
                <a:solidFill>
                  <a:schemeClr val="tx1"/>
                </a:solidFill>
              </a:rPr>
              <a:t>сайты </a:t>
            </a:r>
            <a:r>
              <a:rPr lang="ru-RU" sz="1800" dirty="0" smtClean="0">
                <a:solidFill>
                  <a:schemeClr val="tx1"/>
                </a:solidFill>
              </a:rPr>
              <a:t>САЕ.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2" name="Номер слайда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>
                <a:latin typeface="+mn-lt"/>
                <a:ea typeface="+mn-ea"/>
                <a:cs typeface="+mn-cs"/>
                <a:sym typeface="Helvetica"/>
              </a:defRPr>
            </a:lvl2pPr>
            <a:lvl3pPr>
              <a:defRPr>
                <a:latin typeface="+mn-lt"/>
                <a:ea typeface="+mn-ea"/>
                <a:cs typeface="+mn-cs"/>
                <a:sym typeface="Helvetica"/>
              </a:defRPr>
            </a:lvl3pPr>
            <a:lvl4pPr>
              <a:defRPr>
                <a:latin typeface="+mn-lt"/>
                <a:ea typeface="+mn-ea"/>
                <a:cs typeface="+mn-cs"/>
                <a:sym typeface="Helvetica"/>
              </a:defRPr>
            </a:lvl4pPr>
            <a:lvl5pPr>
              <a:defRPr>
                <a:latin typeface="+mn-lt"/>
                <a:ea typeface="+mn-ea"/>
                <a:cs typeface="+mn-cs"/>
                <a:sym typeface="Helvetica"/>
              </a:defRPr>
            </a:lvl5pPr>
            <a:lvl6pPr>
              <a:defRPr>
                <a:latin typeface="+mn-lt"/>
                <a:ea typeface="+mn-ea"/>
                <a:cs typeface="+mn-cs"/>
                <a:sym typeface="Helvetica"/>
              </a:defRPr>
            </a:lvl6pPr>
            <a:lvl7pPr>
              <a:defRPr>
                <a:latin typeface="+mn-lt"/>
                <a:ea typeface="+mn-ea"/>
                <a:cs typeface="+mn-cs"/>
                <a:sym typeface="Helvetica"/>
              </a:defRPr>
            </a:lvl7pPr>
            <a:lvl8pPr>
              <a:defRPr>
                <a:latin typeface="+mn-lt"/>
                <a:ea typeface="+mn-ea"/>
                <a:cs typeface="+mn-cs"/>
                <a:sym typeface="Helvetica"/>
              </a:defRPr>
            </a:lvl8pPr>
            <a:lvl9pPr>
              <a:defRPr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>
              <a:defRPr/>
            </a:pPr>
            <a:fld id="{E50834BC-3AEA-47E8-932B-F0FB3A0CFA55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12776" y="1828526"/>
            <a:ext cx="69795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ИСУП - </a:t>
            </a:r>
            <a:r>
              <a:rPr lang="en-US" sz="1600" b="1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pro.urfu.ru</a:t>
            </a:r>
            <a:endParaRPr lang="ru-RU" sz="1600" b="1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16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Обеспечивает информационную поддержку проектной </a:t>
            </a:r>
            <a:r>
              <a:rPr lang="ru-RU" sz="16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деятельности. </a:t>
            </a:r>
            <a:endParaRPr lang="ru-RU" sz="1600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6" r="16274" b="32315"/>
          <a:stretch/>
        </p:blipFill>
        <p:spPr>
          <a:xfrm>
            <a:off x="7546108" y="1628876"/>
            <a:ext cx="1200727" cy="104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6238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50834BC-3AEA-47E8-932B-F0FB3A0CFA55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8483" y="1944509"/>
            <a:ext cx="8487541" cy="4594403"/>
          </a:xfrm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Личный кабинет сотрудника (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количество </a:t>
            </a:r>
            <a:r>
              <a:rPr lang="ru-RU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новых сервисов и подключенных 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сервисов - до 10 за год).</a:t>
            </a:r>
            <a:endParaRPr lang="ru-RU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СЭД УрФУ на базе «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DIRECTUM</a:t>
            </a:r>
            <a:r>
              <a:rPr lang="ru-RU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» 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 разработка </a:t>
            </a:r>
            <a:r>
              <a:rPr lang="ru-RU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новых, улучшение существующих маршрутов и 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интерфейсов, до 9.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Пилотное внедрение Мобильного университета на базе конкретного (технического) института.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Доработка Портала УрФУ в части интеграции с </a:t>
            </a:r>
            <a:r>
              <a:rPr lang="ru-RU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оргструктурой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УрФУ, технологическая переработка шаблона, публикация сайтов образовательных программ, доработка хостинг-панели.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Поэтапная интеграция с информационными системами учебного процесса для повышения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usabilty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для пользователей.</a:t>
            </a:r>
          </a:p>
          <a:p>
            <a:pPr marL="342900" lvl="1" indent="-342900">
              <a:buFont typeface="Arial" charset="0"/>
              <a:buChar char="•"/>
            </a:pPr>
            <a:endParaRPr lang="ru-RU" sz="20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ru-RU" b="1" dirty="0" smtClean="0"/>
              <a:t> 	</a:t>
            </a:r>
            <a:r>
              <a:rPr lang="ru-RU" sz="1600" b="1" i="1" dirty="0" smtClean="0">
                <a:solidFill>
                  <a:srgbClr val="FF0000"/>
                </a:solidFill>
              </a:rPr>
              <a:t>Для реализации всех направлений необходимо дополнительное финансирование.</a:t>
            </a:r>
            <a:endParaRPr lang="ru-RU" sz="1600" b="1" i="1" dirty="0">
              <a:solidFill>
                <a:srgbClr val="FF0000"/>
              </a:solidFill>
            </a:endParaRPr>
          </a:p>
        </p:txBody>
      </p:sp>
      <p:pic>
        <p:nvPicPr>
          <p:cNvPr id="5" name="image2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44000" cy="62230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/>
          <p:cNvSpPr txBox="1"/>
          <p:nvPr/>
        </p:nvSpPr>
        <p:spPr>
          <a:xfrm>
            <a:off x="608483" y="719937"/>
            <a:ext cx="7158445" cy="830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Направления </a:t>
            </a: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развития информационных систем и </a:t>
            </a:r>
            <a: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сервисов в 2017 г.</a:t>
            </a:r>
            <a:endParaRPr lang="ru-RU" sz="2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1515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19</a:t>
            </a:fld>
            <a:endParaRPr lang="ru-RU"/>
          </a:p>
        </p:txBody>
      </p:sp>
      <p:pic>
        <p:nvPicPr>
          <p:cNvPr id="4" name="image2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9297"/>
            <a:ext cx="9144002" cy="62230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AutoShape 2" descr="Картинки по запросу локальная се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Картинки по запросу локальная сеть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0375" y="718118"/>
            <a:ext cx="4302125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5400" algn="l">
              <a:lnSpc>
                <a:spcPct val="150000"/>
              </a:lnSpc>
              <a:spcAft>
                <a:spcPts val="300"/>
              </a:spcAft>
            </a:pP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Сети и сетевые сервисы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41655" y="2087616"/>
            <a:ext cx="6570473" cy="417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  <a:buClr>
                <a:srgbClr val="2E08B8"/>
              </a:buClr>
            </a:pP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В 2016 г. основной </a:t>
            </a:r>
            <a:r>
              <a:rPr lang="ru-RU" sz="2000" b="1" dirty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акцент был сделан на решении следующих </a:t>
            </a: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задач:</a:t>
            </a:r>
            <a:endParaRPr lang="ru-RU" sz="2000" b="1" dirty="0">
              <a:solidFill>
                <a:schemeClr val="tx1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  <a:p>
            <a:pPr>
              <a:lnSpc>
                <a:spcPct val="107000"/>
              </a:lnSpc>
              <a:spcAft>
                <a:spcPts val="600"/>
              </a:spcAft>
              <a:buClr>
                <a:srgbClr val="2E08B8"/>
              </a:buClr>
            </a:pPr>
            <a:endParaRPr lang="ru-RU" sz="2000" dirty="0">
              <a:solidFill>
                <a:schemeClr val="tx1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  <a:p>
            <a:pPr marL="457200" lvl="7" indent="-4572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Повышение качества </a:t>
            </a:r>
            <a:r>
              <a:rPr lang="ru-RU" sz="2000" dirty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и 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удобства доступа пользователей  </a:t>
            </a:r>
            <a:r>
              <a:rPr lang="ru-RU" sz="2000" dirty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к 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Интернет.</a:t>
            </a:r>
            <a:endParaRPr lang="ru-RU" sz="2000" dirty="0">
              <a:solidFill>
                <a:schemeClr val="tx1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  <a:p>
            <a:pPr marL="457200" lvl="7" indent="-4572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Повышение отказоустойчивости </a:t>
            </a:r>
            <a:r>
              <a:rPr lang="ru-RU" sz="2000" dirty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сетевой 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инфраструктуры. </a:t>
            </a:r>
            <a:endParaRPr lang="ru-RU" sz="2000" dirty="0">
              <a:solidFill>
                <a:schemeClr val="tx1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  <a:p>
            <a:pPr marL="457200" lvl="7" indent="-4572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Компенсация дефицита и износа аппаратных ресурсов.</a:t>
            </a: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  <a:buClr>
                <a:srgbClr val="2E08B8"/>
              </a:buClr>
            </a:pP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  <a:buClr>
                <a:srgbClr val="2E08B8"/>
              </a:buClr>
            </a:pPr>
            <a:endParaRPr lang="ru-RU" sz="2000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1484" y="3355590"/>
            <a:ext cx="1118618" cy="8534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9104" y="4570227"/>
            <a:ext cx="1124714" cy="8107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9104" y="2207274"/>
            <a:ext cx="1103378" cy="89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2324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2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86421" y="748172"/>
            <a:ext cx="79711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</a:rPr>
              <a:t>В 2016 году вопросы информатизации УрФУ рассматривались</a:t>
            </a:r>
            <a:endParaRPr lang="ru-RU" sz="2400" dirty="0">
              <a:latin typeface="Calibri" panose="020F0502020204030204" pitchFamily="34" charset="0"/>
            </a:endParaRPr>
          </a:p>
        </p:txBody>
      </p:sp>
      <p:pic>
        <p:nvPicPr>
          <p:cNvPr id="4" name="image2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9297"/>
            <a:ext cx="9144002" cy="622303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AutoShape 4" descr="Картинки по запросу информатизац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Картинки по запросу информатизац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Картинки по запросу информатизаци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Картинки по запросу информатизация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Картинки по запросу информатизация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Картинки по запросу информатизация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6" descr="Картинки по запросу информатизация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18" descr="Картинки по запросу информатизация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20" descr="Картинки по запросу информатизация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22" descr="Картинки по запросу информатизация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11186" y="1897966"/>
            <a:ext cx="792162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Calibri" panose="020F0502020204030204" pitchFamily="34" charset="0"/>
                <a:sym typeface="Helvetica Neue"/>
              </a:rPr>
              <a:t>На заседании Ученого совета: </a:t>
            </a:r>
            <a:endParaRPr lang="ru-RU" sz="2000" b="1" dirty="0">
              <a:latin typeface="Calibri" panose="020F0502020204030204" pitchFamily="34" charset="0"/>
              <a:sym typeface="Helvetica Neue"/>
            </a:endParaRPr>
          </a:p>
          <a:p>
            <a:r>
              <a:rPr lang="ru-RU" sz="1600" dirty="0" smtClean="0">
                <a:latin typeface="Calibri" panose="020F0502020204030204" pitchFamily="34" charset="0"/>
              </a:rPr>
              <a:t>О </a:t>
            </a:r>
            <a:r>
              <a:rPr lang="ru-RU" sz="1600" dirty="0">
                <a:latin typeface="Calibri" panose="020F0502020204030204" pitchFamily="34" charset="0"/>
              </a:rPr>
              <a:t>состоянии работ по информатизации УрФУ и задачах на 2016 </a:t>
            </a:r>
            <a:r>
              <a:rPr lang="ru-RU" sz="1600" dirty="0" smtClean="0">
                <a:latin typeface="Calibri" panose="020F0502020204030204" pitchFamily="34" charset="0"/>
              </a:rPr>
              <a:t>год </a:t>
            </a:r>
            <a:r>
              <a:rPr lang="ru-RU" sz="1600" dirty="0" smtClean="0">
                <a:latin typeface="Calibri" panose="020F0502020204030204" pitchFamily="34" charset="0"/>
                <a:sym typeface="Helvetica Neue"/>
              </a:rPr>
              <a:t>(январь)</a:t>
            </a:r>
          </a:p>
          <a:p>
            <a:endParaRPr lang="ru-RU" sz="1600" dirty="0" smtClean="0">
              <a:latin typeface="Calibri" panose="020F0502020204030204" pitchFamily="34" charset="0"/>
              <a:sym typeface="Helvetica Neue"/>
            </a:endParaRPr>
          </a:p>
          <a:p>
            <a:pPr lvl="2"/>
            <a:r>
              <a:rPr lang="ru-RU" sz="2000" b="1" dirty="0" smtClean="0">
                <a:latin typeface="Calibri" panose="020F0502020204030204" pitchFamily="34" charset="0"/>
                <a:sym typeface="Helvetica Neue"/>
              </a:rPr>
              <a:t>На Координационном совете:</a:t>
            </a:r>
          </a:p>
          <a:p>
            <a:pPr marL="285750" lvl="6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alibri" panose="020F0502020204030204" pitchFamily="34" charset="0"/>
              </a:rPr>
              <a:t>Отчёт по проекту «Создание Личного кабинета сотрудника» </a:t>
            </a:r>
            <a:r>
              <a:rPr lang="ru-RU" sz="1600" dirty="0" smtClean="0">
                <a:latin typeface="Calibri" panose="020F0502020204030204" pitchFamily="34" charset="0"/>
                <a:cs typeface="Arial" panose="020B0604020202020204" pitchFamily="34" charset="0"/>
                <a:sym typeface="Helvetica Neue"/>
              </a:rPr>
              <a:t>(апрель)</a:t>
            </a:r>
          </a:p>
          <a:p>
            <a:pPr marL="285750" lvl="6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Итоги </a:t>
            </a:r>
            <a:r>
              <a:rPr lang="ru-RU" sz="1600" dirty="0">
                <a:latin typeface="Calibri" panose="020F0502020204030204" pitchFamily="34" charset="0"/>
                <a:cs typeface="Arial" panose="020B0604020202020204" pitchFamily="34" charset="0"/>
              </a:rPr>
              <a:t>инвентаризации программного обеспечения и предложения по организации централизованного доступа к </a:t>
            </a:r>
            <a:r>
              <a:rPr lang="ru-RU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ПО </a:t>
            </a:r>
            <a:r>
              <a:rPr lang="ru-RU" sz="1600" dirty="0">
                <a:latin typeface="Calibri" panose="020F0502020204030204" pitchFamily="34" charset="0"/>
                <a:cs typeface="Arial" panose="020B0604020202020204" pitchFamily="34" charset="0"/>
                <a:sym typeface="Helvetica Neue"/>
              </a:rPr>
              <a:t>(</a:t>
            </a:r>
            <a:r>
              <a:rPr lang="ru-RU" sz="1600" dirty="0" smtClean="0">
                <a:latin typeface="Calibri" panose="020F0502020204030204" pitchFamily="34" charset="0"/>
                <a:cs typeface="Arial" panose="020B0604020202020204" pitchFamily="34" charset="0"/>
                <a:sym typeface="Helvetica Neue"/>
              </a:rPr>
              <a:t>декабрь)</a:t>
            </a:r>
            <a:r>
              <a:rPr lang="ru-RU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lvl="6"/>
            <a:endParaRPr lang="ru-RU" sz="16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latin typeface="Calibri" panose="020F0502020204030204" pitchFamily="34" charset="0"/>
                <a:sym typeface="Helvetica Neue"/>
              </a:rPr>
              <a:t>На директорских </a:t>
            </a:r>
            <a:r>
              <a:rPr lang="ru-RU" sz="2000" b="1" dirty="0" smtClean="0">
                <a:latin typeface="Calibri" panose="020F0502020204030204" pitchFamily="34" charset="0"/>
                <a:sym typeface="Helvetica Neue"/>
              </a:rPr>
              <a:t>совещаниях: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Calibri" panose="020F0502020204030204" pitchFamily="34" charset="0"/>
                <a:cs typeface="Arial" panose="020B0604020202020204" pitchFamily="34" charset="0"/>
              </a:rPr>
              <a:t>Состояние и развитие ИТ-инфраструктурных сервисов </a:t>
            </a:r>
            <a:r>
              <a:rPr lang="ru-RU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УрФУ  (март, октябрь)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alibri" panose="020F0502020204030204" pitchFamily="34" charset="0"/>
              </a:rPr>
              <a:t>Информация </a:t>
            </a:r>
            <a:r>
              <a:rPr lang="ru-RU" sz="1600" dirty="0">
                <a:latin typeface="Calibri" panose="020F0502020204030204" pitchFamily="34" charset="0"/>
              </a:rPr>
              <a:t>об инвентаризации программного обеспечения в подразделениях </a:t>
            </a:r>
            <a:r>
              <a:rPr lang="ru-RU" sz="1600" dirty="0" smtClean="0">
                <a:latin typeface="Calibri" panose="020F0502020204030204" pitchFamily="34" charset="0"/>
              </a:rPr>
              <a:t>УрФУ (апрель)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alibri" panose="020F0502020204030204" pitchFamily="34" charset="0"/>
              </a:rPr>
              <a:t>Новый </a:t>
            </a:r>
            <a:r>
              <a:rPr lang="ru-RU" sz="1600" dirty="0">
                <a:latin typeface="Calibri" panose="020F0502020204030204" pitchFamily="34" charset="0"/>
              </a:rPr>
              <a:t>сервис Личного кабинета сотрудника «Директорские совещания</a:t>
            </a:r>
            <a:r>
              <a:rPr lang="ru-RU" sz="1600" dirty="0" smtClean="0">
                <a:latin typeface="Calibri" panose="020F0502020204030204" pitchFamily="34" charset="0"/>
              </a:rPr>
              <a:t>» (октябрь)</a:t>
            </a:r>
            <a:endParaRPr lang="ru-RU" sz="16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alibri" panose="020F0502020204030204" pitchFamily="34" charset="0"/>
              </a:rPr>
              <a:t>О </a:t>
            </a:r>
            <a:r>
              <a:rPr lang="ru-RU" sz="1600" dirty="0">
                <a:latin typeface="Calibri" panose="020F0502020204030204" pitchFamily="34" charset="0"/>
              </a:rPr>
              <a:t>корпоративных сервисах информационной среды УрФУ и принципах интеграции корпоративных </a:t>
            </a:r>
            <a:r>
              <a:rPr lang="ru-RU" sz="1600" dirty="0" smtClean="0">
                <a:latin typeface="Calibri" panose="020F0502020204030204" pitchFamily="34" charset="0"/>
              </a:rPr>
              <a:t>ИС (ноябрь)</a:t>
            </a:r>
            <a:endParaRPr lang="ru-RU" sz="16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alibri" panose="020F0502020204030204" pitchFamily="34" charset="0"/>
                <a:cs typeface="Arial" panose="020B0604020202020204" pitchFamily="34" charset="0"/>
                <a:sym typeface="Helvetica Neue"/>
              </a:rPr>
              <a:t>Внедрение сервиса виртуальных рабочих столов в УрФУ (декабрь)</a:t>
            </a:r>
            <a:endParaRPr lang="ru-RU" sz="1600" dirty="0">
              <a:latin typeface="Calibri" panose="020F050202020403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5440613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20</a:t>
            </a:fld>
            <a:endParaRPr lang="ru-RU"/>
          </a:p>
        </p:txBody>
      </p:sp>
      <p:pic>
        <p:nvPicPr>
          <p:cNvPr id="4" name="image2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9297"/>
            <a:ext cx="9144002" cy="62230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AutoShape 2" descr="Картинки по запросу локальная се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Картинки по запросу локальная сеть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60375" y="1413269"/>
            <a:ext cx="8285163" cy="4911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  <a:buClr>
                <a:srgbClr val="2E08B8"/>
              </a:buClr>
            </a:pP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</a:rPr>
              <a:t>1. </a:t>
            </a:r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</a:rPr>
              <a:t>Качество </a:t>
            </a:r>
            <a:r>
              <a:rPr lang="ru-RU" sz="1600" b="1" dirty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</a:rPr>
              <a:t>и удобство доступа  к </a:t>
            </a:r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</a:rPr>
              <a:t>Интернет:</a:t>
            </a:r>
            <a:endParaRPr lang="ru-RU" sz="1600" b="1" dirty="0">
              <a:solidFill>
                <a:schemeClr val="tx1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marL="442913" lvl="3" indent="-2667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</a:rPr>
              <a:t>резервный 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</a:rPr>
              <a:t>канал (разделение Интернет трафика УрФУ между провайдерами</a:t>
            </a: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</a:rPr>
              <a:t>);</a:t>
            </a:r>
            <a:endParaRPr lang="ru-RU" sz="1600" dirty="0">
              <a:solidFill>
                <a:schemeClr val="tx1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marL="442913" lvl="4" indent="-2667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</a:rPr>
              <a:t>бесплатная 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</a:rPr>
              <a:t>гостевая сеть </a:t>
            </a:r>
            <a:r>
              <a:rPr lang="ru-RU" sz="1600" dirty="0" err="1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</a:rPr>
              <a:t>Convex-УрФУ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</a:rPr>
              <a:t>  для посетителей УрФУ (совместно с ЦРПО</a:t>
            </a: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</a:rPr>
              <a:t>);</a:t>
            </a:r>
            <a:endParaRPr lang="ru-RU" sz="1600" dirty="0">
              <a:solidFill>
                <a:schemeClr val="tx1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marL="442913" lvl="4" indent="-2667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</a:rPr>
              <a:t>международный 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</a:rPr>
              <a:t>академический </a:t>
            </a:r>
            <a:r>
              <a:rPr lang="ru-RU" sz="1600" dirty="0" err="1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</a:rPr>
              <a:t>Wi-Fi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</a:rPr>
              <a:t> роуминг </a:t>
            </a:r>
            <a:r>
              <a:rPr lang="en-US" sz="1600" dirty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</a:rPr>
              <a:t>E</a:t>
            </a:r>
            <a:r>
              <a:rPr lang="ru-RU" sz="1600" dirty="0" err="1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</a:rPr>
              <a:t>duroam</a:t>
            </a:r>
            <a:r>
              <a:rPr lang="en-US" sz="1600" dirty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</a:rPr>
              <a:t>(совместно с научным и международным </a:t>
            </a: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</a:rPr>
              <a:t>блоком, при участии САЕ) ;</a:t>
            </a:r>
            <a:endParaRPr lang="ru-RU" sz="1600" dirty="0">
              <a:solidFill>
                <a:schemeClr val="tx1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marL="442913" lvl="4" indent="-2667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</a:rPr>
              <a:t>отладка 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</a:rPr>
              <a:t>и расширение покрытия беспроводных сетей. Во втором полугодии произведена замена </a:t>
            </a:r>
            <a:r>
              <a:rPr lang="ru-RU" sz="1600" smtClean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</a:rPr>
              <a:t>трех основных контроллеров 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</a:rPr>
              <a:t>беспроводных точек доступа на более </a:t>
            </a: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</a:rPr>
              <a:t>функциональные;</a:t>
            </a:r>
            <a:endParaRPr lang="ru-RU" sz="1600" dirty="0">
              <a:solidFill>
                <a:schemeClr val="tx1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marL="442913" lvl="4" indent="-2667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</a:rPr>
              <a:t>новые 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</a:rPr>
              <a:t>сегменты сети: Образцовая фабрика бережливого производства, ввод оптики и гостевая сеть на 3-х этажах Малышева, 144, перестроение оптических линий и запуск новой серверной в </a:t>
            </a: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</a:rPr>
              <a:t>студгородке; </a:t>
            </a:r>
            <a:endParaRPr lang="ru-RU" sz="1600" dirty="0">
              <a:solidFill>
                <a:schemeClr val="tx1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marL="442913" lvl="4" indent="-2667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</a:rPr>
              <a:t>обновление 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</a:rPr>
              <a:t>базовых сервисов (AD, Exchange, центр сертификации, решение проблемы </a:t>
            </a:r>
            <a:r>
              <a:rPr lang="ru-RU" sz="1600" dirty="0" err="1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</a:rPr>
              <a:t>антиспама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</a:rPr>
              <a:t>) </a:t>
            </a: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</a:rPr>
              <a:t>;</a:t>
            </a:r>
            <a:endParaRPr lang="ru-RU" sz="1600" dirty="0">
              <a:solidFill>
                <a:schemeClr val="tx1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marL="442913" lvl="4" indent="-2667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</a:rPr>
              <a:t>надзор 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</a:rPr>
              <a:t>за проектированием и строительством сетей </a:t>
            </a: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</a:rPr>
              <a:t>общежития по 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</a:rPr>
              <a:t>ул. </a:t>
            </a: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</a:rPr>
              <a:t>Комсомольская, 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</a:rPr>
              <a:t>70 (предусмотрены проводная и беспроводная сети</a:t>
            </a: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</a:rPr>
              <a:t>);</a:t>
            </a:r>
            <a:endParaRPr lang="ru-RU" sz="1600" dirty="0">
              <a:solidFill>
                <a:schemeClr val="tx1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marL="442913" lvl="4" indent="-2667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</a:rPr>
              <a:t>пилотно 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</a:rPr>
              <a:t>– почта для студентов в облаке </a:t>
            </a:r>
            <a:r>
              <a:rPr lang="en-US" sz="1600" dirty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</a:rPr>
              <a:t>MS 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</a:rPr>
              <a:t>(ИМКН, ИГУП порядка 1500 студентов</a:t>
            </a: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</a:rPr>
              <a:t>).</a:t>
            </a:r>
            <a:endParaRPr lang="ru-RU" sz="1600" dirty="0">
              <a:solidFill>
                <a:schemeClr val="tx1"/>
              </a:solidFill>
              <a:latin typeface="Calibri" pitchFamily="34" charset="0"/>
              <a:ea typeface="Calibri"/>
              <a:cs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0375" y="718118"/>
            <a:ext cx="43021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5400" algn="l">
              <a:lnSpc>
                <a:spcPct val="150000"/>
              </a:lnSpc>
              <a:spcAft>
                <a:spcPts val="300"/>
              </a:spcAft>
            </a:pP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Сети и сетевые сервисы</a:t>
            </a:r>
          </a:p>
        </p:txBody>
      </p:sp>
    </p:spTree>
    <p:extLst>
      <p:ext uri="{BB962C8B-B14F-4D97-AF65-F5344CB8AC3E}">
        <p14:creationId xmlns:p14="http://schemas.microsoft.com/office/powerpoint/2010/main" val="22000852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21</a:t>
            </a:fld>
            <a:endParaRPr lang="ru-RU"/>
          </a:p>
        </p:txBody>
      </p:sp>
      <p:pic>
        <p:nvPicPr>
          <p:cNvPr id="4" name="image2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9297"/>
            <a:ext cx="9144002" cy="62230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AutoShape 2" descr="Картинки по запросу локальная се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Картинки по запросу локальная сеть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54036" y="1364449"/>
            <a:ext cx="8285163" cy="5186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  <a:buClr>
                <a:srgbClr val="2E08B8"/>
              </a:buClr>
            </a:pP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</a:rPr>
              <a:t>2. </a:t>
            </a:r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</a:rPr>
              <a:t>Отказоустойчивость </a:t>
            </a:r>
            <a:r>
              <a:rPr lang="ru-RU" sz="1600" b="1" dirty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</a:rPr>
              <a:t>сетевой инфраструктуры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</a:p>
          <a:p>
            <a:pPr marL="442913" lvl="2" indent="-2667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</a:rPr>
              <a:t>Развёрнута система мониторинга сетевой инфраструктуры, позволяющая незамедлительно информировать обслуживающий персонал об отказе оборудования</a:t>
            </a:r>
          </a:p>
          <a:p>
            <a:pPr marL="442913" lvl="2" indent="-2667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</a:rPr>
              <a:t>Возобновлена практика регулярного технического обслуживания узлов связи и серверных помещений. Проведена массовая замена батарей в источниках бесперебойного питания</a:t>
            </a:r>
          </a:p>
          <a:p>
            <a:pPr marL="442913" lvl="2" indent="-2667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</a:rPr>
              <a:t>Продолжена работа по объединению сетей ВУЗов: ликвидируются сервера, подсети и доменные зоны старой инфраструктуры. Степень внедрения единого плана IP-адресации составляет 85% </a:t>
            </a:r>
            <a:endParaRPr lang="ru-RU" sz="1600" dirty="0" smtClean="0">
              <a:solidFill>
                <a:schemeClr val="tx1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  <a:buClr>
                <a:srgbClr val="2E08B8"/>
              </a:buClr>
            </a:pP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</a:rPr>
              <a:t>3. </a:t>
            </a:r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</a:rPr>
              <a:t>Нехватка и износ аппаратных ресурсов</a:t>
            </a:r>
            <a:endParaRPr lang="ru-RU" sz="1600" b="1" dirty="0">
              <a:solidFill>
                <a:schemeClr val="tx1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marL="442913" indent="-2667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</a:rPr>
              <a:t>Запуск нового регламента корпоративной почты с оптимизацией режима хранения и резервного копирования;</a:t>
            </a:r>
          </a:p>
          <a:p>
            <a:pPr marL="442913" indent="-2667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</a:rPr>
              <a:t>Запуск процесса 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</a:rPr>
              <a:t>инвентаризации ВМ;</a:t>
            </a:r>
          </a:p>
          <a:p>
            <a:pPr marL="442913" indent="-2667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</a:rPr>
              <a:t>Ввод в эксплуатацию сервера для частного облака </a:t>
            </a:r>
            <a:r>
              <a:rPr lang="ru-RU" sz="1600" dirty="0" err="1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</a:rPr>
              <a:t>УрФУ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</a:rPr>
              <a:t> для миграции ВМ со старого оборудования (возраст более 8 лет);</a:t>
            </a:r>
          </a:p>
          <a:p>
            <a:pPr marL="442913" indent="-2667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</a:rPr>
              <a:t>Приобретение в конце 2016 года и запуск СХД </a:t>
            </a:r>
            <a:r>
              <a:rPr lang="en-US" sz="1600" dirty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</a:rPr>
              <a:t>HP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</a:rPr>
              <a:t> 3</a:t>
            </a:r>
            <a:r>
              <a:rPr lang="en-US" sz="1600" dirty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</a:rPr>
              <a:t>PAR </a:t>
            </a:r>
            <a:r>
              <a:rPr lang="en-US" sz="1600" dirty="0" err="1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</a:rPr>
              <a:t>StoreServ</a:t>
            </a:r>
            <a:r>
              <a:rPr lang="en-US" sz="1600" dirty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</a:rPr>
              <a:t>емкостью 120Тб </a:t>
            </a: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</a:rPr>
              <a:t>снизить остроту проблемы 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</a:rPr>
              <a:t>дискового пространства на ближайшие 2 года</a:t>
            </a: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ru-RU" sz="1600" dirty="0">
              <a:solidFill>
                <a:schemeClr val="tx1"/>
              </a:solidFill>
              <a:latin typeface="Calibri" pitchFamily="34" charset="0"/>
              <a:ea typeface="Calibri"/>
              <a:cs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0375" y="718118"/>
            <a:ext cx="43021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5400" algn="l">
              <a:lnSpc>
                <a:spcPct val="150000"/>
              </a:lnSpc>
              <a:spcAft>
                <a:spcPts val="300"/>
              </a:spcAft>
            </a:pP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Сети и сетевые сервисы</a:t>
            </a:r>
          </a:p>
        </p:txBody>
      </p:sp>
    </p:spTree>
    <p:extLst>
      <p:ext uri="{BB962C8B-B14F-4D97-AF65-F5344CB8AC3E}">
        <p14:creationId xmlns:p14="http://schemas.microsoft.com/office/powerpoint/2010/main" val="29210550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603342137"/>
              </p:ext>
            </p:extLst>
          </p:nvPr>
        </p:nvGraphicFramePr>
        <p:xfrm>
          <a:off x="353784" y="2087910"/>
          <a:ext cx="8436429" cy="3564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3784" y="1467802"/>
            <a:ext cx="8436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alibri" panose="020F0502020204030204" pitchFamily="34" charset="0"/>
              </a:rPr>
              <a:t>Прогресс использования СХД  для хранения БД корпоративной почты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103061" y="5972033"/>
            <a:ext cx="535264" cy="337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82534" y="5652245"/>
            <a:ext cx="6557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</a:rPr>
              <a:t>Суммарный объём выделенного дискового пространства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ru-RU" dirty="0" smtClean="0">
                <a:latin typeface="Calibri" panose="020F0502020204030204" pitchFamily="34" charset="0"/>
              </a:rPr>
              <a:t>на СХД для одной копии БД, - 4,5 ТБ – предельно возможный объем</a:t>
            </a:r>
            <a:endParaRPr lang="ru-RU" dirty="0">
              <a:latin typeface="Calibri" panose="020F0502020204030204" pitchFamily="34" charset="0"/>
            </a:endParaRPr>
          </a:p>
        </p:txBody>
      </p:sp>
      <p:pic>
        <p:nvPicPr>
          <p:cNvPr id="8" name="image2.pn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132203"/>
            <a:ext cx="9144002" cy="495581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Прямоугольник 8"/>
          <p:cNvSpPr/>
          <p:nvPr/>
        </p:nvSpPr>
        <p:spPr>
          <a:xfrm>
            <a:off x="460375" y="718118"/>
            <a:ext cx="43021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5400" algn="l">
              <a:lnSpc>
                <a:spcPct val="150000"/>
              </a:lnSpc>
              <a:spcAft>
                <a:spcPts val="300"/>
              </a:spcAft>
            </a:pP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Сети и сетевые сервисы</a:t>
            </a:r>
          </a:p>
        </p:txBody>
      </p:sp>
    </p:spTree>
    <p:extLst>
      <p:ext uri="{BB962C8B-B14F-4D97-AF65-F5344CB8AC3E}">
        <p14:creationId xmlns:p14="http://schemas.microsoft.com/office/powerpoint/2010/main" val="15692935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4371" y="1597651"/>
            <a:ext cx="829437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alibri" panose="020F0502020204030204" pitchFamily="34" charset="0"/>
              </a:rPr>
              <a:t>Результаты введения в ноябре 2016 сетевого архива и </a:t>
            </a:r>
            <a:r>
              <a:rPr lang="ru-RU" sz="2000" b="1" dirty="0" smtClean="0">
                <a:latin typeface="Calibri" panose="020F0502020204030204" pitchFamily="34" charset="0"/>
              </a:rPr>
              <a:t>квот:</a:t>
            </a:r>
            <a:endParaRPr lang="ru-RU" sz="200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alibri" panose="020F0502020204030204" pitchFamily="34" charset="0"/>
              </a:rPr>
              <a:t>Размер БД, содержащей «Сетевой архив» пользователей: </a:t>
            </a:r>
            <a:r>
              <a:rPr lang="ru-RU" sz="2000" b="1" dirty="0" smtClean="0">
                <a:latin typeface="Calibri" panose="020F0502020204030204" pitchFamily="34" charset="0"/>
              </a:rPr>
              <a:t>919 </a:t>
            </a:r>
            <a:r>
              <a:rPr lang="ru-RU" sz="2000" dirty="0" smtClean="0">
                <a:latin typeface="Calibri" panose="020F0502020204030204" pitchFamily="34" charset="0"/>
              </a:rPr>
              <a:t>Гб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</a:rPr>
              <a:t>Суммарный размер «</a:t>
            </a:r>
            <a:r>
              <a:rPr lang="en-US" sz="2000" dirty="0" err="1">
                <a:latin typeface="Calibri" panose="020F0502020204030204" pitchFamily="34" charset="0"/>
              </a:rPr>
              <a:t>EmptySpace</a:t>
            </a:r>
            <a:r>
              <a:rPr lang="ru-RU" sz="2000" dirty="0">
                <a:latin typeface="Calibri" panose="020F0502020204030204" pitchFamily="34" charset="0"/>
              </a:rPr>
              <a:t>»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ru-RU" sz="2000" dirty="0">
                <a:latin typeface="Calibri" panose="020F0502020204030204" pitchFamily="34" charset="0"/>
              </a:rPr>
              <a:t>в БД почтовых </a:t>
            </a:r>
            <a:r>
              <a:rPr lang="ru-RU" sz="2000" dirty="0" smtClean="0">
                <a:latin typeface="Calibri" panose="020F0502020204030204" pitchFamily="34" charset="0"/>
              </a:rPr>
              <a:t>ящиков: </a:t>
            </a:r>
            <a:r>
              <a:rPr lang="en-US" sz="2000" b="1" dirty="0">
                <a:latin typeface="Calibri" panose="020F0502020204030204" pitchFamily="34" charset="0"/>
              </a:rPr>
              <a:t>1050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ru-RU" sz="2000" dirty="0">
                <a:latin typeface="Calibri" panose="020F0502020204030204" pitchFamily="34" charset="0"/>
              </a:rPr>
              <a:t>Гб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</a:rPr>
              <a:t>БД </a:t>
            </a:r>
            <a:r>
              <a:rPr lang="ru-RU" sz="2000" dirty="0" smtClean="0">
                <a:latin typeface="Calibri" panose="020F0502020204030204" pitchFamily="34" charset="0"/>
              </a:rPr>
              <a:t>«Сетевого архива» </a:t>
            </a:r>
            <a:r>
              <a:rPr lang="ru-RU" sz="2000" dirty="0">
                <a:latin typeface="Calibri" panose="020F0502020204030204" pitchFamily="34" charset="0"/>
              </a:rPr>
              <a:t>существует </a:t>
            </a:r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в одном</a:t>
            </a:r>
            <a:r>
              <a:rPr lang="ru-RU" sz="2000" b="1" dirty="0">
                <a:latin typeface="Calibri" panose="020F0502020204030204" pitchFamily="34" charset="0"/>
              </a:rPr>
              <a:t> </a:t>
            </a:r>
            <a:r>
              <a:rPr lang="ru-RU" sz="2000" dirty="0">
                <a:latin typeface="Calibri" panose="020F0502020204030204" pitchFamily="34" charset="0"/>
              </a:rPr>
              <a:t>экземпляре. БД почтовых ящиков существует </a:t>
            </a:r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в </a:t>
            </a:r>
            <a:r>
              <a:rPr lang="ru-RU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4-х</a:t>
            </a:r>
            <a:r>
              <a:rPr lang="ru-RU" sz="2000" b="1" dirty="0" smtClean="0">
                <a:latin typeface="Calibri" panose="020F0502020204030204" pitchFamily="34" charset="0"/>
              </a:rPr>
              <a:t> </a:t>
            </a:r>
            <a:r>
              <a:rPr lang="ru-RU" sz="2000" dirty="0">
                <a:latin typeface="Calibri" panose="020F0502020204030204" pitchFamily="34" charset="0"/>
              </a:rPr>
              <a:t>экземплярах.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</a:rPr>
              <a:t>Приблизительный суммарный объём писем, которые были старше 5 лет и удалились из БД: </a:t>
            </a:r>
            <a:r>
              <a:rPr lang="ru-RU" sz="2000" b="1" dirty="0">
                <a:latin typeface="Calibri" panose="020F0502020204030204" pitchFamily="34" charset="0"/>
              </a:rPr>
              <a:t>70</a:t>
            </a:r>
            <a:r>
              <a:rPr lang="ru-RU" sz="2000" dirty="0">
                <a:latin typeface="Calibri" panose="020F0502020204030204" pitchFamily="34" charset="0"/>
              </a:rPr>
              <a:t> Гб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</a:rPr>
              <a:t>После включения квот и архива примерно </a:t>
            </a:r>
            <a:r>
              <a:rPr lang="ru-RU" sz="2000" b="1" dirty="0">
                <a:latin typeface="Calibri" panose="020F0502020204030204" pitchFamily="34" charset="0"/>
              </a:rPr>
              <a:t>20%</a:t>
            </a:r>
            <a:r>
              <a:rPr lang="ru-RU" sz="2000" dirty="0">
                <a:latin typeface="Calibri" panose="020F0502020204030204" pitchFamily="34" charset="0"/>
              </a:rPr>
              <a:t> дискового пространства, выделенного под почтовую </a:t>
            </a:r>
            <a:r>
              <a:rPr lang="ru-RU" sz="2000" dirty="0" smtClean="0">
                <a:latin typeface="Calibri" panose="020F0502020204030204" pitchFamily="34" charset="0"/>
              </a:rPr>
              <a:t>систему, </a:t>
            </a:r>
            <a:r>
              <a:rPr lang="ru-RU" sz="2000" dirty="0">
                <a:latin typeface="Calibri" panose="020F0502020204030204" pitchFamily="34" charset="0"/>
              </a:rPr>
              <a:t>стало доступно для новых </a:t>
            </a:r>
            <a:r>
              <a:rPr lang="ru-RU" sz="2000" dirty="0" smtClean="0">
                <a:latin typeface="Calibri" panose="020F0502020204030204" pitchFamily="34" charset="0"/>
              </a:rPr>
              <a:t>писем </a:t>
            </a:r>
            <a:endParaRPr lang="ru-RU" sz="20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</a:rPr>
              <a:t>Уменьшение размеров БД позволило снизить нагрузку на серверы, обслуживающие </a:t>
            </a:r>
            <a:r>
              <a:rPr lang="ru-RU" sz="2000" dirty="0" smtClean="0">
                <a:latin typeface="Calibri" panose="020F0502020204030204" pitchFamily="34" charset="0"/>
              </a:rPr>
              <a:t>корпоративную </a:t>
            </a:r>
            <a:r>
              <a:rPr lang="ru-RU" sz="2000" dirty="0">
                <a:latin typeface="Calibri" panose="020F0502020204030204" pitchFamily="34" charset="0"/>
              </a:rPr>
              <a:t>почту на </a:t>
            </a:r>
            <a:r>
              <a:rPr lang="ru-RU" sz="2000" b="1" dirty="0">
                <a:latin typeface="Calibri" panose="020F0502020204030204" pitchFamily="34" charset="0"/>
              </a:rPr>
              <a:t>5-10%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alibri" panose="020F0502020204030204" pitchFamily="34" charset="0"/>
              </a:rPr>
              <a:t>Прогнозируем </a:t>
            </a:r>
            <a:r>
              <a:rPr lang="ru-RU" sz="2000" dirty="0">
                <a:latin typeface="Calibri" panose="020F0502020204030204" pitchFamily="34" charset="0"/>
              </a:rPr>
              <a:t>двукратное замедление темпов роста объемов БД за счет автоматического перемещения </a:t>
            </a:r>
            <a:r>
              <a:rPr lang="ru-RU" sz="2000" dirty="0" smtClean="0">
                <a:latin typeface="Calibri" panose="020F0502020204030204" pitchFamily="34" charset="0"/>
              </a:rPr>
              <a:t>писем </a:t>
            </a:r>
            <a:r>
              <a:rPr lang="ru-RU" sz="2000" dirty="0">
                <a:latin typeface="Calibri" panose="020F0502020204030204" pitchFamily="34" charset="0"/>
              </a:rPr>
              <a:t>в </a:t>
            </a:r>
            <a:r>
              <a:rPr lang="ru-RU" sz="2000" dirty="0" smtClean="0">
                <a:latin typeface="Calibri" panose="020F0502020204030204" pitchFamily="34" charset="0"/>
              </a:rPr>
              <a:t>архив</a:t>
            </a:r>
            <a:endParaRPr lang="ru-RU" sz="2000" dirty="0">
              <a:latin typeface="Calibri" panose="020F0502020204030204" pitchFamily="34" charset="0"/>
            </a:endParaRPr>
          </a:p>
        </p:txBody>
      </p:sp>
      <p:pic>
        <p:nvPicPr>
          <p:cNvPr id="7" name="image2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74409"/>
            <a:ext cx="9126141" cy="46672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Прямоугольник 5"/>
          <p:cNvSpPr/>
          <p:nvPr/>
        </p:nvSpPr>
        <p:spPr>
          <a:xfrm>
            <a:off x="460375" y="718118"/>
            <a:ext cx="43021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5400" algn="l">
              <a:lnSpc>
                <a:spcPct val="150000"/>
              </a:lnSpc>
              <a:spcAft>
                <a:spcPts val="300"/>
              </a:spcAft>
            </a:pP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Сети и сетевые сервисы</a:t>
            </a:r>
          </a:p>
        </p:txBody>
      </p:sp>
    </p:spTree>
    <p:extLst>
      <p:ext uri="{BB962C8B-B14F-4D97-AF65-F5344CB8AC3E}">
        <p14:creationId xmlns:p14="http://schemas.microsoft.com/office/powerpoint/2010/main" val="25521642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9374837"/>
              </p:ext>
            </p:extLst>
          </p:nvPr>
        </p:nvGraphicFramePr>
        <p:xfrm>
          <a:off x="874782" y="1838118"/>
          <a:ext cx="7643666" cy="4849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image2.pn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74409"/>
            <a:ext cx="9126141" cy="466727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874783" y="1325675"/>
            <a:ext cx="7643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alibri" panose="020F0502020204030204" pitchFamily="34" charset="0"/>
              </a:rPr>
              <a:t>Результаты введения сетевого архива и квот</a:t>
            </a:r>
            <a:endParaRPr lang="ru-RU" sz="2000" b="1" dirty="0">
              <a:latin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0375" y="718118"/>
            <a:ext cx="43021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5400" algn="l">
              <a:lnSpc>
                <a:spcPct val="150000"/>
              </a:lnSpc>
              <a:spcAft>
                <a:spcPts val="300"/>
              </a:spcAft>
            </a:pP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Сети и сетевые сервисы</a:t>
            </a:r>
          </a:p>
        </p:txBody>
      </p:sp>
    </p:spTree>
    <p:extLst>
      <p:ext uri="{BB962C8B-B14F-4D97-AF65-F5344CB8AC3E}">
        <p14:creationId xmlns:p14="http://schemas.microsoft.com/office/powerpoint/2010/main" val="666912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25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0375" y="1601018"/>
            <a:ext cx="7635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Calibri" pitchFamily="34" charset="0"/>
              </a:rPr>
              <a:t>Сервис предоставления вычислительных мощностей в виртуальном частном </a:t>
            </a:r>
            <a:r>
              <a:rPr lang="ru-RU" sz="2000" b="1" dirty="0" smtClean="0">
                <a:latin typeface="Calibri" pitchFamily="34" charset="0"/>
              </a:rPr>
              <a:t>облаке</a:t>
            </a:r>
            <a:endParaRPr lang="ru-RU" sz="2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image2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9297"/>
            <a:ext cx="9144002" cy="62230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AutoShape 2" descr="Картинки по запросу электронная поч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0375" y="2389044"/>
            <a:ext cx="74620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Виртуальное частное облако </a:t>
            </a:r>
            <a:r>
              <a:rPr lang="ru-RU" sz="16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– предоставление серверных виртуальных машин подразделениям (в том числе, хостинг)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58786" y="3134100"/>
            <a:ext cx="822642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alibri" pitchFamily="34" charset="0"/>
              </a:rPr>
              <a:t>В </a:t>
            </a:r>
            <a:r>
              <a:rPr lang="ru-RU" sz="2000" dirty="0">
                <a:latin typeface="Calibri" pitchFamily="34" charset="0"/>
              </a:rPr>
              <a:t>настоящий момент в инфраструктуре частного облака задействовано </a:t>
            </a:r>
            <a:r>
              <a:rPr lang="ru-RU" sz="2000" b="1" dirty="0">
                <a:latin typeface="Calibri" pitchFamily="34" charset="0"/>
              </a:rPr>
              <a:t>24</a:t>
            </a:r>
            <a:r>
              <a:rPr lang="ru-RU" sz="2000" dirty="0">
                <a:latin typeface="Calibri" pitchFamily="34" charset="0"/>
              </a:rPr>
              <a:t> физических сервера, </a:t>
            </a:r>
            <a:r>
              <a:rPr lang="ru-RU" sz="2000" b="1" dirty="0">
                <a:latin typeface="Calibri" pitchFamily="34" charset="0"/>
              </a:rPr>
              <a:t>608</a:t>
            </a:r>
            <a:r>
              <a:rPr lang="ru-RU" sz="2000" dirty="0">
                <a:latin typeface="Calibri" pitchFamily="34" charset="0"/>
              </a:rPr>
              <a:t> ядер, </a:t>
            </a:r>
            <a:r>
              <a:rPr lang="ru-RU" sz="2000" b="1" dirty="0">
                <a:latin typeface="Calibri" pitchFamily="34" charset="0"/>
              </a:rPr>
              <a:t>4092</a:t>
            </a:r>
            <a:r>
              <a:rPr lang="ru-RU" sz="2000" dirty="0">
                <a:latin typeface="Calibri" pitchFamily="34" charset="0"/>
              </a:rPr>
              <a:t> Гб </a:t>
            </a:r>
            <a:r>
              <a:rPr lang="ru-RU" sz="2000" dirty="0" smtClean="0">
                <a:latin typeface="Calibri" pitchFamily="34" charset="0"/>
              </a:rPr>
              <a:t>оперативной памяти</a:t>
            </a:r>
            <a:r>
              <a:rPr lang="ru-RU" sz="2000" dirty="0">
                <a:latin typeface="Calibri" pitchFamily="34" charset="0"/>
              </a:rPr>
              <a:t>, </a:t>
            </a:r>
            <a:r>
              <a:rPr lang="ru-RU" sz="2000" b="1" dirty="0">
                <a:latin typeface="Calibri" pitchFamily="34" charset="0"/>
              </a:rPr>
              <a:t>220</a:t>
            </a:r>
            <a:r>
              <a:rPr lang="ru-RU" sz="2000" dirty="0">
                <a:latin typeface="Calibri" pitchFamily="34" charset="0"/>
              </a:rPr>
              <a:t> Тб дискового </a:t>
            </a:r>
            <a:r>
              <a:rPr lang="ru-RU" sz="2000" dirty="0" smtClean="0">
                <a:latin typeface="Calibri" pitchFamily="34" charset="0"/>
              </a:rPr>
              <a:t>пространства (сырого).  </a:t>
            </a:r>
          </a:p>
          <a:p>
            <a:r>
              <a:rPr lang="ru-RU" sz="2000" dirty="0" smtClean="0">
                <a:latin typeface="Calibri" pitchFamily="34" charset="0"/>
              </a:rPr>
              <a:t>Функционирует </a:t>
            </a:r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</a:rPr>
              <a:t>432</a:t>
            </a:r>
            <a:r>
              <a:rPr lang="ru-RU" sz="2000" dirty="0" smtClean="0">
                <a:latin typeface="Calibri" pitchFamily="34" charset="0"/>
              </a:rPr>
              <a:t> виртуальные машины </a:t>
            </a:r>
            <a:r>
              <a:rPr lang="ru-RU" sz="2000" dirty="0">
                <a:latin typeface="Calibri" pitchFamily="34" charset="0"/>
              </a:rPr>
              <a:t>подразделений</a:t>
            </a:r>
            <a:r>
              <a:rPr lang="ru-RU" sz="2000" dirty="0" smtClean="0">
                <a:latin typeface="Calibri" pitchFamily="34" charset="0"/>
              </a:rPr>
              <a:t>.</a:t>
            </a:r>
          </a:p>
          <a:p>
            <a:endParaRPr lang="ru-RU" sz="2000" dirty="0" smtClean="0">
              <a:latin typeface="Calibri" pitchFamily="34" charset="0"/>
            </a:endParaRPr>
          </a:p>
          <a:p>
            <a:r>
              <a:rPr lang="ru-RU" sz="2000" dirty="0">
                <a:latin typeface="Calibri" pitchFamily="34" charset="0"/>
              </a:rPr>
              <a:t>За 2016 год создано более </a:t>
            </a:r>
            <a:r>
              <a:rPr lang="ru-RU" sz="2000" b="1" dirty="0">
                <a:solidFill>
                  <a:srgbClr val="FF0000"/>
                </a:solidFill>
                <a:latin typeface="Calibri" pitchFamily="34" charset="0"/>
              </a:rPr>
              <a:t>60</a:t>
            </a:r>
            <a:r>
              <a:rPr lang="ru-RU" sz="2000" dirty="0">
                <a:latin typeface="Calibri" pitchFamily="34" charset="0"/>
              </a:rPr>
              <a:t> новых ВМ.</a:t>
            </a:r>
          </a:p>
          <a:p>
            <a:r>
              <a:rPr lang="ru-RU" sz="2000" dirty="0">
                <a:latin typeface="Calibri" pitchFamily="34" charset="0"/>
              </a:rPr>
              <a:t>Количество ВМ осталось </a:t>
            </a:r>
            <a:r>
              <a:rPr lang="ru-RU" sz="2000" dirty="0" smtClean="0">
                <a:latin typeface="Calibri" pitchFamily="34" charset="0"/>
              </a:rPr>
              <a:t>на том же  уровне (в 2015 году было 430) за </a:t>
            </a:r>
            <a:r>
              <a:rPr lang="ru-RU" sz="2000" dirty="0">
                <a:latin typeface="Calibri" pitchFamily="34" charset="0"/>
              </a:rPr>
              <a:t>счет удаления старых </a:t>
            </a:r>
            <a:r>
              <a:rPr lang="ru-RU" sz="2000" dirty="0" smtClean="0">
                <a:latin typeface="Calibri" pitchFamily="34" charset="0"/>
              </a:rPr>
              <a:t>виртуальных машин</a:t>
            </a:r>
            <a:r>
              <a:rPr lang="en-US" sz="2000" dirty="0" smtClean="0">
                <a:latin typeface="Calibri" pitchFamily="34" charset="0"/>
              </a:rPr>
              <a:t>**</a:t>
            </a:r>
            <a:r>
              <a:rPr lang="ru-RU" sz="2000" dirty="0" smtClean="0">
                <a:latin typeface="Calibri" pitchFamily="34" charset="0"/>
              </a:rPr>
              <a:t>.</a:t>
            </a:r>
            <a:r>
              <a:rPr lang="ru-RU" sz="2000" i="1" dirty="0" smtClean="0">
                <a:latin typeface="Calibri" pitchFamily="34" charset="0"/>
              </a:rPr>
              <a:t> </a:t>
            </a:r>
            <a:endParaRPr lang="en-US" sz="1600" i="1" dirty="0">
              <a:latin typeface="Calibri" pitchFamily="34" charset="0"/>
            </a:endParaRPr>
          </a:p>
          <a:p>
            <a:endParaRPr lang="en-US" sz="1600" i="1" dirty="0" smtClean="0">
              <a:latin typeface="Calibri" pitchFamily="34" charset="0"/>
            </a:endParaRPr>
          </a:p>
          <a:p>
            <a:endParaRPr lang="en-US" sz="1600" i="1" dirty="0">
              <a:latin typeface="Calibri" pitchFamily="34" charset="0"/>
            </a:endParaRPr>
          </a:p>
          <a:p>
            <a:endParaRPr lang="en-US" sz="1600" i="1" dirty="0" smtClean="0">
              <a:latin typeface="Calibri" pitchFamily="34" charset="0"/>
            </a:endParaRPr>
          </a:p>
          <a:p>
            <a:r>
              <a:rPr lang="en-US" sz="1600" i="1" dirty="0" smtClean="0">
                <a:latin typeface="Calibri" pitchFamily="34" charset="0"/>
              </a:rPr>
              <a:t>**</a:t>
            </a:r>
            <a:r>
              <a:rPr lang="ru-RU" sz="1600" i="1" dirty="0" smtClean="0">
                <a:latin typeface="Calibri" pitchFamily="34" charset="0"/>
              </a:rPr>
              <a:t>в </a:t>
            </a:r>
            <a:r>
              <a:rPr lang="ru-RU" sz="1600" i="1" dirty="0">
                <a:latin typeface="Calibri" pitchFamily="34" charset="0"/>
              </a:rPr>
              <a:t>том числе и после уведомления о </a:t>
            </a:r>
            <a:r>
              <a:rPr lang="ru-RU" sz="1600" i="1" dirty="0" smtClean="0">
                <a:latin typeface="Calibri" pitchFamily="34" charset="0"/>
              </a:rPr>
              <a:t>планируемом введении </a:t>
            </a:r>
            <a:r>
              <a:rPr lang="ru-RU" sz="1600" i="1" dirty="0">
                <a:latin typeface="Calibri" pitchFamily="34" charset="0"/>
              </a:rPr>
              <a:t>платы за </a:t>
            </a:r>
            <a:r>
              <a:rPr lang="ru-RU" sz="1600" i="1" dirty="0" smtClean="0">
                <a:latin typeface="Calibri" pitchFamily="34" charset="0"/>
              </a:rPr>
              <a:t>ВМ</a:t>
            </a:r>
            <a:endParaRPr lang="ru-RU" sz="1600" i="1" dirty="0">
              <a:latin typeface="Calibri" pitchFamily="34" charset="0"/>
            </a:endParaRPr>
          </a:p>
        </p:txBody>
      </p:sp>
      <p:sp>
        <p:nvSpPr>
          <p:cNvPr id="5" name="AutoShape 2" descr="Картинки по запросу частное облако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0375" y="718118"/>
            <a:ext cx="43021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5400" algn="l">
              <a:lnSpc>
                <a:spcPct val="150000"/>
              </a:lnSpc>
              <a:spcAft>
                <a:spcPts val="300"/>
              </a:spcAft>
            </a:pP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Сети и сетевые сервисы</a:t>
            </a:r>
          </a:p>
        </p:txBody>
      </p:sp>
    </p:spTree>
    <p:extLst>
      <p:ext uri="{BB962C8B-B14F-4D97-AF65-F5344CB8AC3E}">
        <p14:creationId xmlns:p14="http://schemas.microsoft.com/office/powerpoint/2010/main" val="41542913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/>
          </p:cNvSpPr>
          <p:nvPr>
            <p:ph type="sldNum" sz="quarter" idx="4294967295"/>
          </p:nvPr>
        </p:nvSpPr>
        <p:spPr>
          <a:xfrm>
            <a:off x="6553200" y="6478891"/>
            <a:ext cx="2074214" cy="162814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 fontScale="92500" lnSpcReduction="1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26</a:t>
            </a:fld>
            <a:endParaRPr sz="1200">
              <a:solidFill>
                <a:srgbClr val="888888"/>
              </a:solidFill>
            </a:endParaRPr>
          </a:p>
        </p:txBody>
      </p:sp>
      <p:pic>
        <p:nvPicPr>
          <p:cNvPr id="233" name="image2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9297"/>
            <a:ext cx="9144002" cy="62230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6354626"/>
              </p:ext>
            </p:extLst>
          </p:nvPr>
        </p:nvGraphicFramePr>
        <p:xfrm>
          <a:off x="1167788" y="1324303"/>
          <a:ext cx="6415426" cy="2511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2545808"/>
              </p:ext>
            </p:extLst>
          </p:nvPr>
        </p:nvGraphicFramePr>
        <p:xfrm>
          <a:off x="1167788" y="4007065"/>
          <a:ext cx="6415426" cy="2605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460375" y="718118"/>
            <a:ext cx="43021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5400" algn="l">
              <a:lnSpc>
                <a:spcPct val="150000"/>
              </a:lnSpc>
              <a:spcAft>
                <a:spcPts val="300"/>
              </a:spcAft>
            </a:pP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Сети и сетевые сервисы</a:t>
            </a:r>
          </a:p>
        </p:txBody>
      </p:sp>
    </p:spTree>
    <p:extLst>
      <p:ext uri="{BB962C8B-B14F-4D97-AF65-F5344CB8AC3E}">
        <p14:creationId xmlns:p14="http://schemas.microsoft.com/office/powerpoint/2010/main" val="41506729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27</a:t>
            </a:fld>
            <a:endParaRPr lang="ru-RU"/>
          </a:p>
        </p:txBody>
      </p:sp>
      <p:pic>
        <p:nvPicPr>
          <p:cNvPr id="4" name="image2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9297"/>
            <a:ext cx="9144002" cy="62230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AutoShape 2" descr="Картинки по запросу электронная поч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58786" y="1871200"/>
            <a:ext cx="822642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Calibri" pitchFamily="34" charset="0"/>
              </a:rPr>
              <a:t>Риск: высокий темп роста виртуальных мощностей</a:t>
            </a:r>
            <a:endParaRPr lang="ru-RU" sz="2000" dirty="0">
              <a:latin typeface="Calibri" pitchFamily="34" charset="0"/>
            </a:endParaRPr>
          </a:p>
          <a:p>
            <a:endParaRPr lang="ru-RU" sz="2000" dirty="0" smtClean="0">
              <a:latin typeface="Calibri" pitchFamily="34" charset="0"/>
            </a:endParaRPr>
          </a:p>
          <a:p>
            <a:r>
              <a:rPr lang="ru-RU" sz="2000" dirty="0" smtClean="0">
                <a:latin typeface="Calibri" pitchFamily="34" charset="0"/>
              </a:rPr>
              <a:t>При </a:t>
            </a:r>
            <a:r>
              <a:rPr lang="ru-RU" sz="2000" dirty="0">
                <a:latin typeface="Calibri" pitchFamily="34" charset="0"/>
              </a:rPr>
              <a:t>сохранении существующих темпов роста виртуальных мощностей и при отсутствии механизма отказа Администраторов </a:t>
            </a:r>
            <a:r>
              <a:rPr lang="ru-RU" sz="2000" dirty="0" smtClean="0">
                <a:latin typeface="Calibri" pitchFamily="34" charset="0"/>
              </a:rPr>
              <a:t>от избыточных ресурсов </a:t>
            </a:r>
            <a:r>
              <a:rPr lang="ru-RU" sz="2000" dirty="0">
                <a:latin typeface="Calibri" pitchFamily="34" charset="0"/>
              </a:rPr>
              <a:t>к середине 2017 года плотность использования ресурсов в частном облаке достигнет предела</a:t>
            </a:r>
            <a:r>
              <a:rPr lang="ru-RU" sz="2000" dirty="0" smtClean="0">
                <a:latin typeface="Calibri" pitchFamily="34" charset="0"/>
              </a:rPr>
              <a:t>.</a:t>
            </a:r>
          </a:p>
          <a:p>
            <a:endParaRPr lang="ru-RU" sz="2000" dirty="0">
              <a:latin typeface="Calibri" pitchFamily="34" charset="0"/>
            </a:endParaRPr>
          </a:p>
          <a:p>
            <a:r>
              <a:rPr lang="ru-RU" sz="2000" b="1" dirty="0">
                <a:latin typeface="Calibri" pitchFamily="34" charset="0"/>
              </a:rPr>
              <a:t>Источник</a:t>
            </a:r>
            <a:r>
              <a:rPr lang="ru-RU" sz="2000" dirty="0">
                <a:latin typeface="Calibri" pitchFamily="34" charset="0"/>
              </a:rPr>
              <a:t>  - нерациональное расходование ресурсов частного облака.</a:t>
            </a:r>
          </a:p>
          <a:p>
            <a:endParaRPr lang="ru-RU" sz="2000" dirty="0" smtClean="0">
              <a:latin typeface="Calibri" pitchFamily="34" charset="0"/>
            </a:endParaRPr>
          </a:p>
          <a:p>
            <a:r>
              <a:rPr lang="ru-RU" sz="2000" dirty="0" smtClean="0">
                <a:latin typeface="Calibri" pitchFamily="34" charset="0"/>
              </a:rPr>
              <a:t>На текущий момент ВМ выделено в 2 раза больше ядер </a:t>
            </a:r>
            <a:r>
              <a:rPr lang="en-US" sz="2000" dirty="0" smtClean="0">
                <a:latin typeface="Calibri" pitchFamily="34" charset="0"/>
              </a:rPr>
              <a:t>CPU</a:t>
            </a:r>
            <a:r>
              <a:rPr lang="ru-RU" sz="2000" dirty="0" smtClean="0">
                <a:latin typeface="Calibri" pitchFamily="34" charset="0"/>
              </a:rPr>
              <a:t>, чем имеется в физических серверах частного облака.</a:t>
            </a:r>
          </a:p>
          <a:p>
            <a:r>
              <a:rPr lang="ru-RU" sz="2000" dirty="0" smtClean="0">
                <a:latin typeface="Calibri" pitchFamily="34" charset="0"/>
              </a:rPr>
              <a:t>Выделено на 29% больше дискового пространства (за счет использования тонкого выделения).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0375" y="718118"/>
            <a:ext cx="43021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5400" algn="l">
              <a:lnSpc>
                <a:spcPct val="150000"/>
              </a:lnSpc>
              <a:spcAft>
                <a:spcPts val="300"/>
              </a:spcAft>
            </a:pP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Сети и сетевые сервисы</a:t>
            </a:r>
          </a:p>
        </p:txBody>
      </p:sp>
    </p:spTree>
    <p:extLst>
      <p:ext uri="{BB962C8B-B14F-4D97-AF65-F5344CB8AC3E}">
        <p14:creationId xmlns:p14="http://schemas.microsoft.com/office/powerpoint/2010/main" val="3871717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p.vk.me/c623923/v623923305/3668d/NDmsGDE-Pg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826" y="4817058"/>
            <a:ext cx="1616725" cy="137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" name="Shape 215"/>
          <p:cNvSpPr>
            <a:spLocks noGrp="1"/>
          </p:cNvSpPr>
          <p:nvPr>
            <p:ph type="body" idx="1"/>
          </p:nvPr>
        </p:nvSpPr>
        <p:spPr>
          <a:xfrm>
            <a:off x="556054" y="1734206"/>
            <a:ext cx="8130746" cy="45984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indent="0" algn="l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Инфраструктурные проблемы</a:t>
            </a:r>
          </a:p>
          <a:p>
            <a:pPr algn="l"/>
            <a:r>
              <a:rPr lang="ru-RU" sz="2000" dirty="0" smtClean="0"/>
              <a:t>В 2017 </a:t>
            </a:r>
            <a:r>
              <a:rPr lang="ru-RU" sz="2000" dirty="0"/>
              <a:t>году </a:t>
            </a:r>
            <a:r>
              <a:rPr lang="ru-RU" sz="2000" dirty="0" smtClean="0"/>
              <a:t>снимаются </a:t>
            </a:r>
            <a:r>
              <a:rPr lang="ru-RU" sz="2000" dirty="0"/>
              <a:t>с производства </a:t>
            </a:r>
            <a:r>
              <a:rPr lang="ru-RU" sz="2000" dirty="0" smtClean="0"/>
              <a:t>и сопровождения СХД </a:t>
            </a:r>
            <a:r>
              <a:rPr lang="ru-RU" sz="2000" dirty="0"/>
              <a:t>ЕМС, </a:t>
            </a:r>
            <a:r>
              <a:rPr lang="ru-RU" sz="2000" dirty="0" smtClean="0"/>
              <a:t>ранее приобретенные в УрФУ</a:t>
            </a:r>
          </a:p>
          <a:p>
            <a:pPr algn="l"/>
            <a:r>
              <a:rPr lang="ru-RU" sz="2000" dirty="0" smtClean="0"/>
              <a:t>Срок </a:t>
            </a:r>
            <a:r>
              <a:rPr lang="ru-RU" sz="2000" dirty="0"/>
              <a:t>работы </a:t>
            </a:r>
            <a:r>
              <a:rPr lang="ru-RU" sz="2000" dirty="0" smtClean="0"/>
              <a:t>основных магистральных маршрутизаторов сети университета составляет от </a:t>
            </a:r>
            <a:r>
              <a:rPr lang="ru-RU" sz="2000" dirty="0"/>
              <a:t>10 до 15 </a:t>
            </a:r>
            <a:r>
              <a:rPr lang="ru-RU" sz="2000" dirty="0" smtClean="0"/>
              <a:t>лет</a:t>
            </a:r>
          </a:p>
          <a:p>
            <a:pPr algn="l"/>
            <a:r>
              <a:rPr lang="ru-RU" sz="2000" dirty="0" smtClean="0"/>
              <a:t>Мероприятия по замене СХД Дирекция ИТ начала  реализовывать с 2016 года</a:t>
            </a:r>
            <a:endParaRPr lang="ru-RU" sz="2000" dirty="0"/>
          </a:p>
          <a:p>
            <a:pPr algn="l"/>
            <a:r>
              <a:rPr lang="ru-RU" sz="2000" dirty="0" smtClean="0"/>
              <a:t>Модернизация магистрального </a:t>
            </a:r>
            <a:br>
              <a:rPr lang="ru-RU" sz="2000" dirty="0" smtClean="0"/>
            </a:br>
            <a:r>
              <a:rPr lang="ru-RU" sz="2000" dirty="0" smtClean="0"/>
              <a:t>сетевого оборудования </a:t>
            </a:r>
            <a:br>
              <a:rPr lang="ru-RU" sz="2000" dirty="0" smtClean="0"/>
            </a:br>
            <a:r>
              <a:rPr lang="ru-RU" sz="2000" dirty="0" smtClean="0"/>
              <a:t>потребует от 15 млн рублей</a:t>
            </a:r>
            <a:endParaRPr lang="ru-RU" sz="1200" dirty="0"/>
          </a:p>
        </p:txBody>
      </p:sp>
      <p:sp>
        <p:nvSpPr>
          <p:cNvPr id="216" name="Shape 216"/>
          <p:cNvSpPr>
            <a:spLocks noGrp="1"/>
          </p:cNvSpPr>
          <p:nvPr>
            <p:ph type="sldNum" sz="quarter" idx="2"/>
          </p:nvPr>
        </p:nvSpPr>
        <p:spPr>
          <a:xfrm>
            <a:off x="6553200" y="6132829"/>
            <a:ext cx="2133600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 lnSpcReduction="1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28</a:t>
            </a:fld>
            <a:endParaRPr sz="1200" dirty="0">
              <a:solidFill>
                <a:srgbClr val="888888"/>
              </a:solidFill>
            </a:endParaRPr>
          </a:p>
        </p:txBody>
      </p:sp>
      <p:pic>
        <p:nvPicPr>
          <p:cNvPr id="217" name="image2.png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-2" y="-9297"/>
            <a:ext cx="9144002" cy="62230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Прямоугольник 6"/>
          <p:cNvSpPr/>
          <p:nvPr/>
        </p:nvSpPr>
        <p:spPr>
          <a:xfrm>
            <a:off x="460375" y="718118"/>
            <a:ext cx="43021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5400" algn="l">
              <a:lnSpc>
                <a:spcPct val="150000"/>
              </a:lnSpc>
              <a:spcAft>
                <a:spcPts val="300"/>
              </a:spcAft>
            </a:pP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Сети и сетевые сервисы</a:t>
            </a:r>
          </a:p>
        </p:txBody>
      </p:sp>
    </p:spTree>
    <p:extLst>
      <p:ext uri="{BB962C8B-B14F-4D97-AF65-F5344CB8AC3E}">
        <p14:creationId xmlns:p14="http://schemas.microsoft.com/office/powerpoint/2010/main" val="25523453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/>
          </p:cNvSpPr>
          <p:nvPr>
            <p:ph type="body" idx="1"/>
          </p:nvPr>
        </p:nvSpPr>
        <p:spPr>
          <a:xfrm>
            <a:off x="556054" y="1445953"/>
            <a:ext cx="8130746" cy="486467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indent="0">
              <a:buNone/>
            </a:pPr>
            <a:r>
              <a:rPr lang="ru-RU" sz="1800" b="1" dirty="0"/>
              <a:t>Изменение подхода к развитию сетевой инфраструктуры</a:t>
            </a:r>
            <a:endParaRPr lang="ru-RU" sz="1800" dirty="0" smtClean="0"/>
          </a:p>
          <a:p>
            <a:r>
              <a:rPr lang="ru-RU" sz="1800" dirty="0" smtClean="0"/>
              <a:t>Пересмотр </a:t>
            </a:r>
            <a:r>
              <a:rPr lang="ru-RU" sz="1800" dirty="0"/>
              <a:t>проектного мышления: ни один проект развития инфраструктуры не может существовать сам по себе, в отрыве от общей концепции развития. Любая создаваемая система должна поддерживаться и интегрироваться в общую структуру </a:t>
            </a:r>
          </a:p>
          <a:p>
            <a:r>
              <a:rPr lang="ru-RU" sz="1800" dirty="0"/>
              <a:t>КСПД должна стать универсальным транспортом не только для традиционного доступа к сети Интернет, но и для целого ряда инженерных сервисов (СКУД, ВН, </a:t>
            </a:r>
            <a:r>
              <a:rPr lang="ru-RU" sz="1800" dirty="0" smtClean="0"/>
              <a:t>АСКУЭ, </a:t>
            </a:r>
            <a:r>
              <a:rPr lang="en-US" sz="1800" dirty="0"/>
              <a:t>VoIP </a:t>
            </a:r>
            <a:r>
              <a:rPr lang="ru-RU" sz="1800" dirty="0"/>
              <a:t>и т.д.)</a:t>
            </a:r>
          </a:p>
          <a:p>
            <a:r>
              <a:rPr lang="ru-RU" sz="1800" dirty="0"/>
              <a:t>Доступ в КСПД и другим информационным ресурсам в различных частях университета должен быть унифицирован как технически, так и организационно (ликвидация цифрового неравенства, и продолжение процессов интеграции </a:t>
            </a:r>
            <a:r>
              <a:rPr lang="ru-RU" sz="1800" dirty="0">
                <a:solidFill>
                  <a:schemeClr val="tx1"/>
                </a:solidFill>
              </a:rPr>
              <a:t>инфраструктуры </a:t>
            </a:r>
            <a:r>
              <a:rPr lang="ru-RU" sz="1800" dirty="0" smtClean="0">
                <a:solidFill>
                  <a:schemeClr val="tx1"/>
                </a:solidFill>
              </a:rPr>
              <a:t>бывших УГТУ-УПИ </a:t>
            </a:r>
            <a:r>
              <a:rPr lang="ru-RU" sz="1800" dirty="0">
                <a:solidFill>
                  <a:schemeClr val="tx1"/>
                </a:solidFill>
              </a:rPr>
              <a:t>и </a:t>
            </a:r>
            <a:r>
              <a:rPr lang="ru-RU" sz="1800" dirty="0" err="1">
                <a:solidFill>
                  <a:schemeClr val="tx1"/>
                </a:solidFill>
              </a:rPr>
              <a:t>УрГУ</a:t>
            </a:r>
            <a:r>
              <a:rPr lang="ru-RU" sz="1800" dirty="0"/>
              <a:t>)</a:t>
            </a:r>
          </a:p>
          <a:p>
            <a:r>
              <a:rPr lang="ru-RU" sz="1800" dirty="0"/>
              <a:t>Беспроводные сети следует использовать для гостевых и мобильных подключений. Стационарные подключения рабочих мест и мест проживания целесообразно выполнять при помощи кабеля (возможно, с привлечением профессиональных операторов связи)</a:t>
            </a:r>
          </a:p>
        </p:txBody>
      </p:sp>
      <p:sp>
        <p:nvSpPr>
          <p:cNvPr id="216" name="Shape 216"/>
          <p:cNvSpPr>
            <a:spLocks noGrp="1"/>
          </p:cNvSpPr>
          <p:nvPr>
            <p:ph type="sldNum" sz="quarter" idx="2"/>
          </p:nvPr>
        </p:nvSpPr>
        <p:spPr>
          <a:xfrm>
            <a:off x="6553200" y="6132829"/>
            <a:ext cx="2133600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 lnSpcReduction="1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29</a:t>
            </a:fld>
            <a:endParaRPr sz="1200" dirty="0">
              <a:solidFill>
                <a:srgbClr val="888888"/>
              </a:solidFill>
            </a:endParaRPr>
          </a:p>
        </p:txBody>
      </p:sp>
      <p:pic>
        <p:nvPicPr>
          <p:cNvPr id="217" name="image2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2" y="-9297"/>
            <a:ext cx="9144002" cy="622303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Прямоугольник 7"/>
          <p:cNvSpPr/>
          <p:nvPr/>
        </p:nvSpPr>
        <p:spPr>
          <a:xfrm>
            <a:off x="460375" y="718118"/>
            <a:ext cx="43021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5400" algn="l">
              <a:lnSpc>
                <a:spcPct val="150000"/>
              </a:lnSpc>
              <a:spcAft>
                <a:spcPts val="300"/>
              </a:spcAft>
            </a:pP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Сети и сетевые сервисы</a:t>
            </a:r>
          </a:p>
        </p:txBody>
      </p:sp>
    </p:spTree>
    <p:extLst>
      <p:ext uri="{BB962C8B-B14F-4D97-AF65-F5344CB8AC3E}">
        <p14:creationId xmlns:p14="http://schemas.microsoft.com/office/powerpoint/2010/main" val="21321583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sldNum" sz="quarter" idx="2"/>
          </p:nvPr>
        </p:nvSpPr>
        <p:spPr>
          <a:xfrm>
            <a:off x="6553200" y="6132829"/>
            <a:ext cx="2133600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 lnSpcReduction="1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3</a:t>
            </a:fld>
            <a:endParaRPr sz="1200" dirty="0">
              <a:solidFill>
                <a:srgbClr val="888888"/>
              </a:solidFill>
            </a:endParaRPr>
          </a:p>
        </p:txBody>
      </p:sp>
      <p:pic>
        <p:nvPicPr>
          <p:cNvPr id="181" name="image2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9297"/>
            <a:ext cx="9144002" cy="62230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603848" y="728305"/>
            <a:ext cx="8082952" cy="1200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ru-RU" sz="2400" b="1" dirty="0">
                <a:latin typeface="Calibri" panose="020F0502020204030204" pitchFamily="34" charset="0"/>
                <a:sym typeface="Helvetica Neue"/>
              </a:rPr>
              <a:t>Проблемы и задачи в сфере информатизации на 2016 год </a:t>
            </a:r>
            <a:r>
              <a:rPr lang="ru-RU" sz="2400" dirty="0">
                <a:latin typeface="Calibri" panose="020F0502020204030204" pitchFamily="34" charset="0"/>
                <a:sym typeface="Helvetica Neue"/>
              </a:rPr>
              <a:t>(сформулированы в январе 2016 года в отчете на заседании Ученого совета)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3848" y="2058969"/>
            <a:ext cx="8082952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4572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</a:rPr>
              <a:t>Среднесрочная стратегия в сфере информатизации требует коррекции и </a:t>
            </a: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актуализации</a:t>
            </a:r>
          </a:p>
          <a:p>
            <a:pPr marL="342900" marR="0" lvl="0" indent="-342900" defTabSz="4572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</a:rPr>
              <a:t>Н</a:t>
            </a: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еактуальность либо отсутствие реестров объектов ИТ-инфраструктуры (</a:t>
            </a:r>
            <a:r>
              <a:rPr lang="ru-RU" sz="2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межкампусных</a:t>
            </a: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сетей, лицензионного ПО, ИС, сайтов, ММА, и т.д.)</a:t>
            </a:r>
          </a:p>
          <a:p>
            <a:pPr marL="342900" marR="0" lvl="0" indent="-342900" defTabSz="4572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Отсутствие 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</a:rPr>
              <a:t>эффективной системы мониторинга и контроля объектов </a:t>
            </a: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ИТ-инфраструктуры</a:t>
            </a:r>
            <a:endParaRPr lang="ru-RU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2900" marR="0" lvl="0" indent="-342900" defTabSz="4572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</a:rPr>
              <a:t>О</a:t>
            </a: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тсутствие 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</a:rPr>
              <a:t>в бюджете университета строки, отвечающей за содержание общеуниверситетских ММА, компьютерных классов, серверов и систем хранения данных, корпоративных </a:t>
            </a: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ИС</a:t>
            </a:r>
            <a:endParaRPr lang="ru-RU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5624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/>
          </p:cNvSpPr>
          <p:nvPr>
            <p:ph type="body" idx="1"/>
          </p:nvPr>
        </p:nvSpPr>
        <p:spPr>
          <a:xfrm>
            <a:off x="584448" y="1601438"/>
            <a:ext cx="8201205" cy="43173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indent="0">
              <a:buNone/>
            </a:pPr>
            <a:r>
              <a:rPr lang="ru-RU" sz="2000" b="1" dirty="0"/>
              <a:t>Основные мероприятия по развитию сетевой инфраструктуры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на </a:t>
            </a:r>
            <a:r>
              <a:rPr lang="ru-RU" sz="2000" b="1" dirty="0"/>
              <a:t>2017 </a:t>
            </a:r>
            <a:r>
              <a:rPr lang="ru-RU" sz="2000" b="1" dirty="0" smtClean="0"/>
              <a:t>год:</a:t>
            </a:r>
            <a:endParaRPr lang="ru-RU" sz="2000" b="1" dirty="0"/>
          </a:p>
          <a:p>
            <a:r>
              <a:rPr lang="ru-RU" sz="2000" dirty="0" smtClean="0"/>
              <a:t>реконструкция </a:t>
            </a:r>
            <a:r>
              <a:rPr lang="ru-RU" sz="2000" dirty="0"/>
              <a:t>магистральной сети, оптимизация арендуемых трасс и построение оптического кольца, проходящего через основные территориальные площадки </a:t>
            </a:r>
            <a:r>
              <a:rPr lang="ru-RU" sz="2000" dirty="0" err="1" smtClean="0"/>
              <a:t>УрФУ</a:t>
            </a:r>
            <a:r>
              <a:rPr lang="ru-RU" sz="2000" dirty="0" smtClean="0"/>
              <a:t>;</a:t>
            </a:r>
            <a:endParaRPr lang="ru-RU" sz="2000" dirty="0"/>
          </a:p>
          <a:p>
            <a:r>
              <a:rPr lang="ru-RU" sz="2000" dirty="0" smtClean="0"/>
              <a:t>обновление </a:t>
            </a:r>
            <a:r>
              <a:rPr lang="ru-RU" sz="2000" dirty="0"/>
              <a:t>ВОЛС, связывающих </a:t>
            </a:r>
            <a:r>
              <a:rPr lang="ru-RU" sz="2000" dirty="0" err="1"/>
              <a:t>близкостоящие</a:t>
            </a:r>
            <a:r>
              <a:rPr lang="ru-RU" sz="2000" dirty="0"/>
              <a:t> здания на территории </a:t>
            </a:r>
            <a:r>
              <a:rPr lang="ru-RU" sz="2000" dirty="0" smtClean="0"/>
              <a:t>бывшего </a:t>
            </a:r>
            <a:r>
              <a:rPr lang="ru-RU" sz="2000" dirty="0"/>
              <a:t>УГТУ-УПИ и студенческого городка по ул. </a:t>
            </a:r>
            <a:r>
              <a:rPr lang="ru-RU" sz="2000" dirty="0" smtClean="0"/>
              <a:t>Чапаева;</a:t>
            </a:r>
            <a:endParaRPr lang="ru-RU" sz="2000" dirty="0"/>
          </a:p>
          <a:p>
            <a:r>
              <a:rPr lang="ru-RU" sz="2000" dirty="0" smtClean="0"/>
              <a:t>внедрение </a:t>
            </a:r>
            <a:r>
              <a:rPr lang="ru-RU" sz="2000" dirty="0"/>
              <a:t>новых </a:t>
            </a:r>
            <a:r>
              <a:rPr lang="en-US" sz="2000" dirty="0"/>
              <a:t>VPN</a:t>
            </a:r>
            <a:r>
              <a:rPr lang="ru-RU" sz="2000" dirty="0"/>
              <a:t> маршрутизаторов в пограничном сегменте сети и замена серверов аутентификации пользователей. </a:t>
            </a:r>
            <a:br>
              <a:rPr lang="ru-RU" sz="2000" dirty="0"/>
            </a:br>
            <a:r>
              <a:rPr lang="ru-RU" sz="2000" dirty="0">
                <a:solidFill>
                  <a:schemeClr val="tx1"/>
                </a:solidFill>
              </a:rPr>
              <a:t>Это необходимый этап для ликвидации 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нерешенной проблемы «цифрового неравенства».</a:t>
            </a:r>
            <a:endParaRPr lang="ru-RU" sz="2000" dirty="0">
              <a:solidFill>
                <a:schemeClr val="tx1"/>
              </a:solidFill>
            </a:endParaRPr>
          </a:p>
          <a:p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16" name="Shape 216"/>
          <p:cNvSpPr>
            <a:spLocks noGrp="1"/>
          </p:cNvSpPr>
          <p:nvPr>
            <p:ph type="sldNum" sz="quarter" idx="2"/>
          </p:nvPr>
        </p:nvSpPr>
        <p:spPr>
          <a:xfrm>
            <a:off x="6553200" y="6132829"/>
            <a:ext cx="2133600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 lnSpcReduction="1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30</a:t>
            </a:fld>
            <a:endParaRPr sz="1200" dirty="0">
              <a:solidFill>
                <a:srgbClr val="888888"/>
              </a:solidFill>
            </a:endParaRPr>
          </a:p>
        </p:txBody>
      </p:sp>
      <p:pic>
        <p:nvPicPr>
          <p:cNvPr id="217" name="image2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2" y="-9297"/>
            <a:ext cx="9144002" cy="62230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Прямоугольник 6"/>
          <p:cNvSpPr/>
          <p:nvPr/>
        </p:nvSpPr>
        <p:spPr>
          <a:xfrm>
            <a:off x="460375" y="718118"/>
            <a:ext cx="43021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5400" algn="l">
              <a:lnSpc>
                <a:spcPct val="150000"/>
              </a:lnSpc>
              <a:spcAft>
                <a:spcPts val="300"/>
              </a:spcAft>
            </a:pP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Сети и сетевые сервисы</a:t>
            </a:r>
          </a:p>
        </p:txBody>
      </p:sp>
      <p:pic>
        <p:nvPicPr>
          <p:cNvPr id="9" name="Picture 4" descr="http://sergeyinfo.ru/wp-content/uploads/2016/06/0d021cf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565074"/>
            <a:ext cx="2069893" cy="116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4152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/>
          </p:cNvSpPr>
          <p:nvPr>
            <p:ph type="body" idx="1"/>
          </p:nvPr>
        </p:nvSpPr>
        <p:spPr>
          <a:xfrm>
            <a:off x="556054" y="1596522"/>
            <a:ext cx="8130746" cy="445285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indent="0" algn="l">
              <a:buNone/>
            </a:pPr>
            <a:r>
              <a:rPr lang="ru-RU" sz="2000" b="1" dirty="0"/>
              <a:t>Основные мероприятия по развитию сетевой инфраструктуры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на </a:t>
            </a:r>
            <a:r>
              <a:rPr lang="ru-RU" sz="2000" b="1" dirty="0"/>
              <a:t>2017 </a:t>
            </a:r>
            <a:r>
              <a:rPr lang="ru-RU" sz="2000" b="1" dirty="0" smtClean="0"/>
              <a:t>год:</a:t>
            </a:r>
            <a:endParaRPr lang="ru-RU" sz="2000" b="1" dirty="0" smtClean="0">
              <a:sym typeface="Helvetic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ym typeface="Helvetica"/>
              </a:rPr>
              <a:t>р</a:t>
            </a:r>
            <a:r>
              <a:rPr lang="ru-RU" sz="2000" dirty="0" smtClean="0">
                <a:sym typeface="Helvetica"/>
              </a:rPr>
              <a:t>асширение </a:t>
            </a:r>
            <a:r>
              <a:rPr lang="ru-RU" sz="2000" dirty="0">
                <a:sym typeface="Helvetica"/>
              </a:rPr>
              <a:t>зоны обслуживания сетей за счёт:</a:t>
            </a:r>
          </a:p>
          <a:p>
            <a:pPr lvl="1">
              <a:buSzPct val="70000"/>
              <a:buFont typeface="Arial" panose="020B0604020202020204" pitchFamily="34" charset="0"/>
              <a:buChar char="•"/>
            </a:pPr>
            <a:r>
              <a:rPr lang="ru-RU" sz="2000" dirty="0">
                <a:sym typeface="Helvetica"/>
              </a:rPr>
              <a:t>з</a:t>
            </a:r>
            <a:r>
              <a:rPr lang="ru-RU" sz="2000" dirty="0" smtClean="0">
                <a:sym typeface="Helvetica"/>
              </a:rPr>
              <a:t>апуска </a:t>
            </a:r>
            <a:r>
              <a:rPr lang="ru-RU" sz="2000" dirty="0">
                <a:sym typeface="Helvetica"/>
              </a:rPr>
              <a:t>беспроводной и проводной сети Комсомольская 70 (в рамках капитального строительства</a:t>
            </a:r>
            <a:r>
              <a:rPr lang="ru-RU" sz="2000" dirty="0" smtClean="0">
                <a:sym typeface="Helvetica"/>
              </a:rPr>
              <a:t>);</a:t>
            </a:r>
            <a:endParaRPr lang="ru-RU" sz="2000" dirty="0">
              <a:sym typeface="Helvetica"/>
            </a:endParaRPr>
          </a:p>
          <a:p>
            <a:pPr lvl="1">
              <a:buSzPct val="70000"/>
              <a:buFont typeface="Arial" panose="020B0604020202020204" pitchFamily="34" charset="0"/>
              <a:buChar char="•"/>
            </a:pPr>
            <a:r>
              <a:rPr lang="ru-RU" sz="2000" dirty="0" smtClean="0">
                <a:sym typeface="Helvetica"/>
              </a:rPr>
              <a:t>запуска </a:t>
            </a:r>
            <a:r>
              <a:rPr lang="ru-RU" sz="2000" dirty="0">
                <a:sym typeface="Helvetica"/>
              </a:rPr>
              <a:t>опорной сети здания и небольшого беспроводного сегмента здания по ул. Мира 21 (за счёт ФТИ</a:t>
            </a:r>
            <a:r>
              <a:rPr lang="ru-RU" sz="2000" dirty="0" smtClean="0">
                <a:sym typeface="Helvetica"/>
              </a:rPr>
              <a:t>);</a:t>
            </a:r>
            <a:endParaRPr lang="ru-RU" sz="2000" dirty="0">
              <a:sym typeface="Helvetica"/>
            </a:endParaRPr>
          </a:p>
          <a:p>
            <a:pPr lvl="1">
              <a:buSzPct val="70000"/>
              <a:buFont typeface="Arial" panose="020B0604020202020204" pitchFamily="34" charset="0"/>
              <a:buChar char="•"/>
            </a:pPr>
            <a:r>
              <a:rPr lang="ru-RU" sz="2000" dirty="0" smtClean="0">
                <a:sym typeface="Helvetica"/>
              </a:rPr>
              <a:t>строительства </a:t>
            </a:r>
            <a:r>
              <a:rPr lang="ru-RU" sz="2000" dirty="0">
                <a:sym typeface="Helvetica"/>
              </a:rPr>
              <a:t>кабельных сетей в общежитиях с привлечением к финансированию </a:t>
            </a:r>
            <a:r>
              <a:rPr lang="ru-RU" sz="2000" dirty="0" smtClean="0">
                <a:sym typeface="Helvetica"/>
              </a:rPr>
              <a:t>партнеров;</a:t>
            </a:r>
            <a:endParaRPr lang="ru-RU" sz="2000" dirty="0">
              <a:sym typeface="Helvetic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sym typeface="Helvetica"/>
              </a:rPr>
              <a:t>формирование </a:t>
            </a:r>
            <a:r>
              <a:rPr lang="ru-RU" sz="2000" dirty="0">
                <a:sym typeface="Helvetica"/>
              </a:rPr>
              <a:t>сети ЦОД и плана долгосрочного развития ЦОД и серверных помещений, запуск и освоение системы виртуализации СКАЛА-Р, оптимизация ролей и распределения серверных </a:t>
            </a:r>
            <a:r>
              <a:rPr lang="ru-RU" sz="2000" dirty="0" smtClean="0">
                <a:sym typeface="Helvetica"/>
              </a:rPr>
              <a:t>систем.</a:t>
            </a:r>
            <a:endParaRPr lang="ru-RU" sz="2000" dirty="0">
              <a:sym typeface="Helvetica"/>
            </a:endParaRPr>
          </a:p>
          <a:p>
            <a:pPr marL="457200" lvl="1" indent="0">
              <a:buNone/>
            </a:pPr>
            <a:endParaRPr lang="ru-RU" sz="2000" dirty="0"/>
          </a:p>
          <a:p>
            <a:pPr lvl="1"/>
            <a:endParaRPr lang="ru-RU" sz="2000" dirty="0"/>
          </a:p>
          <a:p>
            <a:endParaRPr lang="ru-RU" sz="1200" dirty="0"/>
          </a:p>
        </p:txBody>
      </p:sp>
      <p:sp>
        <p:nvSpPr>
          <p:cNvPr id="216" name="Shape 216"/>
          <p:cNvSpPr>
            <a:spLocks noGrp="1"/>
          </p:cNvSpPr>
          <p:nvPr>
            <p:ph type="sldNum" sz="quarter" idx="2"/>
          </p:nvPr>
        </p:nvSpPr>
        <p:spPr>
          <a:xfrm>
            <a:off x="6553200" y="6132829"/>
            <a:ext cx="2133600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 lnSpcReduction="1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31</a:t>
            </a:fld>
            <a:endParaRPr sz="1200" dirty="0">
              <a:solidFill>
                <a:srgbClr val="888888"/>
              </a:solidFill>
            </a:endParaRPr>
          </a:p>
        </p:txBody>
      </p:sp>
      <p:pic>
        <p:nvPicPr>
          <p:cNvPr id="217" name="image2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2" y="-9297"/>
            <a:ext cx="9144002" cy="62230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Прямоугольник 5"/>
          <p:cNvSpPr/>
          <p:nvPr/>
        </p:nvSpPr>
        <p:spPr>
          <a:xfrm>
            <a:off x="460375" y="718118"/>
            <a:ext cx="43021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5400" algn="l">
              <a:lnSpc>
                <a:spcPct val="150000"/>
              </a:lnSpc>
              <a:spcAft>
                <a:spcPts val="300"/>
              </a:spcAft>
            </a:pP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Сети и сетевые сервисы</a:t>
            </a:r>
          </a:p>
        </p:txBody>
      </p:sp>
    </p:spTree>
    <p:extLst>
      <p:ext uri="{BB962C8B-B14F-4D97-AF65-F5344CB8AC3E}">
        <p14:creationId xmlns:p14="http://schemas.microsoft.com/office/powerpoint/2010/main" val="23317509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32</a:t>
            </a:fld>
            <a:endParaRPr lang="ru-RU"/>
          </a:p>
        </p:txBody>
      </p:sp>
      <p:pic>
        <p:nvPicPr>
          <p:cNvPr id="4" name="image2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9297"/>
            <a:ext cx="9144002" cy="62230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AutoShape 2" descr="Картинки по запросу электронная поч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55909" y="748172"/>
            <a:ext cx="8588091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5400" algn="l">
              <a:lnSpc>
                <a:spcPct val="150000"/>
              </a:lnSpc>
              <a:spcAft>
                <a:spcPts val="300"/>
              </a:spcAft>
            </a:pPr>
            <a:r>
              <a:rPr lang="ru-RU" sz="2400" b="1" dirty="0">
                <a:latin typeface="Calibri"/>
                <a:ea typeface="Calibri"/>
                <a:cs typeface="Calibri"/>
                <a:sym typeface="Calibri"/>
              </a:rPr>
              <a:t>Мультимедиа-аудитории, классы и техподдержка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55909" y="1456521"/>
            <a:ext cx="8047182" cy="481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b="1" dirty="0">
                <a:latin typeface="Calibri"/>
                <a:ea typeface="Calibri"/>
                <a:cs typeface="Calibri"/>
                <a:sym typeface="Calibri"/>
              </a:rPr>
              <a:t>В 2016 </a:t>
            </a:r>
            <a:r>
              <a:rPr lang="ru-RU" sz="1600" b="1" dirty="0" smtClean="0">
                <a:latin typeface="Calibri"/>
                <a:ea typeface="Calibri"/>
                <a:cs typeface="Calibri"/>
                <a:sym typeface="Calibri"/>
              </a:rPr>
              <a:t>году:</a:t>
            </a:r>
            <a:endParaRPr lang="ru-RU" sz="1600" b="1" dirty="0"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alibri"/>
                <a:ea typeface="Calibri"/>
                <a:cs typeface="Calibri"/>
                <a:sym typeface="Calibri"/>
              </a:rPr>
              <a:t>переданы 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в сопровождение ММА Т1008, Фт406, 4Римская, </a:t>
            </a:r>
            <a:r>
              <a:rPr lang="ru-RU" sz="1600" dirty="0" smtClean="0">
                <a:latin typeface="Calibri"/>
                <a:ea typeface="Calibri"/>
                <a:cs typeface="Calibri"/>
                <a:sym typeface="Calibri"/>
              </a:rPr>
              <a:t>Т106б;</a:t>
            </a:r>
            <a:endParaRPr lang="ru-RU" sz="1600" dirty="0"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alibri"/>
                <a:ea typeface="Calibri"/>
                <a:cs typeface="Calibri"/>
                <a:sym typeface="Calibri"/>
              </a:rPr>
              <a:t>проведен ремонт/замена ММ 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оборудования в 12 аудиториях ОАФ, </a:t>
            </a:r>
            <a:r>
              <a:rPr lang="ru-RU" sz="1600" dirty="0" smtClean="0">
                <a:latin typeface="Calibri"/>
                <a:ea typeface="Calibri"/>
                <a:cs typeface="Calibri"/>
                <a:sym typeface="Calibri"/>
              </a:rPr>
              <a:t>актовом зале 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(Ленина, </a:t>
            </a:r>
            <a:r>
              <a:rPr lang="ru-RU" sz="1600" dirty="0" smtClean="0">
                <a:latin typeface="Calibri"/>
                <a:ea typeface="Calibri"/>
                <a:cs typeface="Calibri"/>
                <a:sym typeface="Calibri"/>
              </a:rPr>
              <a:t>51), Демидовском зале, 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Х-405, </a:t>
            </a:r>
            <a:r>
              <a:rPr lang="ru-RU" sz="1600" dirty="0" smtClean="0">
                <a:latin typeface="Calibri"/>
                <a:ea typeface="Calibri"/>
                <a:cs typeface="Calibri"/>
                <a:sym typeface="Calibri"/>
              </a:rPr>
              <a:t>аудиториях ИРИТ-</a:t>
            </a:r>
            <a:r>
              <a:rPr lang="ru-RU" sz="1600" dirty="0" err="1" smtClean="0">
                <a:latin typeface="Calibri"/>
                <a:ea typeface="Calibri"/>
                <a:cs typeface="Calibri"/>
                <a:sym typeface="Calibri"/>
              </a:rPr>
              <a:t>РтФ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600" dirty="0" smtClean="0">
                <a:latin typeface="Calibri"/>
                <a:ea typeface="Calibri"/>
                <a:cs typeface="Calibri"/>
                <a:sym typeface="Calibri"/>
              </a:rPr>
              <a:t>К48-265;</a:t>
            </a:r>
            <a:endParaRPr lang="ru-RU" sz="1600" dirty="0"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alibri"/>
                <a:ea typeface="Calibri"/>
                <a:cs typeface="Calibri"/>
                <a:sym typeface="Calibri"/>
              </a:rPr>
              <a:t>мобильный 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фонд пополнен комплектами оборудования для сопровождения мероприятий, 16 ноутбуками, резервными </a:t>
            </a:r>
            <a:r>
              <a:rPr lang="ru-RU" sz="1600" dirty="0" smtClean="0">
                <a:latin typeface="Calibri"/>
                <a:ea typeface="Calibri"/>
                <a:cs typeface="Calibri"/>
                <a:sym typeface="Calibri"/>
              </a:rPr>
              <a:t>видеокамерами 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для </a:t>
            </a:r>
            <a:r>
              <a:rPr lang="ru-RU" sz="1600" dirty="0" err="1">
                <a:latin typeface="Calibri"/>
                <a:ea typeface="Calibri"/>
                <a:cs typeface="Calibri"/>
                <a:sym typeface="Calibri"/>
              </a:rPr>
              <a:t>диссоветов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, комплектами мобильной акустики, оборудованием для профилактического </a:t>
            </a:r>
            <a:r>
              <a:rPr lang="ru-RU" sz="1600" dirty="0" smtClean="0">
                <a:latin typeface="Calibri"/>
                <a:ea typeface="Calibri"/>
                <a:cs typeface="Calibri"/>
                <a:sym typeface="Calibri"/>
              </a:rPr>
              <a:t>обслуживания;</a:t>
            </a:r>
            <a:endParaRPr lang="ru-RU" sz="1600" dirty="0"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alibri"/>
                <a:ea typeface="Calibri"/>
                <a:cs typeface="Calibri"/>
                <a:sym typeface="Calibri"/>
              </a:rPr>
              <a:t>апробирована 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система универсальных коммуникаций на основе </a:t>
            </a: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Skype For Business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. Видео, аудио, чат, удаленная помощь внутри </a:t>
            </a:r>
            <a:r>
              <a:rPr lang="ru-RU" sz="1600" dirty="0" smtClean="0">
                <a:latin typeface="Calibri"/>
                <a:ea typeface="Calibri"/>
                <a:cs typeface="Calibri"/>
                <a:sym typeface="Calibri"/>
              </a:rPr>
              <a:t>Университета;</a:t>
            </a:r>
            <a:endParaRPr lang="ru-RU" sz="1600" dirty="0"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alibri"/>
                <a:ea typeface="Calibri"/>
                <a:cs typeface="Calibri"/>
                <a:sym typeface="Calibri"/>
              </a:rPr>
              <a:t>Инициирован проект по созданию Сервиса учета оснащенности и доступности ММА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ru-RU" sz="1600" b="1" dirty="0" smtClean="0">
                <a:latin typeface="Calibri"/>
                <a:ea typeface="Calibri"/>
                <a:cs typeface="Calibri"/>
                <a:sym typeface="Calibri"/>
              </a:rPr>
              <a:t>Единая </a:t>
            </a:r>
            <a:r>
              <a:rPr lang="ru-RU" sz="1600" b="1" dirty="0">
                <a:latin typeface="Calibri"/>
                <a:ea typeface="Calibri"/>
                <a:cs typeface="Calibri"/>
                <a:sym typeface="Calibri"/>
              </a:rPr>
              <a:t>диспетчерская </a:t>
            </a:r>
            <a:r>
              <a:rPr lang="ru-RU" sz="1600" b="1" dirty="0" smtClean="0">
                <a:latin typeface="Calibri"/>
                <a:ea typeface="Calibri"/>
                <a:cs typeface="Calibri"/>
                <a:sym typeface="Calibri"/>
              </a:rPr>
              <a:t>служба сопровождения пользователей:</a:t>
            </a:r>
            <a:endParaRPr lang="ru-RU" sz="1600" b="1" dirty="0"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alibri"/>
                <a:ea typeface="Calibri"/>
                <a:cs typeface="Calibri"/>
                <a:sym typeface="Calibri"/>
              </a:rPr>
              <a:t>время 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работы </a:t>
            </a: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продлено до </a:t>
            </a:r>
            <a:r>
              <a:rPr lang="ru-RU" sz="1600" dirty="0" smtClean="0">
                <a:latin typeface="Calibri"/>
                <a:ea typeface="Calibri"/>
                <a:cs typeface="Calibri"/>
                <a:sym typeface="Calibri"/>
              </a:rPr>
              <a:t>19:00;</a:t>
            </a:r>
            <a:endParaRPr lang="ru-RU" sz="1600" dirty="0"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alibri"/>
                <a:ea typeface="Calibri"/>
                <a:cs typeface="Calibri"/>
                <a:sym typeface="Calibri"/>
              </a:rPr>
              <a:t>количество 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обращений стабилизировалось </a:t>
            </a:r>
            <a:r>
              <a:rPr lang="ru-RU" sz="1600" dirty="0" smtClean="0">
                <a:latin typeface="Calibri"/>
                <a:ea typeface="Calibri"/>
                <a:cs typeface="Calibri"/>
                <a:sym typeface="Calibri"/>
              </a:rPr>
              <a:t>на уровне 19 тыс. 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в </a:t>
            </a:r>
            <a:r>
              <a:rPr lang="ru-RU" sz="1600" dirty="0" smtClean="0">
                <a:latin typeface="Calibri"/>
                <a:ea typeface="Calibri"/>
                <a:cs typeface="Calibri"/>
                <a:sym typeface="Calibri"/>
              </a:rPr>
              <a:t>год;</a:t>
            </a:r>
            <a:endParaRPr lang="ru-RU" sz="1600" dirty="0"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качественное </a:t>
            </a:r>
            <a:r>
              <a:rPr lang="ru-RU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улучшение технической поддержки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возможно, если поддержать идею </a:t>
            </a: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комплексного решения  </a:t>
            </a: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единая 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CRM </a:t>
            </a: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</a:t>
            </a: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Контакт-центра </a:t>
            </a: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других служб + 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Service </a:t>
            </a: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Desk</a:t>
            </a:r>
            <a:endParaRPr lang="ru-RU" sz="1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1870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pp.vk.me/c623923/v623923305/3668d/NDmsGDE-Pg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826" y="4817058"/>
            <a:ext cx="1616725" cy="137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33</a:t>
            </a:fld>
            <a:endParaRPr lang="ru-RU"/>
          </a:p>
        </p:txBody>
      </p:sp>
      <p:pic>
        <p:nvPicPr>
          <p:cNvPr id="4" name="image2.pn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9297"/>
            <a:ext cx="9144002" cy="62230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AutoShape 2" descr="Картинки по запросу электронная поч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55909" y="1588157"/>
            <a:ext cx="800100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ru-RU" b="1" dirty="0">
                <a:latin typeface="Calibri"/>
                <a:ea typeface="Calibri"/>
                <a:cs typeface="Calibri"/>
              </a:rPr>
              <a:t>Проблемы, требующие </a:t>
            </a:r>
            <a:r>
              <a:rPr lang="ru-RU" b="1" dirty="0" smtClean="0">
                <a:latin typeface="Calibri"/>
                <a:ea typeface="Calibri"/>
                <a:cs typeface="Calibri"/>
              </a:rPr>
              <a:t>решения:</a:t>
            </a:r>
            <a:endParaRPr lang="ru-RU" b="1" dirty="0">
              <a:latin typeface="Calibri"/>
              <a:ea typeface="Calibri"/>
              <a:cs typeface="Calibri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b="1" dirty="0">
              <a:latin typeface="Calibri"/>
              <a:ea typeface="Calibri"/>
              <a:cs typeface="Calibri"/>
              <a:sym typeface="Helvetica Neu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alibri"/>
                <a:ea typeface="Calibri"/>
                <a:cs typeface="Calibri"/>
                <a:sym typeface="Helvetica Neue"/>
              </a:rPr>
              <a:t>о</a:t>
            </a:r>
            <a:r>
              <a:rPr lang="ru-RU" dirty="0" smtClean="0">
                <a:latin typeface="Calibri"/>
                <a:ea typeface="Calibri"/>
                <a:cs typeface="Calibri"/>
                <a:sym typeface="Helvetica Neue"/>
              </a:rPr>
              <a:t>беспечение </a:t>
            </a:r>
            <a:r>
              <a:rPr lang="ru-RU" dirty="0">
                <a:latin typeface="Calibri"/>
                <a:ea typeface="Calibri"/>
                <a:cs typeface="Calibri"/>
                <a:sym typeface="Helvetica Neue"/>
              </a:rPr>
              <a:t>удобного доступа преподавателей в ММА и компьютерные классы. Возможное решение – внедрение </a:t>
            </a:r>
            <a:r>
              <a:rPr lang="ru-RU" dirty="0" smtClean="0">
                <a:latin typeface="Calibri"/>
                <a:ea typeface="Calibri"/>
                <a:cs typeface="Calibri"/>
                <a:sym typeface="Helvetica Neue"/>
              </a:rPr>
              <a:t>СКУД;</a:t>
            </a:r>
            <a:endParaRPr lang="ru-RU" dirty="0">
              <a:latin typeface="Calibri"/>
              <a:ea typeface="Calibri"/>
              <a:cs typeface="Calibri"/>
              <a:sym typeface="Helvetica Neu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alibri"/>
                <a:ea typeface="Calibri"/>
                <a:cs typeface="Calibri"/>
                <a:sym typeface="Helvetica Neue"/>
              </a:rPr>
              <a:t>кадры </a:t>
            </a:r>
            <a:r>
              <a:rPr lang="ru-RU" dirty="0">
                <a:latin typeface="Calibri"/>
                <a:ea typeface="Calibri"/>
                <a:cs typeface="Calibri"/>
                <a:sym typeface="Helvetica Neue"/>
              </a:rPr>
              <a:t>- возрастной контингент работников, нехватка штатов в ЕДС (3,5 человека) на еженедельные 400-430 </a:t>
            </a:r>
            <a:r>
              <a:rPr lang="ru-RU" dirty="0" smtClean="0">
                <a:latin typeface="Calibri"/>
                <a:ea typeface="Calibri"/>
                <a:cs typeface="Calibri"/>
                <a:sym typeface="Helvetica Neue"/>
              </a:rPr>
              <a:t>запросов;</a:t>
            </a:r>
            <a:endParaRPr lang="ru-RU" dirty="0">
              <a:latin typeface="Calibri"/>
              <a:ea typeface="Calibri"/>
              <a:cs typeface="Calibri"/>
              <a:sym typeface="Helvetica Neue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alibri"/>
                <a:ea typeface="Calibri"/>
                <a:cs typeface="Calibri"/>
              </a:rPr>
              <a:t>отсутствие </a:t>
            </a:r>
            <a:r>
              <a:rPr lang="ru-RU" dirty="0">
                <a:latin typeface="Calibri"/>
                <a:ea typeface="Calibri"/>
                <a:cs typeface="Calibri"/>
              </a:rPr>
              <a:t>планового выделения средств на содержание </a:t>
            </a:r>
            <a:r>
              <a:rPr lang="ru-RU" dirty="0" smtClean="0">
                <a:latin typeface="Calibri"/>
                <a:ea typeface="Calibri"/>
                <a:cs typeface="Calibri"/>
              </a:rPr>
              <a:t>ММА, </a:t>
            </a:r>
            <a:r>
              <a:rPr lang="ru-RU" dirty="0">
                <a:latin typeface="Calibri"/>
                <a:ea typeface="Calibri"/>
                <a:cs typeface="Calibri"/>
              </a:rPr>
              <a:t>учебных компьютерных классов, замены компьютеров на рабочих местах сотрудников;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alibri"/>
                <a:ea typeface="Calibri"/>
                <a:cs typeface="Calibri"/>
              </a:rPr>
              <a:t>необходимость </a:t>
            </a:r>
            <a:r>
              <a:rPr lang="ru-RU" dirty="0">
                <a:latin typeface="Calibri"/>
                <a:ea typeface="Calibri"/>
                <a:cs typeface="Calibri"/>
              </a:rPr>
              <a:t>модернизации системы </a:t>
            </a:r>
            <a:r>
              <a:rPr lang="ru-RU" dirty="0" err="1">
                <a:latin typeface="Calibri"/>
                <a:ea typeface="Calibri"/>
                <a:cs typeface="Calibri"/>
              </a:rPr>
              <a:t>Service</a:t>
            </a:r>
            <a:r>
              <a:rPr lang="ru-RU" dirty="0">
                <a:latin typeface="Calibri"/>
                <a:ea typeface="Calibri"/>
                <a:cs typeface="Calibri"/>
              </a:rPr>
              <a:t> </a:t>
            </a:r>
            <a:r>
              <a:rPr lang="ru-RU" dirty="0" err="1" smtClean="0">
                <a:latin typeface="Calibri"/>
                <a:ea typeface="Calibri"/>
                <a:cs typeface="Calibri"/>
              </a:rPr>
              <a:t>Desk</a:t>
            </a:r>
            <a:r>
              <a:rPr lang="ru-RU" dirty="0" smtClean="0">
                <a:latin typeface="Calibri"/>
                <a:ea typeface="Calibri"/>
                <a:cs typeface="Calibri"/>
              </a:rPr>
              <a:t> (существующая не обновляется, доработка невозможна);</a:t>
            </a:r>
            <a:endParaRPr lang="ru-RU" dirty="0">
              <a:latin typeface="Calibri"/>
              <a:ea typeface="Calibri"/>
              <a:cs typeface="Calibri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alibri"/>
                <a:ea typeface="Calibri"/>
                <a:cs typeface="Calibri"/>
              </a:rPr>
              <a:t>отсутствие </a:t>
            </a:r>
            <a:r>
              <a:rPr lang="ru-RU" dirty="0">
                <a:latin typeface="Calibri"/>
                <a:ea typeface="Calibri"/>
                <a:cs typeface="Calibri"/>
              </a:rPr>
              <a:t>кадров для приема на техническое </a:t>
            </a:r>
            <a:r>
              <a:rPr lang="ru-RU" dirty="0" smtClean="0">
                <a:latin typeface="Calibri"/>
                <a:ea typeface="Calibri"/>
                <a:cs typeface="Calibri"/>
              </a:rPr>
              <a:t/>
            </a:r>
            <a:br>
              <a:rPr lang="ru-RU" dirty="0" smtClean="0">
                <a:latin typeface="Calibri"/>
                <a:ea typeface="Calibri"/>
                <a:cs typeface="Calibri"/>
              </a:rPr>
            </a:br>
            <a:r>
              <a:rPr lang="ru-RU" dirty="0" smtClean="0">
                <a:latin typeface="Calibri"/>
                <a:ea typeface="Calibri"/>
                <a:cs typeface="Calibri"/>
              </a:rPr>
              <a:t>сопровождение </a:t>
            </a:r>
            <a:r>
              <a:rPr lang="ru-RU" dirty="0">
                <a:latin typeface="Calibri"/>
                <a:ea typeface="Calibri"/>
                <a:cs typeface="Calibri"/>
              </a:rPr>
              <a:t>аудиторий на Ленина, </a:t>
            </a:r>
            <a:r>
              <a:rPr lang="ru-RU" dirty="0" smtClean="0">
                <a:latin typeface="Calibri"/>
                <a:ea typeface="Calibri"/>
                <a:cs typeface="Calibri"/>
              </a:rPr>
              <a:t>51</a:t>
            </a:r>
            <a:r>
              <a:rPr lang="ru-RU" dirty="0">
                <a:latin typeface="Calibri"/>
                <a:ea typeface="Calibri"/>
                <a:cs typeface="Calibri"/>
              </a:rPr>
              <a:t>.</a:t>
            </a:r>
            <a:endParaRPr lang="ru-RU" dirty="0">
              <a:latin typeface="Calibri"/>
              <a:ea typeface="Calibri"/>
              <a:cs typeface="Calibri"/>
              <a:sym typeface="Helvetica Neue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5909" y="748172"/>
            <a:ext cx="8588091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5400" algn="l">
              <a:lnSpc>
                <a:spcPct val="150000"/>
              </a:lnSpc>
              <a:spcAft>
                <a:spcPts val="300"/>
              </a:spcAft>
            </a:pPr>
            <a:r>
              <a:rPr lang="ru-RU" sz="2400" b="1" dirty="0">
                <a:latin typeface="Calibri"/>
                <a:ea typeface="Calibri"/>
                <a:cs typeface="Calibri"/>
                <a:sym typeface="Calibri"/>
              </a:rPr>
              <a:t>Мультимедиа-аудитории, классы и техподдержка</a:t>
            </a:r>
          </a:p>
        </p:txBody>
      </p:sp>
    </p:spTree>
    <p:extLst>
      <p:ext uri="{BB962C8B-B14F-4D97-AF65-F5344CB8AC3E}">
        <p14:creationId xmlns:p14="http://schemas.microsoft.com/office/powerpoint/2010/main" val="21054116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34</a:t>
            </a:fld>
            <a:endParaRPr lang="ru-RU"/>
          </a:p>
        </p:txBody>
      </p:sp>
      <p:pic>
        <p:nvPicPr>
          <p:cNvPr id="4" name="image2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9297"/>
            <a:ext cx="9144002" cy="62230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AutoShape 2" descr="Картинки по запросу электронная поч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48408" y="1587608"/>
            <a:ext cx="694021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latin typeface="Calibri"/>
                <a:ea typeface="Calibri"/>
                <a:cs typeface="Calibri"/>
              </a:rPr>
              <a:t>Планы на 2017 </a:t>
            </a:r>
            <a:r>
              <a:rPr lang="ru-RU" b="1" dirty="0" smtClean="0">
                <a:latin typeface="Calibri"/>
                <a:ea typeface="Calibri"/>
                <a:cs typeface="Calibri"/>
              </a:rPr>
              <a:t>год:</a:t>
            </a:r>
            <a:endParaRPr lang="ru-RU" b="1" dirty="0">
              <a:latin typeface="Calibri"/>
              <a:ea typeface="Calibri"/>
              <a:cs typeface="Calibri"/>
            </a:endParaRPr>
          </a:p>
          <a:p>
            <a:pPr marL="2857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Calibri"/>
                <a:ea typeface="Calibri"/>
                <a:cs typeface="Calibri"/>
              </a:rPr>
              <a:t>м</a:t>
            </a:r>
            <a:r>
              <a:rPr lang="ru-RU" dirty="0" smtClean="0">
                <a:latin typeface="Calibri"/>
                <a:ea typeface="Calibri"/>
                <a:cs typeface="Calibri"/>
              </a:rPr>
              <a:t>одернизация </a:t>
            </a:r>
            <a:r>
              <a:rPr lang="ru-RU" dirty="0">
                <a:latin typeface="Calibri"/>
                <a:ea typeface="Calibri"/>
                <a:cs typeface="Calibri"/>
              </a:rPr>
              <a:t>платформы  </a:t>
            </a:r>
            <a:r>
              <a:rPr lang="en-US" dirty="0">
                <a:latin typeface="Calibri"/>
                <a:ea typeface="Calibri"/>
                <a:cs typeface="Calibri"/>
              </a:rPr>
              <a:t>Service Desk </a:t>
            </a:r>
            <a:r>
              <a:rPr lang="ru-RU" dirty="0">
                <a:latin typeface="Calibri"/>
                <a:ea typeface="Calibri"/>
                <a:cs typeface="Calibri"/>
              </a:rPr>
              <a:t>(возможное </a:t>
            </a:r>
            <a:r>
              <a:rPr lang="ru-RU" dirty="0" smtClean="0">
                <a:latin typeface="Calibri"/>
                <a:ea typeface="Calibri"/>
                <a:cs typeface="Calibri"/>
              </a:rPr>
              <a:t>комплексное решение </a:t>
            </a:r>
            <a:r>
              <a:rPr lang="ru-RU" dirty="0">
                <a:latin typeface="Calibri"/>
                <a:ea typeface="Calibri"/>
                <a:cs typeface="Calibri"/>
              </a:rPr>
              <a:t>– единая </a:t>
            </a:r>
            <a:r>
              <a:rPr lang="en-US" dirty="0">
                <a:latin typeface="Calibri"/>
                <a:ea typeface="Calibri"/>
                <a:cs typeface="Calibri"/>
              </a:rPr>
              <a:t>CRM-</a:t>
            </a:r>
            <a:r>
              <a:rPr lang="ru-RU" dirty="0">
                <a:latin typeface="Calibri"/>
                <a:ea typeface="Calibri"/>
                <a:cs typeface="Calibri"/>
              </a:rPr>
              <a:t>система для </a:t>
            </a:r>
            <a:r>
              <a:rPr lang="ru-RU" dirty="0" smtClean="0">
                <a:latin typeface="Calibri"/>
                <a:ea typeface="Calibri"/>
                <a:cs typeface="Calibri"/>
              </a:rPr>
              <a:t>Контакт-центра</a:t>
            </a:r>
            <a:r>
              <a:rPr lang="ru-RU" dirty="0">
                <a:latin typeface="Calibri"/>
                <a:ea typeface="Calibri"/>
                <a:cs typeface="Calibri"/>
              </a:rPr>
              <a:t>, службы техподдержки, международного и научного блока для работы с экспертами и др</a:t>
            </a:r>
            <a:r>
              <a:rPr lang="ru-RU" dirty="0" smtClean="0">
                <a:latin typeface="Calibri"/>
                <a:ea typeface="Calibri"/>
                <a:cs typeface="Calibri"/>
              </a:rPr>
              <a:t>.);</a:t>
            </a:r>
            <a:endParaRPr lang="ru-RU" dirty="0">
              <a:latin typeface="Calibri"/>
              <a:ea typeface="Calibri"/>
              <a:cs typeface="Calibri"/>
            </a:endParaRPr>
          </a:p>
          <a:p>
            <a:pPr marL="2857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Calibri"/>
                <a:ea typeface="Calibri"/>
                <a:cs typeface="Calibri"/>
              </a:rPr>
              <a:t>пилотный </a:t>
            </a:r>
            <a:r>
              <a:rPr lang="ru-RU" dirty="0">
                <a:latin typeface="Calibri"/>
                <a:ea typeface="Calibri"/>
                <a:cs typeface="Calibri"/>
              </a:rPr>
              <a:t>проект (К48) по доступу в аудитории по электронным картам</a:t>
            </a:r>
            <a:r>
              <a:rPr lang="ru-RU" dirty="0" smtClean="0">
                <a:latin typeface="Calibri"/>
                <a:ea typeface="Calibri"/>
                <a:cs typeface="Calibri"/>
              </a:rPr>
              <a:t>.;</a:t>
            </a:r>
            <a:endParaRPr lang="ru-RU" dirty="0">
              <a:latin typeface="Calibri"/>
              <a:ea typeface="Calibri"/>
              <a:cs typeface="Calibri"/>
            </a:endParaRPr>
          </a:p>
          <a:p>
            <a:pPr marL="2857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Calibri"/>
                <a:ea typeface="Calibri"/>
                <a:cs typeface="Calibri"/>
              </a:rPr>
              <a:t>апробация </a:t>
            </a:r>
            <a:r>
              <a:rPr lang="ru-RU" dirty="0">
                <a:latin typeface="Calibri"/>
                <a:ea typeface="Calibri"/>
                <a:cs typeface="Calibri"/>
              </a:rPr>
              <a:t>и внедрение системы </a:t>
            </a:r>
            <a:r>
              <a:rPr lang="en-US" dirty="0">
                <a:latin typeface="Calibri"/>
                <a:ea typeface="Calibri"/>
                <a:cs typeface="Calibri"/>
              </a:rPr>
              <a:t>Skype for Business </a:t>
            </a:r>
            <a:r>
              <a:rPr lang="ru-RU" dirty="0">
                <a:latin typeface="Calibri"/>
                <a:ea typeface="Calibri"/>
                <a:cs typeface="Calibri"/>
              </a:rPr>
              <a:t>для внутриуниверситетских коммуникаций и видео совещаний</a:t>
            </a:r>
            <a:r>
              <a:rPr lang="ru-RU" dirty="0" smtClean="0">
                <a:latin typeface="Calibri"/>
                <a:ea typeface="Calibri"/>
                <a:cs typeface="Calibri"/>
              </a:rPr>
              <a:t>.</a:t>
            </a:r>
            <a:endParaRPr lang="ru-RU" dirty="0">
              <a:latin typeface="Calibri"/>
              <a:ea typeface="Calibri"/>
              <a:cs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5909" y="748172"/>
            <a:ext cx="8588091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5400" algn="l">
              <a:lnSpc>
                <a:spcPct val="150000"/>
              </a:lnSpc>
              <a:spcAft>
                <a:spcPts val="300"/>
              </a:spcAft>
            </a:pPr>
            <a:r>
              <a:rPr lang="ru-RU" sz="2400" b="1" dirty="0">
                <a:latin typeface="Calibri"/>
                <a:ea typeface="Calibri"/>
                <a:cs typeface="Calibri"/>
                <a:sym typeface="Calibri"/>
              </a:rPr>
              <a:t>Мультимедиа-аудитории, классы и техподдержка</a:t>
            </a:r>
          </a:p>
        </p:txBody>
      </p:sp>
      <p:pic>
        <p:nvPicPr>
          <p:cNvPr id="11" name="Picture 4" descr="http://sergeyinfo.ru/wp-content/uploads/2016/06/0d021cf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972" y="4700706"/>
            <a:ext cx="2517228" cy="1415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5707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539552" y="634102"/>
            <a:ext cx="8208963" cy="49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R="25400" algn="l">
              <a:lnSpc>
                <a:spcPct val="150000"/>
              </a:lnSpc>
              <a:spcAft>
                <a:spcPts val="300"/>
              </a:spcAft>
            </a:pPr>
            <a:r>
              <a:rPr lang="ru-RU" sz="2400" b="1" dirty="0">
                <a:ea typeface="Times New Roman" panose="02020603050405020304" pitchFamily="18" charset="0"/>
              </a:rPr>
              <a:t>Корпоративное ИТ-обучение и </a:t>
            </a:r>
            <a:r>
              <a:rPr lang="ru-RU" sz="2400" b="1" dirty="0" smtClean="0">
                <a:ea typeface="Times New Roman" panose="02020603050405020304" pitchFamily="18" charset="0"/>
              </a:rPr>
              <a:t>продвижение</a:t>
            </a:r>
            <a:endParaRPr lang="ru-RU" sz="2400" b="1" dirty="0">
              <a:ea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9093" y="1397754"/>
            <a:ext cx="8165813" cy="44012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b="1" dirty="0">
                <a:latin typeface="Calibri"/>
                <a:ea typeface="Calibri"/>
                <a:cs typeface="Calibri"/>
              </a:rPr>
              <a:t>Дирекцией ИТ в 2016 году организованы и проведены: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alibri"/>
                <a:ea typeface="Calibri"/>
                <a:cs typeface="Calibri"/>
              </a:rPr>
              <a:t>круглый </a:t>
            </a:r>
            <a:r>
              <a:rPr lang="ru-RU" sz="1600" dirty="0">
                <a:latin typeface="Calibri"/>
                <a:ea typeface="Calibri"/>
                <a:cs typeface="Calibri"/>
              </a:rPr>
              <a:t>стол «Перспективы и потребности участников Центра прорывных исследований в области IT</a:t>
            </a:r>
            <a:r>
              <a:rPr lang="ru-RU" sz="1600" dirty="0" smtClean="0">
                <a:latin typeface="Calibri"/>
                <a:ea typeface="Calibri"/>
                <a:cs typeface="Calibri"/>
              </a:rPr>
              <a:t>»;</a:t>
            </a:r>
            <a:endParaRPr lang="ru-RU" sz="1600" dirty="0">
              <a:latin typeface="Calibri"/>
              <a:ea typeface="Calibri"/>
              <a:cs typeface="Calibri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alibri"/>
                <a:ea typeface="Calibri"/>
                <a:cs typeface="Calibri"/>
              </a:rPr>
              <a:t>семинар </a:t>
            </a:r>
            <a:r>
              <a:rPr lang="ru-RU" sz="1600" dirty="0">
                <a:latin typeface="Calibri"/>
                <a:ea typeface="Calibri"/>
                <a:cs typeface="Calibri"/>
              </a:rPr>
              <a:t>«Новые технологии для образования и науки. Повышение эффективности инвестиций в ИТ. Высокопроизводительные вычисления</a:t>
            </a:r>
            <a:r>
              <a:rPr lang="ru-RU" sz="1600" dirty="0" smtClean="0">
                <a:latin typeface="Calibri"/>
                <a:ea typeface="Calibri"/>
                <a:cs typeface="Calibri"/>
              </a:rPr>
              <a:t>»  </a:t>
            </a:r>
            <a:r>
              <a:rPr lang="ru-RU" sz="1600" dirty="0">
                <a:latin typeface="Calibri"/>
                <a:ea typeface="Calibri"/>
                <a:cs typeface="Calibri"/>
              </a:rPr>
              <a:t>(УрФУ совместно с компанией Открытые Технологии и </a:t>
            </a:r>
            <a:r>
              <a:rPr lang="ru-RU" sz="1600" dirty="0" err="1">
                <a:latin typeface="Calibri"/>
                <a:ea typeface="Calibri"/>
                <a:cs typeface="Calibri"/>
              </a:rPr>
              <a:t>Hewlett</a:t>
            </a:r>
            <a:r>
              <a:rPr lang="ru-RU" sz="1600" dirty="0">
                <a:latin typeface="Calibri"/>
                <a:ea typeface="Calibri"/>
                <a:cs typeface="Calibri"/>
              </a:rPr>
              <a:t> </a:t>
            </a:r>
            <a:r>
              <a:rPr lang="ru-RU" sz="1600" dirty="0" err="1">
                <a:latin typeface="Calibri"/>
                <a:ea typeface="Calibri"/>
                <a:cs typeface="Calibri"/>
              </a:rPr>
              <a:t>Packard</a:t>
            </a:r>
            <a:r>
              <a:rPr lang="ru-RU" sz="1600" dirty="0">
                <a:latin typeface="Calibri"/>
                <a:ea typeface="Calibri"/>
                <a:cs typeface="Calibri"/>
              </a:rPr>
              <a:t> </a:t>
            </a:r>
            <a:r>
              <a:rPr lang="ru-RU" sz="1600" dirty="0" err="1">
                <a:latin typeface="Calibri"/>
                <a:ea typeface="Calibri"/>
                <a:cs typeface="Calibri"/>
              </a:rPr>
              <a:t>Enterprise</a:t>
            </a:r>
            <a:r>
              <a:rPr lang="ru-RU" sz="1600" dirty="0" smtClean="0">
                <a:latin typeface="Calibri"/>
                <a:ea typeface="Calibri"/>
                <a:cs typeface="Calibri"/>
              </a:rPr>
              <a:t>);</a:t>
            </a:r>
            <a:endParaRPr lang="ru-RU" sz="1600" dirty="0">
              <a:latin typeface="Calibri"/>
              <a:ea typeface="Calibri"/>
              <a:cs typeface="Calibri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alibri"/>
                <a:ea typeface="Calibri"/>
                <a:cs typeface="Calibri"/>
              </a:rPr>
              <a:t>мастер-класс </a:t>
            </a:r>
            <a:r>
              <a:rPr lang="ru-RU" sz="1600" dirty="0">
                <a:latin typeface="Calibri"/>
                <a:ea typeface="Calibri"/>
                <a:cs typeface="Calibri"/>
              </a:rPr>
              <a:t>по разработке электронных курсов от Дирекции ИТ в рамках конференции </a:t>
            </a:r>
            <a:r>
              <a:rPr lang="ru-RU" sz="1600" dirty="0" smtClean="0">
                <a:latin typeface="Calibri"/>
                <a:ea typeface="Calibri"/>
                <a:cs typeface="Calibri"/>
              </a:rPr>
              <a:t>НОТВ-2016;</a:t>
            </a:r>
            <a:endParaRPr lang="ru-RU" sz="1600" dirty="0">
              <a:latin typeface="Calibri"/>
              <a:ea typeface="Calibri"/>
              <a:cs typeface="Calibri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alibri"/>
                <a:ea typeface="Calibri"/>
                <a:cs typeface="Calibri"/>
              </a:rPr>
              <a:t>день </a:t>
            </a:r>
            <a:r>
              <a:rPr lang="ru-RU" sz="1600" dirty="0">
                <a:latin typeface="Calibri"/>
                <a:ea typeface="Calibri"/>
                <a:cs typeface="Calibri"/>
              </a:rPr>
              <a:t>компании </a:t>
            </a:r>
            <a:r>
              <a:rPr lang="ru-RU" sz="1600" dirty="0" err="1">
                <a:latin typeface="Calibri"/>
                <a:ea typeface="Calibri"/>
                <a:cs typeface="Calibri"/>
              </a:rPr>
              <a:t>Cisco</a:t>
            </a:r>
            <a:r>
              <a:rPr lang="ru-RU" sz="1600" dirty="0">
                <a:latin typeface="Calibri"/>
                <a:ea typeface="Calibri"/>
                <a:cs typeface="Calibri"/>
              </a:rPr>
              <a:t> в УрФУ </a:t>
            </a:r>
            <a:r>
              <a:rPr lang="ru-RU" sz="1600" dirty="0" smtClean="0">
                <a:latin typeface="Calibri"/>
                <a:ea typeface="Calibri"/>
                <a:cs typeface="Calibri"/>
              </a:rPr>
              <a:t>«О </a:t>
            </a:r>
            <a:r>
              <a:rPr lang="ru-RU" sz="1600" dirty="0">
                <a:latin typeface="Calibri"/>
                <a:ea typeface="Calibri"/>
                <a:cs typeface="Calibri"/>
              </a:rPr>
              <a:t>коммуникационных технологиях и не </a:t>
            </a:r>
            <a:r>
              <a:rPr lang="ru-RU" sz="1600" dirty="0" smtClean="0">
                <a:latin typeface="Calibri"/>
                <a:ea typeface="Calibri"/>
                <a:cs typeface="Calibri"/>
              </a:rPr>
              <a:t>только»;</a:t>
            </a:r>
            <a:endParaRPr lang="ru-RU" sz="1600" dirty="0">
              <a:latin typeface="Calibri"/>
              <a:ea typeface="Calibri"/>
              <a:cs typeface="Calibri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alibri"/>
                <a:ea typeface="Calibri"/>
                <a:cs typeface="Calibri"/>
              </a:rPr>
              <a:t>круглый </a:t>
            </a:r>
            <a:r>
              <a:rPr lang="ru-RU" sz="1600" dirty="0">
                <a:latin typeface="Calibri"/>
                <a:ea typeface="Calibri"/>
                <a:cs typeface="Calibri"/>
              </a:rPr>
              <a:t>стол «Перспективы взаимодействия с IT-партнерами. Совместные проекты развития» </a:t>
            </a:r>
            <a:r>
              <a:rPr lang="en-US" sz="1600" dirty="0">
                <a:latin typeface="Calibri"/>
                <a:ea typeface="Calibri"/>
                <a:cs typeface="Calibri"/>
              </a:rPr>
              <a:t>(</a:t>
            </a:r>
            <a:r>
              <a:rPr lang="ru-RU" sz="1600" dirty="0">
                <a:latin typeface="Calibri"/>
                <a:ea typeface="Calibri"/>
                <a:cs typeface="Calibri"/>
              </a:rPr>
              <a:t>в рамках форума академического </a:t>
            </a:r>
            <a:r>
              <a:rPr lang="ru-RU" sz="1600" dirty="0" err="1">
                <a:latin typeface="Calibri"/>
                <a:ea typeface="Calibri"/>
                <a:cs typeface="Calibri"/>
              </a:rPr>
              <a:t>фандрайзинга</a:t>
            </a:r>
            <a:r>
              <a:rPr lang="en-US" sz="1600" dirty="0" smtClean="0">
                <a:latin typeface="Calibri"/>
                <a:ea typeface="Calibri"/>
                <a:cs typeface="Calibri"/>
              </a:rPr>
              <a:t>)</a:t>
            </a:r>
            <a:r>
              <a:rPr lang="ru-RU" sz="1600" dirty="0">
                <a:latin typeface="Calibri"/>
                <a:ea typeface="Calibri"/>
                <a:cs typeface="Calibri"/>
              </a:rPr>
              <a:t>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alibri"/>
                <a:ea typeface="Calibri"/>
                <a:cs typeface="Calibri"/>
              </a:rPr>
              <a:t>открытая </a:t>
            </a:r>
            <a:r>
              <a:rPr lang="ru-RU" sz="1600" dirty="0">
                <a:latin typeface="Calibri"/>
                <a:ea typeface="Calibri"/>
                <a:cs typeface="Calibri"/>
              </a:rPr>
              <a:t>лекция «Основы финансовой грамотности</a:t>
            </a:r>
            <a:r>
              <a:rPr lang="ru-RU" sz="1600" dirty="0" smtClean="0">
                <a:latin typeface="Calibri"/>
                <a:ea typeface="Calibri"/>
                <a:cs typeface="Calibri"/>
              </a:rPr>
              <a:t>»;</a:t>
            </a:r>
            <a:endParaRPr lang="ru-RU" sz="1600" dirty="0">
              <a:latin typeface="Calibri"/>
              <a:ea typeface="Calibri"/>
              <a:cs typeface="Calibri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alibri"/>
                <a:ea typeface="Calibri"/>
                <a:cs typeface="Calibri"/>
              </a:rPr>
              <a:t>семинар «Актуальные </a:t>
            </a:r>
            <a:r>
              <a:rPr lang="ru-RU" sz="1600" dirty="0">
                <a:latin typeface="Calibri"/>
                <a:ea typeface="Calibri"/>
                <a:cs typeface="Calibri"/>
              </a:rPr>
              <a:t>вопросы компьютерной инженерии, математического моделирования и высокопроизводительных </a:t>
            </a:r>
            <a:r>
              <a:rPr lang="ru-RU" sz="1600" dirty="0" smtClean="0">
                <a:latin typeface="Calibri"/>
                <a:ea typeface="Calibri"/>
                <a:cs typeface="Calibri"/>
              </a:rPr>
              <a:t>вычислений»;</a:t>
            </a:r>
            <a:endParaRPr lang="ru-RU" sz="1600" dirty="0">
              <a:latin typeface="Calibri"/>
              <a:ea typeface="Calibri"/>
              <a:cs typeface="Calibri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alibri"/>
                <a:ea typeface="Calibri"/>
                <a:cs typeface="Calibri"/>
              </a:rPr>
              <a:t>семинар </a:t>
            </a:r>
            <a:r>
              <a:rPr lang="ru-RU" sz="1600" dirty="0">
                <a:latin typeface="Calibri"/>
                <a:ea typeface="Calibri"/>
                <a:cs typeface="Calibri"/>
              </a:rPr>
              <a:t>по инвентаризации ПО: обзор механизмов, ответы на актуальные </a:t>
            </a:r>
            <a:r>
              <a:rPr lang="ru-RU" sz="1600" dirty="0" smtClean="0">
                <a:latin typeface="Calibri"/>
                <a:ea typeface="Calibri"/>
                <a:cs typeface="Calibri"/>
              </a:rPr>
              <a:t>вопросы.</a:t>
            </a:r>
            <a:endParaRPr lang="ru-RU" sz="1600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02896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585707" y="1327802"/>
            <a:ext cx="2592288" cy="4594027"/>
          </a:xfrm>
          <a:prstGeom prst="round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ru-RU" sz="1400" b="1" dirty="0" smtClean="0">
                <a:latin typeface="Calibri" panose="020F0502020204030204" pitchFamily="34" charset="0"/>
              </a:rPr>
              <a:t>Программы повышения квалификации</a:t>
            </a:r>
          </a:p>
          <a:p>
            <a:pPr algn="ctr"/>
            <a:endParaRPr lang="ru-RU" sz="1050" b="1" dirty="0" smtClean="0">
              <a:latin typeface="Calibri" panose="020F0502020204030204" pitchFamily="34" charset="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Calibri" panose="020F0502020204030204" pitchFamily="34" charset="0"/>
              </a:rPr>
              <a:t>Всеобъемлющий </a:t>
            </a:r>
            <a:r>
              <a:rPr lang="ru-RU" sz="1400" dirty="0">
                <a:latin typeface="Calibri" panose="020F0502020204030204" pitchFamily="34" charset="0"/>
              </a:rPr>
              <a:t>интернет, 20 </a:t>
            </a:r>
            <a:r>
              <a:rPr lang="ru-RU" sz="1400" dirty="0" smtClean="0">
                <a:latin typeface="Calibri" panose="020F0502020204030204" pitchFamily="34" charset="0"/>
              </a:rPr>
              <a:t>часов.</a:t>
            </a:r>
            <a:endParaRPr lang="ru-RU" sz="1400" dirty="0">
              <a:latin typeface="Calibri" panose="020F0502020204030204" pitchFamily="34" charset="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Calibri" panose="020F0502020204030204" pitchFamily="34" charset="0"/>
              </a:rPr>
              <a:t>Эффективная </a:t>
            </a:r>
            <a:r>
              <a:rPr lang="ru-RU" sz="1400" dirty="0">
                <a:latin typeface="Calibri" panose="020F0502020204030204" pitchFamily="34" charset="0"/>
              </a:rPr>
              <a:t>работа преподавателей в электронной системе управления обучением MOODLE, 18 </a:t>
            </a:r>
            <a:r>
              <a:rPr lang="ru-RU" sz="1400" dirty="0" smtClean="0">
                <a:latin typeface="Calibri" panose="020F0502020204030204" pitchFamily="34" charset="0"/>
              </a:rPr>
              <a:t>часов.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Calibri" panose="020F0502020204030204" pitchFamily="34" charset="0"/>
              </a:rPr>
              <a:t>Технические </a:t>
            </a:r>
            <a:r>
              <a:rPr lang="ru-RU" sz="1400" dirty="0">
                <a:latin typeface="Calibri" panose="020F0502020204030204" pitchFamily="34" charset="0"/>
              </a:rPr>
              <a:t>средства разработки курсов для электронного обучения, 20 </a:t>
            </a:r>
            <a:r>
              <a:rPr lang="ru-RU" sz="1400" dirty="0" smtClean="0">
                <a:latin typeface="Calibri" panose="020F0502020204030204" pitchFamily="34" charset="0"/>
              </a:rPr>
              <a:t>часов.</a:t>
            </a:r>
            <a:endParaRPr lang="ru-RU" sz="1400" dirty="0">
              <a:latin typeface="Calibri" panose="020F0502020204030204" pitchFamily="34" charset="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Calibri" panose="020F0502020204030204" pitchFamily="34" charset="0"/>
              </a:rPr>
              <a:t>Секреты </a:t>
            </a:r>
            <a:r>
              <a:rPr lang="ru-RU" sz="1400" dirty="0">
                <a:latin typeface="Calibri" panose="020F0502020204030204" pitchFamily="34" charset="0"/>
              </a:rPr>
              <a:t>успешных презентаций, 10 </a:t>
            </a:r>
            <a:r>
              <a:rPr lang="ru-RU" sz="1400" dirty="0" smtClean="0">
                <a:latin typeface="Calibri" panose="020F0502020204030204" pitchFamily="34" charset="0"/>
              </a:rPr>
              <a:t>часов.</a:t>
            </a:r>
            <a:endParaRPr lang="ru-RU" sz="1400" dirty="0">
              <a:latin typeface="Calibri" panose="020F0502020204030204" pitchFamily="34" charset="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Calibri" panose="020F0502020204030204" pitchFamily="34" charset="0"/>
              </a:rPr>
              <a:t>Управление </a:t>
            </a:r>
            <a:r>
              <a:rPr lang="ru-RU" sz="1400" dirty="0">
                <a:latin typeface="Calibri" panose="020F0502020204030204" pitchFamily="34" charset="0"/>
              </a:rPr>
              <a:t>проектами с помощью </a:t>
            </a:r>
            <a:r>
              <a:rPr lang="ru-RU" sz="1400" dirty="0" err="1">
                <a:latin typeface="Calibri" panose="020F0502020204030204" pitchFamily="34" charset="0"/>
              </a:rPr>
              <a:t>Microsoft</a:t>
            </a:r>
            <a:r>
              <a:rPr lang="ru-RU" sz="1400" dirty="0">
                <a:latin typeface="Calibri" panose="020F0502020204030204" pitchFamily="34" charset="0"/>
              </a:rPr>
              <a:t> Project 2013, 38 </a:t>
            </a:r>
            <a:r>
              <a:rPr lang="ru-RU" sz="1400" dirty="0" smtClean="0">
                <a:latin typeface="Calibri" panose="020F0502020204030204" pitchFamily="34" charset="0"/>
              </a:rPr>
              <a:t>часов.</a:t>
            </a:r>
            <a:endParaRPr lang="ru-RU" sz="1400" dirty="0">
              <a:latin typeface="Calibri" panose="020F050202020403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17397" y="1377892"/>
            <a:ext cx="2016224" cy="3456384"/>
          </a:xfrm>
          <a:prstGeom prst="round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ru-RU" sz="1400" b="1" dirty="0">
                <a:latin typeface="Calibri" panose="020F0502020204030204" pitchFamily="34" charset="0"/>
              </a:rPr>
              <a:t>Международный Центр </a:t>
            </a:r>
            <a:r>
              <a:rPr lang="ru-RU" sz="1400" b="1" dirty="0" smtClean="0">
                <a:latin typeface="Calibri" panose="020F0502020204030204" pitchFamily="34" charset="0"/>
              </a:rPr>
              <a:t>тестирования VUE</a:t>
            </a:r>
          </a:p>
          <a:p>
            <a:pPr algn="ctr"/>
            <a:r>
              <a:rPr lang="ru-RU" sz="1400" b="1" dirty="0" smtClean="0">
                <a:latin typeface="Calibri" panose="020F0502020204030204" pitchFamily="34" charset="0"/>
              </a:rPr>
              <a:t> </a:t>
            </a:r>
          </a:p>
          <a:p>
            <a:pPr marL="85725" indent="-85725" algn="ctr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Calibri" panose="020F0502020204030204" pitchFamily="34" charset="0"/>
              </a:rPr>
              <a:t>200 экзаменов за 2016г. 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ru-RU" sz="1400" dirty="0" err="1" smtClean="0">
                <a:latin typeface="Calibri" panose="020F0502020204030204" pitchFamily="34" charset="0"/>
              </a:rPr>
              <a:t>Microsoft</a:t>
            </a:r>
            <a:r>
              <a:rPr lang="ru-RU" sz="1400" dirty="0">
                <a:latin typeface="Calibri" panose="020F0502020204030204" pitchFamily="34" charset="0"/>
              </a:rPr>
              <a:t>, </a:t>
            </a:r>
            <a:r>
              <a:rPr lang="ru-RU" sz="1400" dirty="0" err="1" smtClean="0">
                <a:latin typeface="Calibri" panose="020F0502020204030204" pitchFamily="34" charset="0"/>
              </a:rPr>
              <a:t>Cisсo</a:t>
            </a:r>
            <a:r>
              <a:rPr lang="ru-RU" sz="1400" dirty="0">
                <a:latin typeface="Calibri" panose="020F0502020204030204" pitchFamily="34" charset="0"/>
              </a:rPr>
              <a:t>, SAP,  </a:t>
            </a:r>
            <a:r>
              <a:rPr lang="ru-RU" sz="1400" dirty="0" err="1">
                <a:latin typeface="Calibri" panose="020F0502020204030204" pitchFamily="34" charset="0"/>
              </a:rPr>
              <a:t>Citrix</a:t>
            </a:r>
            <a:r>
              <a:rPr lang="ru-RU" sz="1400" dirty="0">
                <a:latin typeface="Calibri" panose="020F0502020204030204" pitchFamily="34" charset="0"/>
              </a:rPr>
              <a:t>, EMC, IBM, </a:t>
            </a:r>
            <a:r>
              <a:rPr lang="ru-RU" sz="1400" dirty="0" smtClean="0">
                <a:latin typeface="Calibri" panose="020F0502020204030204" pitchFamily="34" charset="0"/>
              </a:rPr>
              <a:t>APICS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ru-RU" sz="1400" dirty="0" smtClean="0">
                <a:latin typeface="Calibri" panose="020F0502020204030204" pitchFamily="34" charset="0"/>
              </a:rPr>
              <a:t>и др.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Calibri" panose="020F0502020204030204" pitchFamily="34" charset="0"/>
              </a:rPr>
              <a:t>60 сотрудников </a:t>
            </a:r>
            <a:r>
              <a:rPr lang="ru-RU" sz="1400" dirty="0" err="1" smtClean="0">
                <a:latin typeface="Calibri" panose="020F0502020204030204" pitchFamily="34" charset="0"/>
              </a:rPr>
              <a:t>УрФУ</a:t>
            </a:r>
            <a:r>
              <a:rPr lang="ru-RU" sz="1400" dirty="0" smtClean="0">
                <a:latin typeface="Calibri" panose="020F0502020204030204" pitchFamily="34" charset="0"/>
              </a:rPr>
              <a:t> (</a:t>
            </a:r>
            <a:r>
              <a:rPr lang="en-US" sz="1400" dirty="0" smtClean="0">
                <a:latin typeface="Calibri" panose="020F0502020204030204" pitchFamily="34" charset="0"/>
              </a:rPr>
              <a:t>Microsoft </a:t>
            </a:r>
            <a:r>
              <a:rPr lang="ru-RU" sz="1400" dirty="0" smtClean="0">
                <a:latin typeface="Calibri" panose="020F0502020204030204" pitchFamily="34" charset="0"/>
              </a:rPr>
              <a:t>бесплатно).</a:t>
            </a:r>
            <a:endParaRPr lang="ru-RU" sz="1400" dirty="0">
              <a:latin typeface="Calibri" panose="020F050202020403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30082" y="1327802"/>
            <a:ext cx="3562309" cy="5268941"/>
          </a:xfrm>
          <a:prstGeom prst="round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85725" indent="-85725" algn="ctr"/>
            <a:r>
              <a:rPr lang="ru-RU" sz="1400" b="1" dirty="0" smtClean="0">
                <a:latin typeface="Calibri" panose="020F0502020204030204" pitchFamily="34" charset="0"/>
              </a:rPr>
              <a:t>Разработка электронных образовательных ресурсов</a:t>
            </a:r>
          </a:p>
          <a:p>
            <a:pPr marL="85725" indent="-85725" algn="ctr"/>
            <a:endParaRPr lang="ru-RU" sz="1400" b="1" dirty="0" smtClean="0">
              <a:latin typeface="Calibri" panose="020F0502020204030204" pitchFamily="34" charset="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Calibri" panose="020F0502020204030204" pitchFamily="34" charset="0"/>
              </a:rPr>
              <a:t>Система </a:t>
            </a:r>
            <a:r>
              <a:rPr lang="ru-RU" sz="1400" dirty="0">
                <a:latin typeface="Calibri" panose="020F0502020204030204" pitchFamily="34" charset="0"/>
              </a:rPr>
              <a:t>электронного документооборота УрФУ на базе </a:t>
            </a:r>
            <a:r>
              <a:rPr lang="ru-RU" sz="1400" dirty="0" err="1">
                <a:latin typeface="Calibri" panose="020F0502020204030204" pitchFamily="34" charset="0"/>
              </a:rPr>
              <a:t>Directum</a:t>
            </a:r>
            <a:r>
              <a:rPr lang="ru-RU" sz="1400" dirty="0">
                <a:latin typeface="Calibri" panose="020F0502020204030204" pitchFamily="34" charset="0"/>
              </a:rPr>
              <a:t> для </a:t>
            </a:r>
            <a:r>
              <a:rPr lang="ru-RU" sz="1400" dirty="0" err="1">
                <a:latin typeface="Calibri" panose="020F0502020204030204" pitchFamily="34" charset="0"/>
              </a:rPr>
              <a:t>windows</a:t>
            </a:r>
            <a:r>
              <a:rPr lang="ru-RU" sz="1400" dirty="0">
                <a:latin typeface="Calibri" panose="020F0502020204030204" pitchFamily="34" charset="0"/>
              </a:rPr>
              <a:t>-клиента </a:t>
            </a:r>
            <a:r>
              <a:rPr lang="ru-RU" sz="1400" dirty="0" smtClean="0">
                <a:latin typeface="Calibri" panose="020F0502020204030204" pitchFamily="34" charset="0"/>
              </a:rPr>
              <a:t>СЭД.</a:t>
            </a:r>
            <a:endParaRPr lang="ru-RU" sz="1400" dirty="0">
              <a:latin typeface="Calibri" panose="020F0502020204030204" pitchFamily="34" charset="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Calibri" panose="020F0502020204030204" pitchFamily="34" charset="0"/>
              </a:rPr>
              <a:t>Система </a:t>
            </a:r>
            <a:r>
              <a:rPr lang="ru-RU" sz="1400" dirty="0">
                <a:latin typeface="Calibri" panose="020F0502020204030204" pitchFamily="34" charset="0"/>
              </a:rPr>
              <a:t>электронного документооборота УрФУ на базе </a:t>
            </a:r>
            <a:r>
              <a:rPr lang="ru-RU" sz="1400" dirty="0" err="1">
                <a:latin typeface="Calibri" panose="020F0502020204030204" pitchFamily="34" charset="0"/>
              </a:rPr>
              <a:t>Directum</a:t>
            </a:r>
            <a:r>
              <a:rPr lang="ru-RU" sz="1400" dirty="0">
                <a:latin typeface="Calibri" panose="020F0502020204030204" pitchFamily="34" charset="0"/>
              </a:rPr>
              <a:t>  для </a:t>
            </a:r>
            <a:r>
              <a:rPr lang="ru-RU" sz="1400" dirty="0" err="1">
                <a:latin typeface="Calibri" panose="020F0502020204030204" pitchFamily="34" charset="0"/>
              </a:rPr>
              <a:t>web</a:t>
            </a:r>
            <a:r>
              <a:rPr lang="ru-RU" sz="1400" dirty="0">
                <a:latin typeface="Calibri" panose="020F0502020204030204" pitchFamily="34" charset="0"/>
              </a:rPr>
              <a:t>-клиента </a:t>
            </a:r>
            <a:r>
              <a:rPr lang="ru-RU" sz="1400" dirty="0" smtClean="0">
                <a:latin typeface="Calibri" panose="020F0502020204030204" pitchFamily="34" charset="0"/>
              </a:rPr>
              <a:t>СЭД.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Calibri" panose="020F0502020204030204" pitchFamily="34" charset="0"/>
              </a:rPr>
              <a:t>На </a:t>
            </a:r>
            <a:r>
              <a:rPr lang="ru-RU" sz="1400" dirty="0">
                <a:latin typeface="Calibri" panose="020F0502020204030204" pitchFamily="34" charset="0"/>
              </a:rPr>
              <a:t>курсах по СЭД на портале электронного обучения </a:t>
            </a:r>
            <a:r>
              <a:rPr lang="ru-RU" sz="1400" dirty="0" err="1">
                <a:latin typeface="Calibri" panose="020F0502020204030204" pitchFamily="34" charset="0"/>
              </a:rPr>
              <a:t>Moodle</a:t>
            </a:r>
            <a:r>
              <a:rPr lang="ru-RU" sz="1400" dirty="0">
                <a:latin typeface="Calibri" panose="020F0502020204030204" pitchFamily="34" charset="0"/>
              </a:rPr>
              <a:t> прошли обучение 87 </a:t>
            </a:r>
            <a:r>
              <a:rPr lang="ru-RU" sz="1400" dirty="0" smtClean="0">
                <a:latin typeface="Calibri" panose="020F0502020204030204" pitchFamily="34" charset="0"/>
              </a:rPr>
              <a:t>человек.</a:t>
            </a:r>
            <a:endParaRPr lang="ru-RU" sz="1400" dirty="0">
              <a:latin typeface="Calibri" panose="020F0502020204030204" pitchFamily="34" charset="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Calibri" panose="020F0502020204030204" pitchFamily="34" charset="0"/>
              </a:rPr>
              <a:t>Сервисы </a:t>
            </a:r>
            <a:r>
              <a:rPr lang="ru-RU" sz="1400" dirty="0">
                <a:latin typeface="Calibri" panose="020F0502020204030204" pitchFamily="34" charset="0"/>
              </a:rPr>
              <a:t>ИТ для сотрудников УрФУ </a:t>
            </a:r>
            <a:r>
              <a:rPr lang="ru-RU" sz="1400" dirty="0" smtClean="0">
                <a:latin typeface="Calibri" panose="020F0502020204030204" pitchFamily="34" charset="0"/>
              </a:rPr>
              <a:t>(возможности Личного кабинета </a:t>
            </a:r>
            <a:r>
              <a:rPr lang="ru-RU" sz="1400" dirty="0">
                <a:latin typeface="Calibri" panose="020F0502020204030204" pitchFamily="34" charset="0"/>
              </a:rPr>
              <a:t>сотрудника</a:t>
            </a:r>
            <a:r>
              <a:rPr lang="ru-RU" sz="1400" dirty="0" smtClean="0">
                <a:latin typeface="Calibri" panose="020F0502020204030204" pitchFamily="34" charset="0"/>
              </a:rPr>
              <a:t>, ЛК </a:t>
            </a:r>
            <a:r>
              <a:rPr lang="ru-RU" sz="1400" dirty="0">
                <a:latin typeface="Calibri" panose="020F0502020204030204" pitchFamily="34" charset="0"/>
              </a:rPr>
              <a:t>как единая точка входа во внутреннее корпоративное пространство </a:t>
            </a:r>
            <a:r>
              <a:rPr lang="ru-RU" sz="1400" dirty="0" smtClean="0">
                <a:latin typeface="Calibri" panose="020F0502020204030204" pitchFamily="34" charset="0"/>
              </a:rPr>
              <a:t>УрФУ).</a:t>
            </a:r>
            <a:endParaRPr lang="ru-RU" sz="1400" dirty="0">
              <a:latin typeface="Calibri" panose="020F0502020204030204" pitchFamily="34" charset="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Calibri" panose="020F0502020204030204" pitchFamily="34" charset="0"/>
              </a:rPr>
              <a:t>Использование </a:t>
            </a:r>
            <a:r>
              <a:rPr lang="ru-RU" sz="1400" dirty="0">
                <a:latin typeface="Calibri" panose="020F0502020204030204" pitchFamily="34" charset="0"/>
              </a:rPr>
              <a:t>ИТ-сервиса “Управление портфелем образовательных программ” (начата разработка</a:t>
            </a:r>
            <a:r>
              <a:rPr lang="ru-RU" sz="1400" dirty="0" smtClean="0">
                <a:latin typeface="Calibri" panose="020F0502020204030204" pitchFamily="34" charset="0"/>
              </a:rPr>
              <a:t>).</a:t>
            </a:r>
            <a:endParaRPr lang="ru-RU" sz="1400" dirty="0">
              <a:latin typeface="Calibri" panose="020F0502020204030204" pitchFamily="34" charset="0"/>
            </a:endParaRPr>
          </a:p>
          <a:p>
            <a:pPr algn="ctr"/>
            <a:endParaRPr lang="ru-RU" sz="1200" b="1" dirty="0" smtClean="0">
              <a:latin typeface="Calibri" panose="020F0502020204030204" pitchFamily="34" charset="0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539552" y="634102"/>
            <a:ext cx="8208963" cy="49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R="25400" algn="l">
              <a:lnSpc>
                <a:spcPct val="150000"/>
              </a:lnSpc>
              <a:spcAft>
                <a:spcPts val="300"/>
              </a:spcAft>
            </a:pPr>
            <a:r>
              <a:rPr lang="ru-RU" sz="2400" b="1" dirty="0">
                <a:ea typeface="Times New Roman" panose="02020603050405020304" pitchFamily="18" charset="0"/>
              </a:rPr>
              <a:t>Корпоративное ИТ-обучение и </a:t>
            </a:r>
            <a:r>
              <a:rPr lang="ru-RU" sz="2400" b="1" dirty="0" smtClean="0">
                <a:ea typeface="Times New Roman" panose="02020603050405020304" pitchFamily="18" charset="0"/>
              </a:rPr>
              <a:t>продвижение</a:t>
            </a:r>
            <a:endParaRPr lang="ru-RU" sz="2400" b="1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801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5" y="2000817"/>
            <a:ext cx="5137163" cy="443198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Calibri"/>
                <a:ea typeface="Calibri"/>
                <a:cs typeface="Calibri"/>
              </a:rPr>
              <a:t>“</a:t>
            </a:r>
            <a:r>
              <a:rPr lang="ru-RU" dirty="0">
                <a:latin typeface="Calibri"/>
                <a:ea typeface="Calibri"/>
                <a:cs typeface="Calibri"/>
              </a:rPr>
              <a:t>Управление проектами с помощью Microsoft Project 2013”. Разработаны материалы. Подготовлен и сертифицирован преподаватель-сотрудник </a:t>
            </a:r>
            <a:r>
              <a:rPr lang="ru-RU" dirty="0" smtClean="0">
                <a:latin typeface="Calibri"/>
                <a:ea typeface="Calibri"/>
                <a:cs typeface="Calibri"/>
              </a:rPr>
              <a:t>Дирекции ИТ</a:t>
            </a:r>
            <a:r>
              <a:rPr lang="ru-RU" dirty="0">
                <a:latin typeface="Calibri"/>
                <a:ea typeface="Calibri"/>
                <a:cs typeface="Calibri"/>
              </a:rPr>
              <a:t/>
            </a:r>
            <a:br>
              <a:rPr lang="ru-RU" dirty="0">
                <a:latin typeface="Calibri"/>
                <a:ea typeface="Calibri"/>
                <a:cs typeface="Calibri"/>
              </a:rPr>
            </a:br>
            <a:r>
              <a:rPr lang="ru-RU" dirty="0">
                <a:latin typeface="Calibri"/>
                <a:ea typeface="Calibri"/>
                <a:cs typeface="Calibri"/>
              </a:rPr>
              <a:t>(13 студентов и 11 сотрудников университета</a:t>
            </a:r>
            <a:r>
              <a:rPr lang="ru-RU" dirty="0" smtClean="0">
                <a:latin typeface="Calibri"/>
                <a:ea typeface="Calibri"/>
                <a:cs typeface="Calibri"/>
              </a:rPr>
              <a:t>);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dirty="0">
              <a:latin typeface="Calibri"/>
              <a:ea typeface="Calibri"/>
              <a:cs typeface="Calibri"/>
            </a:endParaRPr>
          </a:p>
          <a:p>
            <a:pPr lvl="1">
              <a:spcAft>
                <a:spcPts val="600"/>
              </a:spcAft>
            </a:pPr>
            <a:endParaRPr lang="ru-RU" dirty="0">
              <a:latin typeface="Calibri"/>
              <a:ea typeface="Calibri"/>
              <a:cs typeface="Calibri"/>
            </a:endParaRP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Calibri"/>
                <a:ea typeface="Calibri"/>
                <a:cs typeface="Calibri"/>
              </a:rPr>
              <a:t>“Паттерны проектирования”. Курс проведен в результате сотрудничества с компанией “Экстрим ПРО” </a:t>
            </a:r>
            <a:r>
              <a:rPr lang="ru-RU" dirty="0" smtClean="0">
                <a:latin typeface="Calibri"/>
                <a:ea typeface="Calibri"/>
                <a:cs typeface="Calibri"/>
              </a:rPr>
              <a:t>(</a:t>
            </a:r>
            <a:r>
              <a:rPr lang="ru-RU" dirty="0">
                <a:latin typeface="Calibri"/>
                <a:ea typeface="Calibri"/>
                <a:cs typeface="Calibri"/>
              </a:rPr>
              <a:t>27 студентов УрФУ</a:t>
            </a:r>
            <a:r>
              <a:rPr lang="ru-RU" dirty="0" smtClean="0">
                <a:latin typeface="Calibri"/>
                <a:ea typeface="Calibri"/>
                <a:cs typeface="Calibri"/>
              </a:rPr>
              <a:t>);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dirty="0" smtClean="0">
              <a:latin typeface="Calibri"/>
              <a:ea typeface="Calibri"/>
              <a:cs typeface="Calibri"/>
            </a:endParaRP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dirty="0">
              <a:latin typeface="Calibri"/>
              <a:ea typeface="Calibri"/>
              <a:cs typeface="Calibri"/>
            </a:endParaRP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Calibri"/>
                <a:ea typeface="Calibri"/>
                <a:cs typeface="Calibri"/>
              </a:rPr>
              <a:t>“Всеобъемлющий интернет” в рамках </a:t>
            </a:r>
            <a:r>
              <a:rPr lang="ru-RU" dirty="0" err="1">
                <a:latin typeface="Calibri"/>
                <a:ea typeface="Calibri"/>
                <a:cs typeface="Calibri"/>
              </a:rPr>
              <a:t>Cisco</a:t>
            </a:r>
            <a:r>
              <a:rPr lang="ru-RU" dirty="0">
                <a:latin typeface="Calibri"/>
                <a:ea typeface="Calibri"/>
                <a:cs typeface="Calibri"/>
              </a:rPr>
              <a:t> </a:t>
            </a:r>
            <a:r>
              <a:rPr lang="ru-RU" dirty="0" err="1">
                <a:latin typeface="Calibri"/>
                <a:ea typeface="Calibri"/>
                <a:cs typeface="Calibri"/>
              </a:rPr>
              <a:t>Network</a:t>
            </a:r>
            <a:r>
              <a:rPr lang="ru-RU" dirty="0">
                <a:latin typeface="Calibri"/>
                <a:ea typeface="Calibri"/>
                <a:cs typeface="Calibri"/>
              </a:rPr>
              <a:t> </a:t>
            </a:r>
            <a:r>
              <a:rPr lang="ru-RU" dirty="0" err="1" smtClean="0">
                <a:latin typeface="Calibri"/>
                <a:ea typeface="Calibri"/>
                <a:cs typeface="Calibri"/>
              </a:rPr>
              <a:t>Academy</a:t>
            </a:r>
            <a:r>
              <a:rPr lang="ru-RU" dirty="0" smtClean="0">
                <a:latin typeface="Calibri"/>
                <a:ea typeface="Calibri"/>
                <a:cs typeface="Calibri"/>
              </a:rPr>
              <a:t> (</a:t>
            </a:r>
            <a:r>
              <a:rPr lang="ru-RU" dirty="0">
                <a:latin typeface="Calibri"/>
                <a:ea typeface="Calibri"/>
                <a:cs typeface="Calibri"/>
              </a:rPr>
              <a:t>5 студентов</a:t>
            </a:r>
            <a:r>
              <a:rPr lang="ru-RU" dirty="0" smtClean="0">
                <a:latin typeface="Calibri"/>
                <a:ea typeface="Calibri"/>
                <a:cs typeface="Calibri"/>
              </a:rPr>
              <a:t>).</a:t>
            </a:r>
            <a:endParaRPr lang="ru-RU" dirty="0">
              <a:latin typeface="Calibri"/>
              <a:ea typeface="Calibri"/>
              <a:cs typeface="Calibri"/>
            </a:endParaRPr>
          </a:p>
        </p:txBody>
      </p:sp>
      <p:pic>
        <p:nvPicPr>
          <p:cNvPr id="3074" name="Picture 2" descr="https://files.graphiq.com/688/media/images/Microsoft_Project_69272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000817"/>
            <a:ext cx="2880371" cy="111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2120" y="3478247"/>
            <a:ext cx="2769336" cy="1576983"/>
          </a:xfrm>
          <a:prstGeom prst="rect">
            <a:avLst/>
          </a:prstGeom>
        </p:spPr>
      </p:pic>
      <p:pic>
        <p:nvPicPr>
          <p:cNvPr id="3076" name="Picture 4" descr="https://upload.wikimedia.org/wikipedia/commons/thumb/6/64/Cisco_logo.svg/1280px-Cisco_logo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076672"/>
            <a:ext cx="2376264" cy="125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519294" y="643742"/>
            <a:ext cx="8208963" cy="49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R="25400" algn="l">
              <a:lnSpc>
                <a:spcPct val="150000"/>
              </a:lnSpc>
              <a:spcAft>
                <a:spcPts val="300"/>
              </a:spcAft>
            </a:pPr>
            <a:r>
              <a:rPr lang="ru-RU" sz="2400" b="1" dirty="0">
                <a:ea typeface="Times New Roman" panose="02020603050405020304" pitchFamily="18" charset="0"/>
              </a:rPr>
              <a:t>Корпоративное ИТ-обучение и </a:t>
            </a:r>
            <a:r>
              <a:rPr lang="ru-RU" sz="2400" b="1" dirty="0" smtClean="0">
                <a:ea typeface="Times New Roman" panose="02020603050405020304" pitchFamily="18" charset="0"/>
              </a:rPr>
              <a:t>продвижение</a:t>
            </a:r>
            <a:endParaRPr lang="ru-RU" sz="2400" b="1" dirty="0">
              <a:ea typeface="Times New Roman" panose="02020603050405020304" pitchFamily="18" charset="0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519294" y="1515897"/>
            <a:ext cx="5674678" cy="33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R="25400" algn="l">
              <a:lnSpc>
                <a:spcPct val="150000"/>
              </a:lnSpc>
              <a:spcAft>
                <a:spcPts val="300"/>
              </a:spcAft>
            </a:pPr>
            <a:r>
              <a:rPr lang="ru-RU" altLang="ru-RU" sz="1600" b="1" dirty="0" smtClean="0">
                <a:latin typeface="Calibri"/>
                <a:ea typeface="Calibri"/>
                <a:cs typeface="Calibri"/>
              </a:rPr>
              <a:t>Курсы </a:t>
            </a:r>
            <a:r>
              <a:rPr lang="ru-RU" altLang="ru-RU" sz="1600" b="1" dirty="0">
                <a:latin typeface="Calibri"/>
                <a:ea typeface="Calibri"/>
                <a:cs typeface="Calibri"/>
              </a:rPr>
              <a:t>в рамках образовательных программ ИТ-</a:t>
            </a:r>
            <a:r>
              <a:rPr lang="ru-RU" altLang="ru-RU" sz="1600" b="1" dirty="0" err="1">
                <a:latin typeface="Calibri"/>
                <a:ea typeface="Calibri"/>
                <a:cs typeface="Calibri"/>
              </a:rPr>
              <a:t>вендоров</a:t>
            </a:r>
            <a:r>
              <a:rPr lang="ru-RU" altLang="ru-RU" sz="1600" b="1" dirty="0" smtClean="0">
                <a:latin typeface="Calibri"/>
                <a:ea typeface="Calibri"/>
                <a:cs typeface="Calibri"/>
              </a:rPr>
              <a:t>:</a:t>
            </a:r>
            <a:endParaRPr lang="ru-RU" sz="1600" b="1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5031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9093" y="1398509"/>
            <a:ext cx="8165813" cy="403187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/>
            <a:r>
              <a:rPr lang="ru-RU" altLang="ru-RU" sz="1600" b="1" dirty="0">
                <a:latin typeface="Calibri"/>
                <a:ea typeface="Calibri"/>
                <a:cs typeface="Calibri"/>
              </a:rPr>
              <a:t>Поддержка системы электронного обучения elearn.urfu.ru</a:t>
            </a:r>
          </a:p>
          <a:p>
            <a:pPr marL="0" lvl="1"/>
            <a:r>
              <a:rPr lang="ru-RU" sz="1600" i="1" dirty="0">
                <a:latin typeface="Calibri"/>
                <a:ea typeface="Calibri"/>
                <a:cs typeface="Calibri"/>
              </a:rPr>
              <a:t>По согласованию с ИТОО - администрирование и сопровождение системы электронного обучения на основе ПО </a:t>
            </a:r>
            <a:r>
              <a:rPr lang="en-US" sz="1600" i="1" dirty="0">
                <a:latin typeface="Calibri"/>
                <a:ea typeface="Calibri"/>
                <a:cs typeface="Calibri"/>
              </a:rPr>
              <a:t>Moodle</a:t>
            </a:r>
            <a:r>
              <a:rPr lang="ru-RU" sz="1600" i="1" dirty="0">
                <a:latin typeface="Calibri"/>
                <a:ea typeface="Calibri"/>
                <a:cs typeface="Calibri"/>
              </a:rPr>
              <a:t> (более 100 электронных курсов для смешанного обучения).</a:t>
            </a:r>
          </a:p>
          <a:p>
            <a:pPr marL="0" lvl="1"/>
            <a:endParaRPr lang="ru-RU" sz="1600" dirty="0">
              <a:latin typeface="Calibri"/>
              <a:ea typeface="Calibri"/>
              <a:cs typeface="Calibri"/>
            </a:endParaRPr>
          </a:p>
          <a:p>
            <a:pPr marL="271463" lvl="1" indent="-271463">
              <a:buFont typeface="Arial" panose="020B0604020202020204" pitchFamily="34" charset="0"/>
              <a:buChar char="•"/>
            </a:pPr>
            <a:r>
              <a:rPr lang="ru-RU" sz="1600" dirty="0">
                <a:latin typeface="Calibri"/>
                <a:ea typeface="Calibri"/>
                <a:cs typeface="Calibri"/>
              </a:rPr>
              <a:t>Настроена сквозная интеграция с личным кабинетом </a:t>
            </a:r>
            <a:r>
              <a:rPr lang="ru-RU" sz="1600" dirty="0" smtClean="0">
                <a:latin typeface="Calibri"/>
                <a:ea typeface="Calibri"/>
                <a:cs typeface="Calibri"/>
              </a:rPr>
              <a:t>сотрудника.</a:t>
            </a:r>
            <a:endParaRPr lang="ru-RU" sz="1600" dirty="0">
              <a:latin typeface="Calibri"/>
              <a:ea typeface="Calibri"/>
              <a:cs typeface="Calibri"/>
            </a:endParaRPr>
          </a:p>
          <a:p>
            <a:pPr marL="271463" lvl="1" indent="-271463">
              <a:buFont typeface="Arial" panose="020B0604020202020204" pitchFamily="34" charset="0"/>
              <a:buChar char="•"/>
            </a:pPr>
            <a:r>
              <a:rPr lang="ru-RU" sz="1600" dirty="0">
                <a:latin typeface="Calibri"/>
                <a:ea typeface="Calibri"/>
                <a:cs typeface="Calibri"/>
              </a:rPr>
              <a:t>Восстановлен архив </a:t>
            </a:r>
            <a:r>
              <a:rPr lang="ru-RU" sz="1600" dirty="0" err="1">
                <a:latin typeface="Calibri"/>
                <a:ea typeface="Calibri"/>
                <a:cs typeface="Calibri"/>
              </a:rPr>
              <a:t>аудиокурсов</a:t>
            </a:r>
            <a:r>
              <a:rPr lang="ru-RU" sz="1600" dirty="0">
                <a:latin typeface="Calibri"/>
                <a:ea typeface="Calibri"/>
                <a:cs typeface="Calibri"/>
              </a:rPr>
              <a:t> Франко-Российского проекта “</a:t>
            </a:r>
            <a:r>
              <a:rPr lang="ru-RU" sz="1600" dirty="0" err="1">
                <a:latin typeface="Calibri"/>
                <a:ea typeface="Calibri"/>
                <a:cs typeface="Calibri"/>
              </a:rPr>
              <a:t>Сонотека</a:t>
            </a:r>
            <a:r>
              <a:rPr lang="ru-RU" sz="1600" dirty="0">
                <a:latin typeface="Calibri"/>
                <a:ea typeface="Calibri"/>
                <a:cs typeface="Calibri"/>
              </a:rPr>
              <a:t>”. Всего оцифровано и восстановлено 198 лекций, из которых сформировано 13 </a:t>
            </a:r>
            <a:r>
              <a:rPr lang="ru-RU" sz="1600" dirty="0" smtClean="0">
                <a:latin typeface="Calibri"/>
                <a:ea typeface="Calibri"/>
                <a:cs typeface="Calibri"/>
              </a:rPr>
              <a:t>курсов.</a:t>
            </a:r>
            <a:endParaRPr lang="ru-RU" sz="1600" dirty="0">
              <a:latin typeface="Calibri"/>
              <a:ea typeface="Calibri"/>
              <a:cs typeface="Calibri"/>
            </a:endParaRPr>
          </a:p>
          <a:p>
            <a:pPr marL="271463" lvl="1" indent="-271463">
              <a:buFont typeface="Arial" panose="020B0604020202020204" pitchFamily="34" charset="0"/>
              <a:buChar char="•"/>
            </a:pPr>
            <a:r>
              <a:rPr lang="ru-RU" sz="1600" dirty="0">
                <a:latin typeface="Calibri"/>
                <a:ea typeface="Calibri"/>
                <a:cs typeface="Calibri"/>
              </a:rPr>
              <a:t>Адаптированы и размещены 18 ранее разработанных электронных курсов (ИСПН, </a:t>
            </a:r>
            <a:r>
              <a:rPr lang="ru-RU" sz="1600" dirty="0" err="1">
                <a:latin typeface="Calibri"/>
                <a:ea typeface="Calibri"/>
                <a:cs typeface="Calibri"/>
              </a:rPr>
              <a:t>ИФСиМП</a:t>
            </a:r>
            <a:r>
              <a:rPr lang="ru-RU" sz="1600" dirty="0">
                <a:latin typeface="Calibri"/>
                <a:ea typeface="Calibri"/>
                <a:cs typeface="Calibri"/>
              </a:rPr>
              <a:t>, ИГНИ, </a:t>
            </a:r>
            <a:r>
              <a:rPr lang="ru-RU" sz="1600" dirty="0" smtClean="0">
                <a:latin typeface="Calibri"/>
                <a:ea typeface="Calibri"/>
                <a:cs typeface="Calibri"/>
              </a:rPr>
              <a:t>ИГУП).</a:t>
            </a:r>
            <a:endParaRPr lang="ru-RU" sz="1600" dirty="0">
              <a:latin typeface="Calibri"/>
              <a:ea typeface="Calibri"/>
              <a:cs typeface="Calibri"/>
            </a:endParaRPr>
          </a:p>
          <a:p>
            <a:pPr marL="271463" lvl="1" indent="-271463">
              <a:buFont typeface="Arial" panose="020B0604020202020204" pitchFamily="34" charset="0"/>
              <a:buChar char="•"/>
            </a:pPr>
            <a:r>
              <a:rPr lang="ru-RU" sz="1600" dirty="0">
                <a:latin typeface="Calibri"/>
                <a:ea typeface="Calibri"/>
                <a:cs typeface="Calibri"/>
              </a:rPr>
              <a:t>Начата разработка 6 новых электронных курсов для смешанного обучения:</a:t>
            </a:r>
          </a:p>
          <a:p>
            <a:pPr marL="728663" lvl="3" indent="-271463">
              <a:buFont typeface="Arial" panose="020B0604020202020204" pitchFamily="34" charset="0"/>
              <a:buChar char="•"/>
            </a:pPr>
            <a:r>
              <a:rPr lang="ru-RU" sz="1600" dirty="0">
                <a:latin typeface="Calibri"/>
                <a:ea typeface="Calibri"/>
                <a:cs typeface="Calibri"/>
              </a:rPr>
              <a:t>Речь и </a:t>
            </a:r>
            <a:r>
              <a:rPr lang="ru-RU" sz="1600" dirty="0" smtClean="0">
                <a:latin typeface="Calibri"/>
                <a:ea typeface="Calibri"/>
                <a:cs typeface="Calibri"/>
              </a:rPr>
              <a:t>мышление </a:t>
            </a:r>
            <a:r>
              <a:rPr lang="ru-RU" sz="1600" dirty="0">
                <a:latin typeface="Calibri"/>
                <a:ea typeface="Calibri"/>
                <a:cs typeface="Calibri"/>
              </a:rPr>
              <a:t>(ИСПН)</a:t>
            </a:r>
          </a:p>
          <a:p>
            <a:pPr marL="728663" lvl="3" indent="-271463">
              <a:buFont typeface="Arial" panose="020B0604020202020204" pitchFamily="34" charset="0"/>
              <a:buChar char="•"/>
            </a:pPr>
            <a:r>
              <a:rPr lang="ru-RU" sz="1600" dirty="0">
                <a:latin typeface="Calibri"/>
                <a:ea typeface="Calibri"/>
                <a:cs typeface="Calibri"/>
              </a:rPr>
              <a:t>Практический курс первого (английского языка) для студентов 1-2 курсов (ИСПН)</a:t>
            </a:r>
          </a:p>
          <a:p>
            <a:pPr marL="728663" lvl="3" indent="-271463">
              <a:buFont typeface="Arial" panose="020B0604020202020204" pitchFamily="34" charset="0"/>
              <a:buChar char="•"/>
            </a:pPr>
            <a:r>
              <a:rPr lang="ru-RU" sz="1600" dirty="0">
                <a:latin typeface="Calibri"/>
                <a:ea typeface="Calibri"/>
                <a:cs typeface="Calibri"/>
              </a:rPr>
              <a:t>Социокультурное пространство современной </a:t>
            </a:r>
            <a:r>
              <a:rPr lang="ru-RU" sz="1600" dirty="0" smtClean="0">
                <a:latin typeface="Calibri"/>
                <a:ea typeface="Calibri"/>
                <a:cs typeface="Calibri"/>
              </a:rPr>
              <a:t>России </a:t>
            </a:r>
            <a:r>
              <a:rPr lang="ru-RU" sz="1600" dirty="0">
                <a:latin typeface="Calibri"/>
                <a:ea typeface="Calibri"/>
                <a:cs typeface="Calibri"/>
              </a:rPr>
              <a:t>(ИСПН)</a:t>
            </a:r>
          </a:p>
          <a:p>
            <a:pPr marL="728663" lvl="3" indent="-271463">
              <a:buFont typeface="Arial" panose="020B0604020202020204" pitchFamily="34" charset="0"/>
              <a:buChar char="•"/>
            </a:pPr>
            <a:r>
              <a:rPr lang="ru-RU" sz="1600" dirty="0">
                <a:latin typeface="Calibri"/>
                <a:ea typeface="Calibri"/>
                <a:cs typeface="Calibri"/>
              </a:rPr>
              <a:t>Управление </a:t>
            </a:r>
            <a:r>
              <a:rPr lang="ru-RU" sz="1600" dirty="0" smtClean="0">
                <a:latin typeface="Calibri"/>
                <a:ea typeface="Calibri"/>
                <a:cs typeface="Calibri"/>
              </a:rPr>
              <a:t>проектами </a:t>
            </a:r>
            <a:r>
              <a:rPr lang="ru-RU" sz="1600" dirty="0">
                <a:latin typeface="Calibri"/>
                <a:ea typeface="Calibri"/>
                <a:cs typeface="Calibri"/>
              </a:rPr>
              <a:t>(ИСПН)</a:t>
            </a:r>
          </a:p>
          <a:p>
            <a:pPr marL="728663" lvl="3" indent="-271463">
              <a:buFont typeface="Arial" panose="020B0604020202020204" pitchFamily="34" charset="0"/>
              <a:buChar char="•"/>
            </a:pPr>
            <a:r>
              <a:rPr lang="ru-RU" sz="1600" dirty="0">
                <a:latin typeface="Calibri"/>
                <a:ea typeface="Calibri"/>
                <a:cs typeface="Calibri"/>
              </a:rPr>
              <a:t>Основы теории первого английского языка. </a:t>
            </a:r>
            <a:r>
              <a:rPr lang="ru-RU" sz="1600" dirty="0" smtClean="0">
                <a:latin typeface="Calibri"/>
                <a:ea typeface="Calibri"/>
                <a:cs typeface="Calibri"/>
              </a:rPr>
              <a:t>Стилистика </a:t>
            </a:r>
            <a:r>
              <a:rPr lang="ru-RU" sz="1600" dirty="0">
                <a:latin typeface="Calibri"/>
                <a:ea typeface="Calibri"/>
                <a:cs typeface="Calibri"/>
              </a:rPr>
              <a:t>(ИСПН)</a:t>
            </a:r>
          </a:p>
          <a:p>
            <a:pPr marL="728663" lvl="3" indent="-271463">
              <a:buFont typeface="Arial" panose="020B0604020202020204" pitchFamily="34" charset="0"/>
              <a:buChar char="•"/>
            </a:pPr>
            <a:r>
              <a:rPr lang="ru-RU" sz="1600" dirty="0">
                <a:latin typeface="Calibri"/>
                <a:ea typeface="Calibri"/>
                <a:cs typeface="Calibri"/>
              </a:rPr>
              <a:t>История государственных учреждений Российской </a:t>
            </a:r>
            <a:r>
              <a:rPr lang="ru-RU" sz="1600" dirty="0" smtClean="0">
                <a:latin typeface="Calibri"/>
                <a:ea typeface="Calibri"/>
                <a:cs typeface="Calibri"/>
              </a:rPr>
              <a:t>Федерации </a:t>
            </a:r>
            <a:r>
              <a:rPr lang="ru-RU" sz="1600" dirty="0">
                <a:latin typeface="Calibri"/>
                <a:ea typeface="Calibri"/>
                <a:cs typeface="Calibri"/>
              </a:rPr>
              <a:t>(ИГНИ)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539552" y="634102"/>
            <a:ext cx="8208963" cy="49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R="25400" algn="l">
              <a:lnSpc>
                <a:spcPct val="150000"/>
              </a:lnSpc>
              <a:spcAft>
                <a:spcPts val="300"/>
              </a:spcAft>
            </a:pPr>
            <a:r>
              <a:rPr lang="ru-RU" sz="2400" b="1" dirty="0">
                <a:ea typeface="Times New Roman" panose="02020603050405020304" pitchFamily="18" charset="0"/>
              </a:rPr>
              <a:t>Корпоративное ИТ-обучение и </a:t>
            </a:r>
            <a:r>
              <a:rPr lang="ru-RU" sz="2400" b="1" dirty="0" smtClean="0">
                <a:ea typeface="Times New Roman" panose="02020603050405020304" pitchFamily="18" charset="0"/>
              </a:rPr>
              <a:t>продвижение</a:t>
            </a:r>
            <a:endParaRPr lang="ru-RU" sz="2400" b="1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4487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9094" y="1235993"/>
            <a:ext cx="5374994" cy="50783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lvl="1"/>
            <a:r>
              <a:rPr lang="ru-RU" altLang="ru-RU" b="1" dirty="0">
                <a:latin typeface="Calibri"/>
                <a:ea typeface="Calibri"/>
                <a:cs typeface="Calibri"/>
              </a:rPr>
              <a:t>Продвижение ИТ-сервисов </a:t>
            </a:r>
            <a:r>
              <a:rPr lang="ru-RU" altLang="ru-RU" b="1" dirty="0" smtClean="0">
                <a:latin typeface="Calibri"/>
                <a:ea typeface="Calibri"/>
                <a:cs typeface="Calibri"/>
              </a:rPr>
              <a:t>Дирекции </a:t>
            </a:r>
            <a:r>
              <a:rPr lang="ru-RU" altLang="ru-RU" b="1" dirty="0">
                <a:latin typeface="Calibri"/>
                <a:ea typeface="Calibri"/>
                <a:cs typeface="Calibri"/>
              </a:rPr>
              <a:t>ИТ, </a:t>
            </a:r>
            <a:r>
              <a:rPr lang="ru-RU" altLang="ru-RU" b="1" dirty="0" smtClean="0">
                <a:latin typeface="Calibri"/>
                <a:ea typeface="Calibri"/>
                <a:cs typeface="Calibri"/>
              </a:rPr>
              <a:t>маркетинг:</a:t>
            </a:r>
            <a:endParaRPr lang="ru-RU" altLang="ru-RU" b="1" dirty="0">
              <a:latin typeface="Calibri"/>
              <a:ea typeface="Calibri"/>
              <a:cs typeface="Calibri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ru-RU" b="1" dirty="0">
              <a:latin typeface="Calibri"/>
              <a:ea typeface="Calibri"/>
              <a:cs typeface="Calibri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alibri"/>
                <a:ea typeface="Calibri"/>
                <a:cs typeface="Calibri"/>
              </a:rPr>
              <a:t>статьи </a:t>
            </a:r>
            <a:r>
              <a:rPr lang="ru-RU" dirty="0">
                <a:latin typeface="Calibri"/>
                <a:ea typeface="Calibri"/>
                <a:cs typeface="Calibri"/>
              </a:rPr>
              <a:t>в газете “Уральский Федеральный</a:t>
            </a:r>
            <a:r>
              <a:rPr lang="ru-RU" dirty="0" smtClean="0">
                <a:latin typeface="Calibri"/>
                <a:ea typeface="Calibri"/>
                <a:cs typeface="Calibri"/>
              </a:rPr>
              <a:t>”;</a:t>
            </a:r>
            <a:endParaRPr lang="ru-RU" dirty="0">
              <a:latin typeface="Calibri"/>
              <a:ea typeface="Calibri"/>
              <a:cs typeface="Calibri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alibri"/>
                <a:ea typeface="Calibri"/>
                <a:cs typeface="Calibri"/>
              </a:rPr>
              <a:t>публикации </a:t>
            </a:r>
            <a:r>
              <a:rPr lang="ru-RU" dirty="0">
                <a:latin typeface="Calibri"/>
                <a:ea typeface="Calibri"/>
                <a:cs typeface="Calibri"/>
              </a:rPr>
              <a:t>на сайтах urfu.ru, Дирекции ИТ, Центра ИТ-инноваций </a:t>
            </a:r>
            <a:r>
              <a:rPr lang="ru-RU" dirty="0" err="1" smtClean="0">
                <a:latin typeface="Calibri"/>
                <a:ea typeface="Calibri"/>
                <a:cs typeface="Calibri"/>
              </a:rPr>
              <a:t>УрФУ</a:t>
            </a:r>
            <a:r>
              <a:rPr lang="ru-RU" dirty="0" smtClean="0">
                <a:latin typeface="Calibri"/>
                <a:ea typeface="Calibri"/>
                <a:cs typeface="Calibri"/>
              </a:rPr>
              <a:t>;</a:t>
            </a:r>
            <a:endParaRPr lang="ru-RU" dirty="0">
              <a:latin typeface="Calibri"/>
              <a:ea typeface="Calibri"/>
              <a:cs typeface="Calibri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alibri"/>
                <a:ea typeface="Calibri"/>
                <a:cs typeface="Calibri"/>
              </a:rPr>
              <a:t>сообщения </a:t>
            </a:r>
            <a:r>
              <a:rPr lang="ru-RU" dirty="0">
                <a:latin typeface="Calibri"/>
                <a:ea typeface="Calibri"/>
                <a:cs typeface="Calibri"/>
              </a:rPr>
              <a:t>в группах "Центра ИТ-инноваций" в социальных сетях “</a:t>
            </a:r>
            <a:r>
              <a:rPr lang="ru-RU" dirty="0" err="1">
                <a:latin typeface="Calibri"/>
                <a:ea typeface="Calibri"/>
                <a:cs typeface="Calibri"/>
              </a:rPr>
              <a:t>ВКонтакте</a:t>
            </a:r>
            <a:r>
              <a:rPr lang="ru-RU" dirty="0">
                <a:latin typeface="Calibri"/>
                <a:ea typeface="Calibri"/>
                <a:cs typeface="Calibri"/>
              </a:rPr>
              <a:t>” и </a:t>
            </a:r>
            <a:r>
              <a:rPr lang="en-US" dirty="0" smtClean="0">
                <a:latin typeface="Calibri"/>
                <a:ea typeface="Calibri"/>
                <a:cs typeface="Calibri"/>
              </a:rPr>
              <a:t>Facebook</a:t>
            </a:r>
            <a:r>
              <a:rPr lang="ru-RU" dirty="0" smtClean="0">
                <a:latin typeface="Calibri"/>
                <a:ea typeface="Calibri"/>
                <a:cs typeface="Calibri"/>
              </a:rPr>
              <a:t>;</a:t>
            </a:r>
            <a:endParaRPr lang="ru-RU" dirty="0">
              <a:latin typeface="Calibri"/>
              <a:ea typeface="Calibri"/>
              <a:cs typeface="Calibri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alibri"/>
                <a:ea typeface="Calibri"/>
                <a:cs typeface="Calibri"/>
              </a:rPr>
              <a:t>сообщения </a:t>
            </a:r>
            <a:r>
              <a:rPr lang="ru-RU" dirty="0">
                <a:latin typeface="Calibri"/>
                <a:ea typeface="Calibri"/>
                <a:cs typeface="Calibri"/>
              </a:rPr>
              <a:t>в группе "Информационные технологии в УрФУ" в социальной сети “</a:t>
            </a:r>
            <a:r>
              <a:rPr lang="ru-RU" dirty="0" err="1">
                <a:latin typeface="Calibri"/>
                <a:ea typeface="Calibri"/>
                <a:cs typeface="Calibri"/>
              </a:rPr>
              <a:t>ВКонтакте</a:t>
            </a:r>
            <a:r>
              <a:rPr lang="ru-RU" dirty="0" smtClean="0">
                <a:latin typeface="Calibri"/>
                <a:ea typeface="Calibri"/>
                <a:cs typeface="Calibri"/>
              </a:rPr>
              <a:t>”;</a:t>
            </a:r>
            <a:endParaRPr lang="ru-RU" dirty="0">
              <a:latin typeface="Calibri"/>
              <a:ea typeface="Calibri"/>
              <a:cs typeface="Calibri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alibri"/>
                <a:ea typeface="Calibri"/>
                <a:cs typeface="Calibri"/>
              </a:rPr>
              <a:t>информационно-рекламные ролики </a:t>
            </a:r>
            <a:r>
              <a:rPr lang="ru-RU" dirty="0">
                <a:latin typeface="Calibri"/>
                <a:ea typeface="Calibri"/>
                <a:cs typeface="Calibri"/>
              </a:rPr>
              <a:t/>
            </a:r>
            <a:br>
              <a:rPr lang="ru-RU" dirty="0">
                <a:latin typeface="Calibri"/>
                <a:ea typeface="Calibri"/>
                <a:cs typeface="Calibri"/>
              </a:rPr>
            </a:br>
            <a:r>
              <a:rPr lang="ru-RU" dirty="0">
                <a:latin typeface="Calibri"/>
                <a:ea typeface="Calibri"/>
                <a:cs typeface="Calibri"/>
              </a:rPr>
              <a:t>на цифровых телевизионных панелях </a:t>
            </a:r>
            <a:r>
              <a:rPr lang="ru-RU" dirty="0" smtClean="0">
                <a:latin typeface="Calibri"/>
                <a:ea typeface="Calibri"/>
                <a:cs typeface="Calibri"/>
              </a:rPr>
              <a:t>университета;</a:t>
            </a:r>
            <a:endParaRPr lang="ru-RU" dirty="0">
              <a:latin typeface="Calibri"/>
              <a:ea typeface="Calibri"/>
              <a:cs typeface="Calibri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alibri"/>
                <a:ea typeface="Calibri"/>
                <a:cs typeface="Calibri"/>
              </a:rPr>
              <a:t>выступления </a:t>
            </a:r>
            <a:r>
              <a:rPr lang="ru-RU" dirty="0">
                <a:latin typeface="Calibri"/>
                <a:ea typeface="Calibri"/>
                <a:cs typeface="Calibri"/>
              </a:rPr>
              <a:t>на директорских совещаниях,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ru-RU" dirty="0">
                <a:latin typeface="Calibri"/>
                <a:ea typeface="Calibri"/>
                <a:cs typeface="Calibri"/>
              </a:rPr>
              <a:t>Круглые столы, </a:t>
            </a:r>
            <a:r>
              <a:rPr lang="ru-RU" dirty="0" smtClean="0">
                <a:latin typeface="Calibri"/>
                <a:ea typeface="Calibri"/>
                <a:cs typeface="Calibri"/>
              </a:rPr>
              <a:t>семинары.</a:t>
            </a:r>
            <a:endParaRPr lang="ru-RU" dirty="0">
              <a:latin typeface="Calibri"/>
              <a:ea typeface="Calibri"/>
              <a:cs typeface="Calibri"/>
            </a:endParaRPr>
          </a:p>
          <a:p>
            <a:pPr marL="0" lvl="1"/>
            <a:endParaRPr lang="ru-RU" dirty="0"/>
          </a:p>
        </p:txBody>
      </p:sp>
      <p:pic>
        <p:nvPicPr>
          <p:cNvPr id="6146" name="Picture 2" descr="http://nic.vstu.by/wp-content/uploads/2015/11/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0" r="7391"/>
          <a:stretch/>
        </p:blipFill>
        <p:spPr bwMode="auto">
          <a:xfrm>
            <a:off x="5652120" y="3933056"/>
            <a:ext cx="3312368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539552" y="634102"/>
            <a:ext cx="8208963" cy="49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R="25400" algn="l">
              <a:lnSpc>
                <a:spcPct val="150000"/>
              </a:lnSpc>
              <a:spcAft>
                <a:spcPts val="300"/>
              </a:spcAft>
            </a:pPr>
            <a:r>
              <a:rPr lang="ru-RU" sz="2400" b="1" dirty="0">
                <a:ea typeface="Times New Roman" panose="02020603050405020304" pitchFamily="18" charset="0"/>
              </a:rPr>
              <a:t>Корпоративное ИТ-обучение и </a:t>
            </a:r>
            <a:r>
              <a:rPr lang="ru-RU" sz="2400" b="1" dirty="0" smtClean="0">
                <a:ea typeface="Times New Roman" panose="02020603050405020304" pitchFamily="18" charset="0"/>
              </a:rPr>
              <a:t>продвижение</a:t>
            </a:r>
            <a:endParaRPr lang="ru-RU" sz="2400" b="1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1323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sldNum" sz="quarter" idx="2"/>
          </p:nvPr>
        </p:nvSpPr>
        <p:spPr>
          <a:xfrm>
            <a:off x="6553200" y="6132829"/>
            <a:ext cx="2133600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 lnSpcReduction="1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4</a:t>
            </a:fld>
            <a:endParaRPr sz="1200" dirty="0">
              <a:solidFill>
                <a:srgbClr val="888888"/>
              </a:solidFill>
            </a:endParaRPr>
          </a:p>
        </p:txBody>
      </p:sp>
      <p:pic>
        <p:nvPicPr>
          <p:cNvPr id="181" name="image2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9297"/>
            <a:ext cx="9144002" cy="62230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603848" y="728305"/>
            <a:ext cx="808295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ru-RU" sz="2400" b="1" dirty="0">
                <a:latin typeface="Calibri" panose="020F0502020204030204" pitchFamily="34" charset="0"/>
                <a:sym typeface="Helvetica Neue"/>
              </a:rPr>
              <a:t>Проблемы и задачи в сфере информатизации на 2016 год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3848" y="1733832"/>
            <a:ext cx="8082952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4572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«Цифровое 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</a:rPr>
              <a:t>неравенство» подразделений </a:t>
            </a: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университета</a:t>
            </a:r>
            <a:endParaRPr lang="ru-RU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2900" marR="0" lvl="0" indent="-342900" defTabSz="4572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Неэффективное 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</a:rPr>
              <a:t>информирование пользователей о предоставляемых </a:t>
            </a: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ИТ-сервисах</a:t>
            </a:r>
            <a:endParaRPr lang="ru-RU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2900" marR="0" lvl="0" indent="-342900" defTabSz="4572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Потребность 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</a:rPr>
              <a:t>естественнонаучных институтов и научных групп в дорогостоящем специализированном  ПО и высокопроизводительных  вычислительных </a:t>
            </a: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ресурсах</a:t>
            </a:r>
            <a:endParaRPr lang="ru-RU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2900" marR="0" lvl="0" indent="-342900" defTabSz="4572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</a:rPr>
              <a:t>А</a:t>
            </a: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налогичная 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</a:rPr>
              <a:t>потребность в высокопроизводительных вычислительных мощностях и специализированном ПО у институтов инженерных </a:t>
            </a: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направлений</a:t>
            </a:r>
            <a:endParaRPr lang="ru-RU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4251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539552" y="753033"/>
            <a:ext cx="82809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ru-RU" altLang="ru-RU" sz="2400" b="1" dirty="0" smtClean="0">
                <a:cs typeface="Calibri" pitchFamily="34" charset="0"/>
              </a:rPr>
              <a:t>Новые направления деятельности в 2017 году</a:t>
            </a:r>
            <a:endParaRPr lang="ru-RU" altLang="ru-RU" sz="2400" b="1" dirty="0">
              <a:cs typeface="Calibri" pitchFamily="34" charset="0"/>
            </a:endParaRPr>
          </a:p>
        </p:txBody>
      </p:sp>
      <p:sp>
        <p:nvSpPr>
          <p:cNvPr id="6" name="Овал 5"/>
          <p:cNvSpPr>
            <a:spLocks noChangeAspect="1"/>
          </p:cNvSpPr>
          <p:nvPr/>
        </p:nvSpPr>
        <p:spPr>
          <a:xfrm>
            <a:off x="1712069" y="1516112"/>
            <a:ext cx="2928025" cy="2928025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algn="ctr" rtl="0" latinLnBrk="1" hangingPunct="0"/>
            <a:r>
              <a:rPr lang="ru-RU" b="1" dirty="0" smtClean="0">
                <a:latin typeface="Calibri" panose="020F0502020204030204" pitchFamily="34" charset="0"/>
              </a:rPr>
              <a:t>Сервисы </a:t>
            </a:r>
            <a:r>
              <a:rPr lang="en-US" b="1" dirty="0" smtClean="0">
                <a:latin typeface="Calibri" panose="020F0502020204030204" pitchFamily="34" charset="0"/>
              </a:rPr>
              <a:t/>
            </a:r>
            <a:br>
              <a:rPr lang="en-US" b="1" dirty="0" smtClean="0">
                <a:latin typeface="Calibri" panose="020F0502020204030204" pitchFamily="34" charset="0"/>
              </a:rPr>
            </a:br>
            <a:r>
              <a:rPr lang="ru-RU" b="1" dirty="0" smtClean="0">
                <a:latin typeface="Calibri" panose="020F0502020204030204" pitchFamily="34" charset="0"/>
              </a:rPr>
              <a:t>централизованного учета </a:t>
            </a:r>
            <a:r>
              <a:rPr lang="en-US" b="1" dirty="0" smtClean="0">
                <a:latin typeface="Calibri" panose="020F0502020204030204" pitchFamily="34" charset="0"/>
              </a:rPr>
              <a:t/>
            </a:r>
            <a:br>
              <a:rPr lang="en-US" b="1" dirty="0" smtClean="0">
                <a:latin typeface="Calibri" panose="020F0502020204030204" pitchFamily="34" charset="0"/>
              </a:rPr>
            </a:br>
            <a:r>
              <a:rPr lang="ru-RU" b="1" dirty="0" smtClean="0">
                <a:latin typeface="Calibri" panose="020F0502020204030204" pitchFamily="34" charset="0"/>
              </a:rPr>
              <a:t>и предоставления доступа к ПО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3" name="Овал 12"/>
          <p:cNvSpPr>
            <a:spLocks noChangeAspect="1"/>
          </p:cNvSpPr>
          <p:nvPr/>
        </p:nvSpPr>
        <p:spPr>
          <a:xfrm>
            <a:off x="4484452" y="2116946"/>
            <a:ext cx="2928025" cy="2928025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algn="ctr"/>
            <a:r>
              <a:rPr lang="ru-RU" b="1" dirty="0">
                <a:latin typeface="Calibri" panose="020F0502020204030204" pitchFamily="34" charset="0"/>
              </a:rPr>
              <a:t>Проект </a:t>
            </a:r>
            <a:r>
              <a:rPr lang="en-US" b="1" dirty="0" smtClean="0">
                <a:latin typeface="Calibri" panose="020F0502020204030204" pitchFamily="34" charset="0"/>
              </a:rPr>
              <a:t/>
            </a:r>
            <a:br>
              <a:rPr lang="en-US" b="1" dirty="0" smtClean="0">
                <a:latin typeface="Calibri" panose="020F0502020204030204" pitchFamily="34" charset="0"/>
              </a:rPr>
            </a:br>
            <a:r>
              <a:rPr lang="ru-RU" b="1" dirty="0" smtClean="0">
                <a:latin typeface="Calibri" panose="020F0502020204030204" pitchFamily="34" charset="0"/>
              </a:rPr>
              <a:t>по </a:t>
            </a:r>
            <a:r>
              <a:rPr lang="ru-RU" b="1" dirty="0">
                <a:latin typeface="Calibri" panose="020F0502020204030204" pitchFamily="34" charset="0"/>
              </a:rPr>
              <a:t>развертыванию кабельных сетей </a:t>
            </a:r>
            <a:r>
              <a:rPr lang="en-US" b="1" dirty="0" smtClean="0">
                <a:latin typeface="Calibri" panose="020F0502020204030204" pitchFamily="34" charset="0"/>
              </a:rPr>
              <a:t/>
            </a:r>
            <a:br>
              <a:rPr lang="en-US" b="1" dirty="0" smtClean="0">
                <a:latin typeface="Calibri" panose="020F0502020204030204" pitchFamily="34" charset="0"/>
              </a:rPr>
            </a:br>
            <a:r>
              <a:rPr lang="ru-RU" b="1" dirty="0" smtClean="0">
                <a:latin typeface="Calibri" panose="020F0502020204030204" pitchFamily="34" charset="0"/>
              </a:rPr>
              <a:t>в </a:t>
            </a:r>
            <a:r>
              <a:rPr lang="ru-RU" b="1" dirty="0">
                <a:latin typeface="Calibri" panose="020F0502020204030204" pitchFamily="34" charset="0"/>
              </a:rPr>
              <a:t>общежитиях университета</a:t>
            </a:r>
          </a:p>
        </p:txBody>
      </p:sp>
      <p:sp>
        <p:nvSpPr>
          <p:cNvPr id="14" name="Овал 13"/>
          <p:cNvSpPr>
            <a:spLocks noChangeAspect="1"/>
          </p:cNvSpPr>
          <p:nvPr/>
        </p:nvSpPr>
        <p:spPr>
          <a:xfrm>
            <a:off x="2444886" y="3673148"/>
            <a:ext cx="2928025" cy="292802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algn="ctr"/>
            <a:r>
              <a:rPr lang="ru-RU" b="1" dirty="0">
                <a:latin typeface="Calibri" panose="020F0502020204030204" pitchFamily="34" charset="0"/>
              </a:rPr>
              <a:t>Создание Корпоративного учебного </a:t>
            </a:r>
            <a:r>
              <a:rPr lang="en-US" b="1" dirty="0">
                <a:latin typeface="Calibri" panose="020F0502020204030204" pitchFamily="34" charset="0"/>
              </a:rPr>
              <a:t/>
            </a:r>
            <a:br>
              <a:rPr lang="en-US" b="1" dirty="0">
                <a:latin typeface="Calibri" panose="020F0502020204030204" pitchFamily="34" charset="0"/>
              </a:rPr>
            </a:br>
            <a:r>
              <a:rPr lang="ru-RU" b="1" dirty="0">
                <a:latin typeface="Calibri" panose="020F0502020204030204" pitchFamily="34" charset="0"/>
              </a:rPr>
              <a:t>центра по ИТ</a:t>
            </a:r>
          </a:p>
        </p:txBody>
      </p:sp>
    </p:spTree>
    <p:extLst>
      <p:ext uri="{BB962C8B-B14F-4D97-AF65-F5344CB8AC3E}">
        <p14:creationId xmlns:p14="http://schemas.microsoft.com/office/powerpoint/2010/main" val="16292937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image2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22300"/>
          </a:xfrm>
          <a:prstGeom prst="rect">
            <a:avLst/>
          </a:prstGeom>
          <a:ln w="12700">
            <a:miter lim="400000"/>
          </a:ln>
        </p:spPr>
      </p:pic>
      <p:sp>
        <p:nvSpPr>
          <p:cNvPr id="384" name="Shape 384"/>
          <p:cNvSpPr>
            <a:spLocks noGrp="1"/>
          </p:cNvSpPr>
          <p:nvPr>
            <p:ph type="sldNum" sz="quarter" idx="2"/>
          </p:nvPr>
        </p:nvSpPr>
        <p:spPr>
          <a:xfrm>
            <a:off x="6553200" y="6132829"/>
            <a:ext cx="2133600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 lnSpcReduction="1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41</a:t>
            </a:fld>
            <a:endParaRPr sz="1200">
              <a:solidFill>
                <a:srgbClr val="888888"/>
              </a:solidFill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1210056"/>
            <a:ext cx="8229600" cy="4835106"/>
          </a:xfrm>
        </p:spPr>
        <p:txBody>
          <a:bodyPr/>
          <a:lstStyle/>
          <a:p>
            <a:pPr marL="0" lvl="0" indent="0" algn="ctr">
              <a:buNone/>
            </a:pPr>
            <a:endParaRPr lang="ru-RU" sz="2800" b="1" dirty="0" smtClean="0"/>
          </a:p>
          <a:p>
            <a:pPr marL="0" lvl="0" indent="0" algn="ctr">
              <a:buNone/>
            </a:pPr>
            <a:r>
              <a:rPr lang="ru-RU" sz="2800" b="1" dirty="0" smtClean="0"/>
              <a:t>Спасибо за внимание!</a:t>
            </a:r>
          </a:p>
          <a:p>
            <a:pPr marL="0" lvl="0" indent="0" algn="ctr">
              <a:buNone/>
            </a:pPr>
            <a:endParaRPr lang="ru-RU" sz="2800" b="1" dirty="0"/>
          </a:p>
          <a:p>
            <a:pPr marL="0" lv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Проректор по ИТ - </a:t>
            </a:r>
            <a:r>
              <a:rPr lang="en-US" sz="2000" b="1" dirty="0" smtClean="0">
                <a:solidFill>
                  <a:schemeClr val="tx1"/>
                </a:solidFill>
                <a:hlinkClick r:id="rId4"/>
              </a:rPr>
              <a:t>a.v.poltavets@urfu.ru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</a:p>
          <a:p>
            <a:pPr marL="0" lvl="0" indent="0" algn="ctr">
              <a:buNone/>
            </a:pPr>
            <a:endParaRPr lang="ru-RU" sz="2000" b="1" dirty="0" smtClean="0">
              <a:solidFill>
                <a:schemeClr val="tx1"/>
              </a:solidFill>
            </a:endParaRPr>
          </a:p>
          <a:p>
            <a:pPr marL="0" lv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Дирекция информационных технологий</a:t>
            </a:r>
          </a:p>
          <a:p>
            <a:pPr marL="0" lvl="0" indent="0" algn="ctr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dit.urfu.ru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marL="0" lvl="0" indent="0" algn="ctr">
              <a:buNone/>
            </a:pPr>
            <a:endParaRPr lang="en-US" sz="2000" b="1" dirty="0"/>
          </a:p>
          <a:p>
            <a:pPr marL="0" lvl="0" indent="0" algn="ctr">
              <a:buNone/>
            </a:pPr>
            <a:r>
              <a:rPr lang="ru-RU" sz="2000" b="1" dirty="0" smtClean="0"/>
              <a:t>Техподдержка </a:t>
            </a:r>
          </a:p>
          <a:p>
            <a:pPr marL="0" lvl="0" indent="0" algn="ctr">
              <a:buNone/>
            </a:pPr>
            <a:r>
              <a:rPr lang="en-US" sz="2000" b="1" dirty="0" smtClean="0">
                <a:hlinkClick r:id="rId5"/>
              </a:rPr>
              <a:t>sd@urfu.ru</a:t>
            </a:r>
            <a:r>
              <a:rPr lang="ru-RU" sz="2000" b="1" dirty="0" smtClean="0"/>
              <a:t>, 375-93-06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1591489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sldNum" sz="quarter" idx="2"/>
          </p:nvPr>
        </p:nvSpPr>
        <p:spPr>
          <a:xfrm>
            <a:off x="6553200" y="6132829"/>
            <a:ext cx="2133600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 lnSpcReduction="1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5</a:t>
            </a:fld>
            <a:endParaRPr sz="1200" dirty="0">
              <a:solidFill>
                <a:srgbClr val="888888"/>
              </a:solidFill>
            </a:endParaRPr>
          </a:p>
        </p:txBody>
      </p:sp>
      <p:pic>
        <p:nvPicPr>
          <p:cNvPr id="181" name="image2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9297"/>
            <a:ext cx="9144002" cy="62230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603848" y="748853"/>
            <a:ext cx="8179933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ru-RU" sz="2400" b="1" dirty="0">
                <a:latin typeface="Calibri" panose="020F0502020204030204" pitchFamily="34" charset="0"/>
                <a:sym typeface="Helvetica Neue"/>
              </a:rPr>
              <a:t>Планы Дирекции ИТ на 2016 </a:t>
            </a:r>
            <a:r>
              <a:rPr lang="ru-RU" sz="2400" b="1" dirty="0" smtClean="0">
                <a:latin typeface="Calibri" panose="020F0502020204030204" pitchFamily="34" charset="0"/>
                <a:sym typeface="Helvetica Neue"/>
              </a:rPr>
              <a:t>год </a:t>
            </a:r>
            <a:endParaRPr lang="ru-RU" sz="2400" b="1" dirty="0">
              <a:latin typeface="Calibri" panose="020F0502020204030204" pitchFamily="34" charset="0"/>
              <a:sym typeface="Helvetica Neue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3848" y="1778845"/>
            <a:ext cx="817993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</a:rPr>
              <a:t>Запуск в опытную эксплуатацию «Личного кабинета сотрудника</a:t>
            </a: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» и развитие подключенных к нему сервисов</a:t>
            </a:r>
            <a:endParaRPr lang="ru-RU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</a:rPr>
              <a:t>Масштабирование и популяризация Системы электронного документооборота на базе </a:t>
            </a:r>
            <a:r>
              <a:rPr lang="en-US" sz="2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Directum</a:t>
            </a:r>
            <a:endParaRPr lang="ru-RU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Модернизация Портала УрФУ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</a:rPr>
              <a:t>Оптимизация взаимодействия информационных систем с применением корпоративной сервисной шины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Mule ESB</a:t>
            </a:r>
            <a:endParaRPr lang="ru-RU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</a:rPr>
              <a:t>Модернизация корпоративного портала ИСУП с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</a:rPr>
              <a:t>учетом требований к </a:t>
            </a: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САЕ</a:t>
            </a:r>
            <a:endParaRPr lang="ru-RU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1202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sldNum" sz="quarter" idx="2"/>
          </p:nvPr>
        </p:nvSpPr>
        <p:spPr>
          <a:xfrm>
            <a:off x="6553200" y="6132829"/>
            <a:ext cx="2133600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 lnSpcReduction="1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6</a:t>
            </a:fld>
            <a:endParaRPr sz="1200" dirty="0">
              <a:solidFill>
                <a:srgbClr val="888888"/>
              </a:solidFill>
            </a:endParaRPr>
          </a:p>
        </p:txBody>
      </p:sp>
      <p:pic>
        <p:nvPicPr>
          <p:cNvPr id="181" name="image2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9297"/>
            <a:ext cx="9144002" cy="622303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Прямоугольник 10"/>
          <p:cNvSpPr/>
          <p:nvPr/>
        </p:nvSpPr>
        <p:spPr>
          <a:xfrm>
            <a:off x="603848" y="1534453"/>
            <a:ext cx="8021697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</a:rPr>
              <a:t>Развитие </a:t>
            </a:r>
            <a:r>
              <a:rPr lang="ru-RU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Wi-Fi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</a:rPr>
              <a:t> сетей, внедрение сервиса международного академического </a:t>
            </a:r>
            <a:r>
              <a:rPr lang="ru-RU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Wi-Fi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</a:rPr>
              <a:t> роуминга Eduroam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</a:rPr>
              <a:t>Апробация гостевого доступа к </a:t>
            </a:r>
            <a:r>
              <a:rPr lang="ru-RU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Wi-Fi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</a:rPr>
              <a:t> от операторов для </a:t>
            </a: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посетителей университета</a:t>
            </a:r>
            <a:endParaRPr lang="ru-RU" sz="2000" dirty="0">
              <a:latin typeface="Calibri" panose="020F050202020403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Внедрение </a:t>
            </a:r>
            <a:r>
              <a:rPr lang="ru-RU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сервисно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</a:rPr>
              <a:t>-ориентированного подхода в предоставлении централизованных вычислительных и телекоммуникационных услуг и ИТ-сервисов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</a:rPr>
              <a:t>Запуск пилотного проекта развертывания инженерной и сетевой инфраструктуры в общежитии для организации качественного доступа в корпоративную сеть УрФУ;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</a:rPr>
              <a:t>Развертывание системы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VDI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</a:rPr>
              <a:t> с реальными тестовыми нагрузками в учебном процессе.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endParaRPr lang="ru-RU" dirty="0" smtClean="0"/>
          </a:p>
          <a:p>
            <a:pPr lvl="0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03848" y="748853"/>
            <a:ext cx="8179933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ru-RU" sz="2400" b="1" dirty="0">
                <a:latin typeface="Calibri" panose="020F0502020204030204" pitchFamily="34" charset="0"/>
                <a:sym typeface="Helvetica Neue"/>
              </a:rPr>
              <a:t>Планы Дирекции ИТ на 2016 </a:t>
            </a:r>
            <a:r>
              <a:rPr lang="ru-RU" sz="2400" b="1" dirty="0" smtClean="0">
                <a:latin typeface="Calibri" panose="020F0502020204030204" pitchFamily="34" charset="0"/>
                <a:sym typeface="Helvetica Neue"/>
              </a:rPr>
              <a:t>год</a:t>
            </a:r>
            <a:endParaRPr lang="ru-RU" sz="2400" b="1" dirty="0">
              <a:latin typeface="Calibri" panose="020F050202020403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3407051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539552" y="738248"/>
            <a:ext cx="81145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dirty="0">
                <a:ea typeface="Calibri" panose="020F0502020204030204" pitchFamily="34" charset="0"/>
                <a:cs typeface="+mn-cs"/>
              </a:rPr>
              <a:t>Стратегия информатизации на </a:t>
            </a:r>
            <a:r>
              <a:rPr lang="ru-RU" altLang="ru-RU" sz="2400" b="1" dirty="0" smtClean="0">
                <a:ea typeface="Calibri" panose="020F0502020204030204" pitchFamily="34" charset="0"/>
                <a:cs typeface="+mn-cs"/>
              </a:rPr>
              <a:t>2016-2019 </a:t>
            </a:r>
            <a:r>
              <a:rPr lang="ru-RU" altLang="ru-RU" sz="2400" b="1" dirty="0" err="1" smtClean="0">
                <a:ea typeface="Calibri" panose="020F0502020204030204" pitchFamily="34" charset="0"/>
                <a:cs typeface="+mn-cs"/>
              </a:rPr>
              <a:t>гг</a:t>
            </a:r>
            <a:endParaRPr lang="ru-RU" altLang="ru-RU" sz="2400" b="1" dirty="0">
              <a:ea typeface="Calibri" panose="020F0502020204030204" pitchFamily="34" charset="0"/>
              <a:cs typeface="+mn-cs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08613" y="3141214"/>
            <a:ext cx="1845780" cy="14228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Calibri" panose="020F0502020204030204" pitchFamily="34" charset="0"/>
              </a:rPr>
              <a:t>Экстенсивное развитие ИТ-</a:t>
            </a:r>
          </a:p>
          <a:p>
            <a:pPr algn="ctr"/>
            <a:r>
              <a:rPr lang="ru-RU" sz="1600" dirty="0" smtClean="0">
                <a:latin typeface="Calibri" panose="020F0502020204030204" pitchFamily="34" charset="0"/>
              </a:rPr>
              <a:t>инфраструктуры </a:t>
            </a:r>
            <a:endParaRPr lang="ru-RU" sz="1600" dirty="0">
              <a:latin typeface="Calibri" panose="020F0502020204030204" pitchFamily="34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2080931" y="3707270"/>
            <a:ext cx="279650" cy="238601"/>
          </a:xfrm>
          <a:prstGeom prst="rightArrow">
            <a:avLst>
              <a:gd name="adj1" fmla="val 50000"/>
              <a:gd name="adj2" fmla="val 7416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360582" y="3141214"/>
            <a:ext cx="1941752" cy="142288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Интенсивное развитие ИТ -</a:t>
            </a:r>
            <a:endParaRPr lang="ru-RU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инфраструктуры</a:t>
            </a:r>
            <a:endParaRPr lang="ru-RU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14707" y="1341438"/>
            <a:ext cx="3977773" cy="93543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Повышение </a:t>
            </a:r>
            <a:r>
              <a:rPr lang="ru-RU" sz="1600" dirty="0"/>
              <a:t>эффективности использования существующих материальных ресурсов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914707" y="2386331"/>
            <a:ext cx="3977773" cy="93543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Инвентаризация и мониторинг сетевых, вычислительных и программных активов</a:t>
            </a:r>
            <a:endParaRPr lang="ru-RU" sz="1600" dirty="0">
              <a:solidFill>
                <a:srgbClr val="00B05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932040" y="3431224"/>
            <a:ext cx="3977773" cy="93543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Централизация </a:t>
            </a:r>
            <a:r>
              <a:rPr lang="ru-RU" sz="1600" dirty="0"/>
              <a:t>материальных и организационных ИТ-активов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932040" y="4470888"/>
            <a:ext cx="3977773" cy="93543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Развитие и совершенствование ИТ сервисов для </a:t>
            </a:r>
            <a:r>
              <a:rPr lang="ru-RU" sz="1600" dirty="0" smtClean="0">
                <a:solidFill>
                  <a:schemeClr val="tx1"/>
                </a:solidFill>
              </a:rPr>
              <a:t>работников и обучающихся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932039" y="5521010"/>
            <a:ext cx="3977773" cy="107634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Выстраивание </a:t>
            </a:r>
            <a:r>
              <a:rPr lang="ru-RU" sz="1600" dirty="0"/>
              <a:t>экономической модели оказания основных (бесплатных) и дополнительных (платных) ИТ услуг для подразделений университета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4608520" y="1809155"/>
            <a:ext cx="0" cy="4284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endCxn id="10" idx="1"/>
          </p:cNvCxnSpPr>
          <p:nvPr/>
        </p:nvCxnSpPr>
        <p:spPr>
          <a:xfrm>
            <a:off x="4608520" y="1809155"/>
            <a:ext cx="3061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608520" y="2852936"/>
            <a:ext cx="3061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4326118" y="3833752"/>
            <a:ext cx="612374" cy="32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608520" y="4941168"/>
            <a:ext cx="3061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4608520" y="6093296"/>
            <a:ext cx="3061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87071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8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80291" y="726201"/>
            <a:ext cx="83063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alibri" panose="020F0502020204030204" pitchFamily="34" charset="0"/>
              </a:rPr>
              <a:t>Основные акценты </a:t>
            </a:r>
            <a:r>
              <a:rPr lang="ru-RU" sz="2400" b="1" dirty="0" smtClean="0">
                <a:latin typeface="Calibri" panose="020F0502020204030204" pitchFamily="34" charset="0"/>
              </a:rPr>
              <a:t>в деятельности Дирекции </a:t>
            </a:r>
            <a:r>
              <a:rPr lang="ru-RU" sz="2400" b="1" dirty="0">
                <a:latin typeface="Calibri" panose="020F0502020204030204" pitchFamily="34" charset="0"/>
              </a:rPr>
              <a:t>ИТ в 2016 году</a:t>
            </a:r>
          </a:p>
        </p:txBody>
      </p:sp>
      <p:pic>
        <p:nvPicPr>
          <p:cNvPr id="4" name="image2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9297"/>
            <a:ext cx="9144002" cy="62230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163286" y="3101534"/>
            <a:ext cx="1802242" cy="95331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Дирекция ИТ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2016</a:t>
            </a:r>
            <a:endParaRPr lang="ru-RU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01112" y="1633311"/>
            <a:ext cx="6185688" cy="63833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И</a:t>
            </a: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нвентаризация </a:t>
            </a: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и систематизация объектов  ИТ-инфраструктуры</a:t>
            </a:r>
            <a:endParaRPr lang="ru-RU" sz="16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01112" y="2386331"/>
            <a:ext cx="6185688" cy="68014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Внедрение </a:t>
            </a: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мониторинга оборудования и информационных систем</a:t>
            </a:r>
            <a:endParaRPr lang="ru-RU" sz="1600" dirty="0">
              <a:solidFill>
                <a:srgbClr val="00B05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01112" y="3187497"/>
            <a:ext cx="6185688" cy="76225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Повышение </a:t>
            </a: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отказоустойчивости и надежности ИТ-инфраструктуры и сервисов</a:t>
            </a:r>
            <a:endParaRPr lang="ru-RU" sz="1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01112" y="4054848"/>
            <a:ext cx="6185688" cy="65540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Р</a:t>
            </a: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азработка </a:t>
            </a: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новых и модернизация существующих сервисов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01112" y="4829124"/>
            <a:ext cx="6185688" cy="6772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Повышение </a:t>
            </a: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качества сопровождения пользователей и подразделений Университета</a:t>
            </a:r>
            <a:endParaRPr lang="ru-RU" sz="160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2171139" y="1932479"/>
            <a:ext cx="0" cy="3984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171139" y="1932479"/>
            <a:ext cx="3061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171139" y="2677093"/>
            <a:ext cx="3061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967345" y="3565407"/>
            <a:ext cx="533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167504" y="4364750"/>
            <a:ext cx="34730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171139" y="5917453"/>
            <a:ext cx="3061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2501112" y="5625479"/>
            <a:ext cx="6185688" cy="6772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l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</a:t>
            </a: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еализация </a:t>
            </a: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сервисов обратной связи от пользователей информационных сервисов Университета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2171139" y="5228332"/>
            <a:ext cx="34730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6404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05056" y="753020"/>
            <a:ext cx="8181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Основные факторы, влиявшие на  деятельность </a:t>
            </a:r>
            <a:br>
              <a:rPr lang="ru-RU" sz="2400" b="1" dirty="0" smtClean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ru-RU" sz="24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Дирекции ИТ в 2016 году</a:t>
            </a:r>
            <a:endParaRPr lang="ru-RU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image2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9297"/>
            <a:ext cx="9144002" cy="622303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Прямоугольник 4"/>
          <p:cNvSpPr/>
          <p:nvPr/>
        </p:nvSpPr>
        <p:spPr>
          <a:xfrm>
            <a:off x="1559832" y="1827504"/>
            <a:ext cx="7310582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Недостаточное финансирование содержания и эксплуатации объектов ИТ-инфраструктуры</a:t>
            </a:r>
          </a:p>
          <a:p>
            <a:endParaRPr lang="ru-RU" sz="20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spcAft>
                <a:spcPts val="600"/>
              </a:spcAft>
            </a:pP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Дефицит профессиональных кадров </a:t>
            </a:r>
            <a:endParaRPr lang="ru-RU" sz="20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endParaRPr lang="ru-RU" sz="20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Разделение центров ответственности по ИТ- между блоками, подразделениями и институтами</a:t>
            </a:r>
          </a:p>
          <a:p>
            <a:pPr lvl="0"/>
            <a:endParaRPr lang="ru-RU" sz="20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Недостаток механизмов регламентации взаимодействия Дирекции ИТ с другими подразделениями в сфере ИТ</a:t>
            </a:r>
          </a:p>
          <a:p>
            <a:pPr lvl="0"/>
            <a:endParaRPr lang="ru-RU" sz="20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Децентрализация планирования мероприятий, планов работ по различным направлениям деятельности УрФУ</a:t>
            </a:r>
          </a:p>
        </p:txBody>
      </p:sp>
      <p:pic>
        <p:nvPicPr>
          <p:cNvPr id="1026" name="Picture 2" descr="&amp;Kcy;&amp;acy;&amp;rcy;&amp;tcy;&amp;icy;&amp;ncy;&amp;kcy;&amp;icy; &amp;pcy;&amp;ocy; &amp;zcy;&amp;acy;&amp;pcy;&amp;rcy;&amp;ocy;&amp;scy;&amp;ucy; &amp;rcy;&amp;ucy;&amp;bcy;&amp;lcy;&amp;softcy; &amp;zcy;&amp;ncy;&amp;acy;&amp;kcy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36" y="2045085"/>
            <a:ext cx="333952" cy="44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158" y="2785892"/>
            <a:ext cx="543196" cy="518014"/>
          </a:xfrm>
          <a:prstGeom prst="rect">
            <a:avLst/>
          </a:prstGeom>
        </p:spPr>
      </p:pic>
      <p:pic>
        <p:nvPicPr>
          <p:cNvPr id="1028" name="Picture 4" descr="https://image.freepik.com/free-icon/no-translate-detected_318-5607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64" y="3676927"/>
            <a:ext cx="675714" cy="67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&amp;Kcy;&amp;acy;&amp;rcy;&amp;tcy;&amp;icy;&amp;ncy;&amp;kcy;&amp;icy; &amp;pcy;&amp;ocy; &amp;zcy;&amp;acy;&amp;pcy;&amp;rcy;&amp;ocy;&amp;scy;&amp;ucy; &amp;kcy;&amp;ncy;&amp;icy;&amp;gcy;&amp;acy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79" y="4618867"/>
            <a:ext cx="511167" cy="51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55" y="5463667"/>
            <a:ext cx="825826" cy="77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0233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01D42E87E8DFF48B7D7816E2947FC9E" ma:contentTypeVersion="1" ma:contentTypeDescription="Создание документа." ma:contentTypeScope="" ma:versionID="38404efca62d6d2a9ce03314392da248">
  <xsd:schema xmlns:xsd="http://www.w3.org/2001/XMLSchema" xmlns:xs="http://www.w3.org/2001/XMLSchema" xmlns:p="http://schemas.microsoft.com/office/2006/metadata/properties" xmlns:ns2="6939d451-619d-4278-be88-fba4e8e49ac0" xmlns:ns3="http://schemas.microsoft.com/sharepoint/v4" targetNamespace="http://schemas.microsoft.com/office/2006/metadata/properties" ma:root="true" ma:fieldsID="62379ba0300d220868d0656b417377a0" ns2:_="" ns3:_="">
    <xsd:import namespace="6939d451-619d-4278-be88-fba4e8e49ac0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39d451-619d-4278-be88-fba4e8e49ac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1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_dlc_DocId xmlns="6939d451-619d-4278-be88-fba4e8e49ac0">X6K5HYCTUP3X-367-982</_dlc_DocId>
    <_dlc_DocIdUrl xmlns="6939d451-619d-4278-be88-fba4e8e49ac0">
      <Url>http://pro.urfu.ru/PWA/cluster/dit/_layouts/15/DocIdRedir.aspx?ID=X6K5HYCTUP3X-367-982</Url>
      <Description>X6K5HYCTUP3X-367-982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5315FE-0363-4B6F-A85F-867EB8405C5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E986CD3A-8203-4566-B70C-9C1F17673E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39d451-619d-4278-be88-fba4e8e49ac0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F1A403E-FC0A-4EA0-AC00-591E659336DA}">
  <ds:schemaRefs>
    <ds:schemaRef ds:uri="http://purl.org/dc/dcmitype/"/>
    <ds:schemaRef ds:uri="http://purl.org/dc/terms/"/>
    <ds:schemaRef ds:uri="http://schemas.microsoft.com/sharepoint/v4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6939d451-619d-4278-be88-fba4e8e49ac0"/>
    <ds:schemaRef ds:uri="http://schemas.microsoft.com/office/2006/metadata/properties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42213D17-DA45-497D-A2A8-040D366AC28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4949</TotalTime>
  <Words>2950</Words>
  <Application>Microsoft Office PowerPoint</Application>
  <PresentationFormat>Экран (4:3)</PresentationFormat>
  <Paragraphs>407</Paragraphs>
  <Slides>41</Slides>
  <Notes>41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8" baseType="lpstr">
      <vt:lpstr>Arial</vt:lpstr>
      <vt:lpstr>Calibri</vt:lpstr>
      <vt:lpstr>Helvetica</vt:lpstr>
      <vt:lpstr>Helvetica Neue</vt:lpstr>
      <vt:lpstr>Times New Roman</vt:lpstr>
      <vt:lpstr>Wingdings</vt:lpstr>
      <vt:lpstr>Default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Пьянзин Сергей Александрович</dc:creator>
  <cp:lastModifiedBy>Андрей Полтавец</cp:lastModifiedBy>
  <cp:revision>641</cp:revision>
  <cp:lastPrinted>2016-01-24T09:57:50Z</cp:lastPrinted>
  <dcterms:modified xsi:type="dcterms:W3CDTF">2017-01-24T13:03:44Z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0x010100201D42E87E8DFF48B7D7816E2947FC9E</vt:lpwstr>
  </property>
  <property fmtid="{D5CDD505-2E9C-101B-9397-08002B2CF9AE}" pid="3" name="_dlc_DocIdItemGuid">
    <vt:lpwstr>3f141b07-29d4-404a-a399-e8575ce2ed8d</vt:lpwstr>
  </property>
</Properties>
</file>