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notesSlides/notesSlide23.xml" ContentType="application/vnd.openxmlformats-officedocument.presentationml.notesSl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65" r:id="rId3"/>
    <p:sldId id="266" r:id="rId4"/>
    <p:sldId id="267" r:id="rId5"/>
    <p:sldId id="268" r:id="rId6"/>
    <p:sldId id="269" r:id="rId7"/>
    <p:sldId id="311" r:id="rId8"/>
    <p:sldId id="271" r:id="rId9"/>
    <p:sldId id="272" r:id="rId10"/>
    <p:sldId id="273" r:id="rId11"/>
    <p:sldId id="275" r:id="rId12"/>
    <p:sldId id="312" r:id="rId13"/>
    <p:sldId id="276" r:id="rId14"/>
    <p:sldId id="313" r:id="rId15"/>
    <p:sldId id="308" r:id="rId16"/>
    <p:sldId id="315" r:id="rId17"/>
    <p:sldId id="328" r:id="rId18"/>
    <p:sldId id="309" r:id="rId19"/>
    <p:sldId id="279" r:id="rId20"/>
    <p:sldId id="329" r:id="rId21"/>
    <p:sldId id="317" r:id="rId22"/>
    <p:sldId id="302" r:id="rId23"/>
    <p:sldId id="301" r:id="rId24"/>
    <p:sldId id="284" r:id="rId25"/>
    <p:sldId id="305" r:id="rId26"/>
    <p:sldId id="291" r:id="rId27"/>
    <p:sldId id="322" r:id="rId28"/>
    <p:sldId id="298" r:id="rId29"/>
  </p:sldIdLst>
  <p:sldSz cx="9144000" cy="6858000" type="screen4x3"/>
  <p:notesSz cx="6858000" cy="9144000"/>
  <p:defaultTextStyle>
    <a:lvl1pPr>
      <a:defRPr>
        <a:latin typeface="+mn-lt"/>
        <a:ea typeface="+mn-ea"/>
        <a:cs typeface="+mn-cs"/>
        <a:sym typeface="Helvetica"/>
      </a:defRPr>
    </a:lvl1pPr>
    <a:lvl2pPr>
      <a:defRPr>
        <a:latin typeface="+mn-lt"/>
        <a:ea typeface="+mn-ea"/>
        <a:cs typeface="+mn-cs"/>
        <a:sym typeface="Helvetica"/>
      </a:defRPr>
    </a:lvl2pPr>
    <a:lvl3pPr>
      <a:defRPr>
        <a:latin typeface="+mn-lt"/>
        <a:ea typeface="+mn-ea"/>
        <a:cs typeface="+mn-cs"/>
        <a:sym typeface="Helvetica"/>
      </a:defRPr>
    </a:lvl3pPr>
    <a:lvl4pPr>
      <a:defRPr>
        <a:latin typeface="+mn-lt"/>
        <a:ea typeface="+mn-ea"/>
        <a:cs typeface="+mn-cs"/>
        <a:sym typeface="Helvetica"/>
      </a:defRPr>
    </a:lvl4pPr>
    <a:lvl5pPr>
      <a:defRPr>
        <a:latin typeface="+mn-lt"/>
        <a:ea typeface="+mn-ea"/>
        <a:cs typeface="+mn-cs"/>
        <a:sym typeface="Helvetica"/>
      </a:defRPr>
    </a:lvl5pPr>
    <a:lvl6pPr>
      <a:defRPr>
        <a:latin typeface="+mn-lt"/>
        <a:ea typeface="+mn-ea"/>
        <a:cs typeface="+mn-cs"/>
        <a:sym typeface="Helvetica"/>
      </a:defRPr>
    </a:lvl6pPr>
    <a:lvl7pPr>
      <a:defRPr>
        <a:latin typeface="+mn-lt"/>
        <a:ea typeface="+mn-ea"/>
        <a:cs typeface="+mn-cs"/>
        <a:sym typeface="Helvetica"/>
      </a:defRPr>
    </a:lvl7pPr>
    <a:lvl8pPr>
      <a:defRPr>
        <a:latin typeface="+mn-lt"/>
        <a:ea typeface="+mn-ea"/>
        <a:cs typeface="+mn-cs"/>
        <a:sym typeface="Helvetica"/>
      </a:defRPr>
    </a:lvl8pPr>
    <a:lvl9pPr>
      <a:defRPr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E7D0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F3E9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64A2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97" autoAdjust="0"/>
  </p:normalViewPr>
  <p:slideViewPr>
    <p:cSldViewPr snapToGrid="0" snapToObjects="1">
      <p:cViewPr>
        <p:scale>
          <a:sx n="130" d="100"/>
          <a:sy n="130" d="100"/>
        </p:scale>
        <p:origin x="-2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-204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okhorova:Desktop:&#1050;&#1085;&#1080;&#1075;&#1072;3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rfu_doc\Prsent_sov\&#1089;&#1090;&#1072;&#1090;&#1080;&#1089;&#1090;&#1080;&#1082;&#1072;%20&#1057;&#1077;&#1088;&#1074;&#1080;&#1089;&#1072;_%20&#1043;&#1086;&#1088;&#1086;&#1076;&#1077;&#1094;&#1082;&#1072;&#1103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.v.kuznetsova\Desktop\&#1054;&#1073;&#1097;&#1072;&#1103;%20&#1089;&#1090;&#1072;&#1090;&#1080;&#1089;&#1090;&#1080;&#1082;&#1072;%20&#1087;&#1086;%20&#1087;&#1086;&#1083;&#1100;&#1079;&#1086;&#1074;&#1072;&#1090;&#1077;&#1083;&#1103;&#1084;%20&#1074;%20&#1057;&#1069;&#1044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rfu_doc\Prsent_sov\&#1057;&#1088;&#1077;&#1076;&#1085;&#1077;&#1077;%20&#1074;&#1088;&#1077;&#1084;&#1103;%20&#1087;&#1088;&#1086;&#1093;&#1086;&#1078;&#1076;&#1077;&#1085;&#1080;&#1103;%20&#1076;&#1086;&#1082;&#1091;&#1084;&#1077;&#1085;&#1090;&#1086;&#1074;%20&#1074;%20&#1057;&#1069;&#104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588419964522299"/>
          <c:y val="0.328755955268625"/>
          <c:w val="0.51824925449959103"/>
          <c:h val="0.5163441181226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основной канал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i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Лист1!$A$3:$A$7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300</c:v>
                </c:pt>
                <c:pt idx="1">
                  <c:v>300</c:v>
                </c:pt>
                <c:pt idx="2">
                  <c:v>500</c:v>
                </c:pt>
                <c:pt idx="3">
                  <c:v>1000</c:v>
                </c:pt>
                <c:pt idx="4">
                  <c:v>1000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резервный канал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6099405726634E-3"/>
                  <c:y val="-9.4786729857819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Лист1!$A$3:$A$7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Лист1!$C$3:$C$7</c:f>
              <c:numCache>
                <c:formatCode>General</c:formatCode>
                <c:ptCount val="5"/>
                <c:pt idx="0">
                  <c:v>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  <c:pt idx="4">
                  <c:v>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77600"/>
        <c:axId val="3979136"/>
        <c:axId val="0"/>
      </c:bar3DChart>
      <c:catAx>
        <c:axId val="397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79136"/>
        <c:crosses val="autoZero"/>
        <c:auto val="1"/>
        <c:lblAlgn val="ctr"/>
        <c:lblOffset val="100"/>
        <c:noMultiLvlLbl val="0"/>
      </c:catAx>
      <c:valAx>
        <c:axId val="3979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77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277743037387901"/>
          <c:y val="0.352949583908647"/>
          <c:w val="9.8113979674744806E-2"/>
          <c:h val="0.13454317025537699"/>
        </c:manualLayout>
      </c:layout>
      <c:overlay val="0"/>
    </c:legend>
    <c:plotVisOnly val="1"/>
    <c:dispBlanksAs val="gap"/>
    <c:showDLblsOverMax val="0"/>
  </c:chart>
  <c:txPr>
    <a:bodyPr/>
    <a:lstStyle/>
    <a:p>
      <a:pPr algn="ctr" rtl="0">
        <a:defRPr lang="ru-RU" sz="1400" b="0" i="0" u="none" strike="noStrike" kern="1200" spc="0" baseline="0">
          <a:solidFill>
            <a:srgbClr val="000000">
              <a:lumMod val="65000"/>
              <a:lumOff val="35000"/>
            </a:srgbClr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/>
          <a:lstStyle/>
          <a:p>
            <a:pPr>
              <a:defRPr/>
            </a:pPr>
            <a:r>
              <a:rPr lang="ru-RU"/>
              <a:t>Количество просмотров страниц портала с момента запуска</a:t>
            </a:r>
          </a:p>
        </c:rich>
      </c:tx>
      <c:layout>
        <c:manualLayout>
          <c:xMode val="edge"/>
          <c:yMode val="edge"/>
          <c:x val="0.166963"/>
          <c:y val="5.0000000000000001E-3"/>
          <c:w val="0.66607400000000105"/>
          <c:h val="9.8359800000000094E-2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8.6651110575463902E-2"/>
          <c:y val="0.100948175045318"/>
          <c:w val="0.88358699999999901"/>
          <c:h val="0.813487597417127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Кол-во просмотров</c:v>
                </c:pt>
              </c:strCache>
            </c:strRef>
          </c:tx>
          <c:spPr>
            <a:solidFill>
              <a:srgbClr val="4F81BD"/>
            </a:solidFill>
            <a:ln w="12700" cap="flat">
              <a:noFill/>
              <a:miter lim="400000"/>
            </a:ln>
            <a:effectLst/>
          </c:spPr>
          <c:invertIfNegative val="0"/>
          <c:cat>
            <c:numRef>
              <c:f>Sheet1!$A$2:$A$215</c:f>
              <c:numCache>
                <c:formatCode>dd/mm/yy;@</c:formatCode>
                <c:ptCount val="214"/>
                <c:pt idx="0">
                  <c:v>40329</c:v>
                </c:pt>
                <c:pt idx="1">
                  <c:v>40330</c:v>
                </c:pt>
                <c:pt idx="2">
                  <c:v>40331</c:v>
                </c:pt>
                <c:pt idx="3">
                  <c:v>40332</c:v>
                </c:pt>
                <c:pt idx="4">
                  <c:v>40333</c:v>
                </c:pt>
                <c:pt idx="5">
                  <c:v>40334</c:v>
                </c:pt>
                <c:pt idx="6">
                  <c:v>40335</c:v>
                </c:pt>
                <c:pt idx="7">
                  <c:v>40336</c:v>
                </c:pt>
                <c:pt idx="8">
                  <c:v>40337</c:v>
                </c:pt>
                <c:pt idx="9">
                  <c:v>40338</c:v>
                </c:pt>
                <c:pt idx="10">
                  <c:v>40339</c:v>
                </c:pt>
                <c:pt idx="11">
                  <c:v>40340</c:v>
                </c:pt>
                <c:pt idx="12">
                  <c:v>40341</c:v>
                </c:pt>
                <c:pt idx="13">
                  <c:v>40342</c:v>
                </c:pt>
                <c:pt idx="14">
                  <c:v>40343</c:v>
                </c:pt>
                <c:pt idx="15">
                  <c:v>40344</c:v>
                </c:pt>
                <c:pt idx="16">
                  <c:v>40345</c:v>
                </c:pt>
                <c:pt idx="17">
                  <c:v>40346</c:v>
                </c:pt>
                <c:pt idx="18">
                  <c:v>40347</c:v>
                </c:pt>
                <c:pt idx="19">
                  <c:v>40348</c:v>
                </c:pt>
                <c:pt idx="20">
                  <c:v>40349</c:v>
                </c:pt>
                <c:pt idx="21">
                  <c:v>40350</c:v>
                </c:pt>
                <c:pt idx="22">
                  <c:v>40351</c:v>
                </c:pt>
                <c:pt idx="23">
                  <c:v>40352</c:v>
                </c:pt>
                <c:pt idx="24">
                  <c:v>40353</c:v>
                </c:pt>
                <c:pt idx="25">
                  <c:v>40354</c:v>
                </c:pt>
                <c:pt idx="26">
                  <c:v>40355</c:v>
                </c:pt>
                <c:pt idx="27">
                  <c:v>40356</c:v>
                </c:pt>
                <c:pt idx="28">
                  <c:v>40357</c:v>
                </c:pt>
                <c:pt idx="29">
                  <c:v>40358</c:v>
                </c:pt>
                <c:pt idx="30">
                  <c:v>40359</c:v>
                </c:pt>
                <c:pt idx="31">
                  <c:v>40360</c:v>
                </c:pt>
                <c:pt idx="32">
                  <c:v>40361</c:v>
                </c:pt>
                <c:pt idx="33">
                  <c:v>40362</c:v>
                </c:pt>
                <c:pt idx="34">
                  <c:v>40363</c:v>
                </c:pt>
                <c:pt idx="35">
                  <c:v>40364</c:v>
                </c:pt>
                <c:pt idx="36">
                  <c:v>40365</c:v>
                </c:pt>
                <c:pt idx="37">
                  <c:v>40366</c:v>
                </c:pt>
                <c:pt idx="38">
                  <c:v>40367</c:v>
                </c:pt>
                <c:pt idx="39">
                  <c:v>40368</c:v>
                </c:pt>
                <c:pt idx="40">
                  <c:v>40369</c:v>
                </c:pt>
                <c:pt idx="41">
                  <c:v>40370</c:v>
                </c:pt>
                <c:pt idx="42">
                  <c:v>40371</c:v>
                </c:pt>
                <c:pt idx="43">
                  <c:v>40372</c:v>
                </c:pt>
                <c:pt idx="44">
                  <c:v>40373</c:v>
                </c:pt>
                <c:pt idx="45">
                  <c:v>40374</c:v>
                </c:pt>
                <c:pt idx="46">
                  <c:v>40375</c:v>
                </c:pt>
                <c:pt idx="47">
                  <c:v>40376</c:v>
                </c:pt>
                <c:pt idx="48">
                  <c:v>40377</c:v>
                </c:pt>
                <c:pt idx="49">
                  <c:v>40378</c:v>
                </c:pt>
                <c:pt idx="50">
                  <c:v>40379</c:v>
                </c:pt>
                <c:pt idx="51">
                  <c:v>40380</c:v>
                </c:pt>
                <c:pt idx="52">
                  <c:v>40381</c:v>
                </c:pt>
                <c:pt idx="53">
                  <c:v>40382</c:v>
                </c:pt>
                <c:pt idx="54">
                  <c:v>40383</c:v>
                </c:pt>
                <c:pt idx="55">
                  <c:v>40384</c:v>
                </c:pt>
                <c:pt idx="56">
                  <c:v>40385</c:v>
                </c:pt>
                <c:pt idx="57">
                  <c:v>40386</c:v>
                </c:pt>
                <c:pt idx="58">
                  <c:v>40387</c:v>
                </c:pt>
                <c:pt idx="59">
                  <c:v>40388</c:v>
                </c:pt>
                <c:pt idx="60">
                  <c:v>40389</c:v>
                </c:pt>
                <c:pt idx="61">
                  <c:v>40390</c:v>
                </c:pt>
                <c:pt idx="62">
                  <c:v>40391</c:v>
                </c:pt>
                <c:pt idx="63">
                  <c:v>40392</c:v>
                </c:pt>
                <c:pt idx="64">
                  <c:v>40393</c:v>
                </c:pt>
                <c:pt idx="65">
                  <c:v>40394</c:v>
                </c:pt>
                <c:pt idx="66">
                  <c:v>40395</c:v>
                </c:pt>
                <c:pt idx="67">
                  <c:v>40396</c:v>
                </c:pt>
                <c:pt idx="68">
                  <c:v>40397</c:v>
                </c:pt>
                <c:pt idx="69">
                  <c:v>40398</c:v>
                </c:pt>
                <c:pt idx="70">
                  <c:v>40399</c:v>
                </c:pt>
                <c:pt idx="71">
                  <c:v>40400</c:v>
                </c:pt>
                <c:pt idx="72">
                  <c:v>40401</c:v>
                </c:pt>
                <c:pt idx="73">
                  <c:v>40402</c:v>
                </c:pt>
                <c:pt idx="74">
                  <c:v>40403</c:v>
                </c:pt>
                <c:pt idx="75">
                  <c:v>40404</c:v>
                </c:pt>
                <c:pt idx="76">
                  <c:v>40405</c:v>
                </c:pt>
                <c:pt idx="77">
                  <c:v>40406</c:v>
                </c:pt>
                <c:pt idx="78">
                  <c:v>40407</c:v>
                </c:pt>
                <c:pt idx="79">
                  <c:v>40408</c:v>
                </c:pt>
                <c:pt idx="80">
                  <c:v>40409</c:v>
                </c:pt>
                <c:pt idx="81">
                  <c:v>40410</c:v>
                </c:pt>
                <c:pt idx="82">
                  <c:v>40411</c:v>
                </c:pt>
                <c:pt idx="83">
                  <c:v>40412</c:v>
                </c:pt>
                <c:pt idx="84">
                  <c:v>40413</c:v>
                </c:pt>
                <c:pt idx="85">
                  <c:v>40414</c:v>
                </c:pt>
                <c:pt idx="86">
                  <c:v>40415</c:v>
                </c:pt>
                <c:pt idx="87">
                  <c:v>40416</c:v>
                </c:pt>
                <c:pt idx="88">
                  <c:v>40417</c:v>
                </c:pt>
                <c:pt idx="89">
                  <c:v>40418</c:v>
                </c:pt>
                <c:pt idx="90">
                  <c:v>40419</c:v>
                </c:pt>
                <c:pt idx="91">
                  <c:v>40420</c:v>
                </c:pt>
                <c:pt idx="92">
                  <c:v>40421</c:v>
                </c:pt>
                <c:pt idx="93">
                  <c:v>40422</c:v>
                </c:pt>
                <c:pt idx="94">
                  <c:v>40423</c:v>
                </c:pt>
                <c:pt idx="95">
                  <c:v>40424</c:v>
                </c:pt>
                <c:pt idx="96">
                  <c:v>40425</c:v>
                </c:pt>
                <c:pt idx="97">
                  <c:v>40426</c:v>
                </c:pt>
                <c:pt idx="98">
                  <c:v>40427</c:v>
                </c:pt>
                <c:pt idx="99">
                  <c:v>40428</c:v>
                </c:pt>
                <c:pt idx="100">
                  <c:v>40429</c:v>
                </c:pt>
                <c:pt idx="101">
                  <c:v>40430</c:v>
                </c:pt>
                <c:pt idx="102">
                  <c:v>40431</c:v>
                </c:pt>
                <c:pt idx="103">
                  <c:v>40432</c:v>
                </c:pt>
                <c:pt idx="104">
                  <c:v>40433</c:v>
                </c:pt>
                <c:pt idx="105">
                  <c:v>40434</c:v>
                </c:pt>
                <c:pt idx="106">
                  <c:v>40435</c:v>
                </c:pt>
                <c:pt idx="107">
                  <c:v>40436</c:v>
                </c:pt>
                <c:pt idx="108">
                  <c:v>40437</c:v>
                </c:pt>
                <c:pt idx="109">
                  <c:v>40438</c:v>
                </c:pt>
                <c:pt idx="110">
                  <c:v>40439</c:v>
                </c:pt>
                <c:pt idx="111">
                  <c:v>40440</c:v>
                </c:pt>
                <c:pt idx="112">
                  <c:v>40441</c:v>
                </c:pt>
                <c:pt idx="113">
                  <c:v>40442</c:v>
                </c:pt>
                <c:pt idx="114">
                  <c:v>40443</c:v>
                </c:pt>
                <c:pt idx="115">
                  <c:v>40444</c:v>
                </c:pt>
                <c:pt idx="116">
                  <c:v>40445</c:v>
                </c:pt>
                <c:pt idx="117">
                  <c:v>40446</c:v>
                </c:pt>
                <c:pt idx="118">
                  <c:v>40447</c:v>
                </c:pt>
                <c:pt idx="119">
                  <c:v>40448</c:v>
                </c:pt>
                <c:pt idx="120">
                  <c:v>40449</c:v>
                </c:pt>
                <c:pt idx="121">
                  <c:v>40450</c:v>
                </c:pt>
                <c:pt idx="122">
                  <c:v>40451</c:v>
                </c:pt>
                <c:pt idx="123">
                  <c:v>40452</c:v>
                </c:pt>
                <c:pt idx="124">
                  <c:v>40453</c:v>
                </c:pt>
                <c:pt idx="125">
                  <c:v>40454</c:v>
                </c:pt>
                <c:pt idx="126">
                  <c:v>40455</c:v>
                </c:pt>
                <c:pt idx="127">
                  <c:v>40456</c:v>
                </c:pt>
                <c:pt idx="128">
                  <c:v>40457</c:v>
                </c:pt>
                <c:pt idx="129">
                  <c:v>40458</c:v>
                </c:pt>
                <c:pt idx="130">
                  <c:v>40459</c:v>
                </c:pt>
                <c:pt idx="131">
                  <c:v>40460</c:v>
                </c:pt>
                <c:pt idx="132">
                  <c:v>40461</c:v>
                </c:pt>
                <c:pt idx="133">
                  <c:v>40462</c:v>
                </c:pt>
                <c:pt idx="134">
                  <c:v>40463</c:v>
                </c:pt>
                <c:pt idx="135">
                  <c:v>40464</c:v>
                </c:pt>
                <c:pt idx="136">
                  <c:v>40465</c:v>
                </c:pt>
                <c:pt idx="137">
                  <c:v>40466</c:v>
                </c:pt>
                <c:pt idx="138">
                  <c:v>40467</c:v>
                </c:pt>
                <c:pt idx="139">
                  <c:v>40468</c:v>
                </c:pt>
                <c:pt idx="140">
                  <c:v>40469</c:v>
                </c:pt>
                <c:pt idx="141">
                  <c:v>40470</c:v>
                </c:pt>
                <c:pt idx="142">
                  <c:v>40471</c:v>
                </c:pt>
                <c:pt idx="143">
                  <c:v>40472</c:v>
                </c:pt>
                <c:pt idx="144">
                  <c:v>40473</c:v>
                </c:pt>
                <c:pt idx="145">
                  <c:v>40474</c:v>
                </c:pt>
                <c:pt idx="146">
                  <c:v>40475</c:v>
                </c:pt>
                <c:pt idx="147">
                  <c:v>40476</c:v>
                </c:pt>
                <c:pt idx="148">
                  <c:v>40477</c:v>
                </c:pt>
                <c:pt idx="149">
                  <c:v>40478</c:v>
                </c:pt>
                <c:pt idx="150">
                  <c:v>40479</c:v>
                </c:pt>
                <c:pt idx="151">
                  <c:v>40480</c:v>
                </c:pt>
                <c:pt idx="152">
                  <c:v>40481</c:v>
                </c:pt>
                <c:pt idx="153">
                  <c:v>40483</c:v>
                </c:pt>
                <c:pt idx="154">
                  <c:v>40484</c:v>
                </c:pt>
                <c:pt idx="155">
                  <c:v>40485</c:v>
                </c:pt>
                <c:pt idx="156">
                  <c:v>40486</c:v>
                </c:pt>
                <c:pt idx="157">
                  <c:v>40487</c:v>
                </c:pt>
                <c:pt idx="158">
                  <c:v>40488</c:v>
                </c:pt>
                <c:pt idx="159">
                  <c:v>40489</c:v>
                </c:pt>
                <c:pt idx="160">
                  <c:v>40490</c:v>
                </c:pt>
                <c:pt idx="161">
                  <c:v>40491</c:v>
                </c:pt>
                <c:pt idx="162">
                  <c:v>40492</c:v>
                </c:pt>
                <c:pt idx="163">
                  <c:v>40493</c:v>
                </c:pt>
                <c:pt idx="164">
                  <c:v>40494</c:v>
                </c:pt>
                <c:pt idx="165">
                  <c:v>40495</c:v>
                </c:pt>
                <c:pt idx="166">
                  <c:v>40496</c:v>
                </c:pt>
                <c:pt idx="167">
                  <c:v>40497</c:v>
                </c:pt>
                <c:pt idx="168">
                  <c:v>40498</c:v>
                </c:pt>
                <c:pt idx="169">
                  <c:v>40499</c:v>
                </c:pt>
                <c:pt idx="170">
                  <c:v>40500</c:v>
                </c:pt>
                <c:pt idx="171">
                  <c:v>40501</c:v>
                </c:pt>
                <c:pt idx="172">
                  <c:v>40502</c:v>
                </c:pt>
                <c:pt idx="173">
                  <c:v>40503</c:v>
                </c:pt>
                <c:pt idx="174">
                  <c:v>40504</c:v>
                </c:pt>
                <c:pt idx="175">
                  <c:v>40505</c:v>
                </c:pt>
                <c:pt idx="176">
                  <c:v>40506</c:v>
                </c:pt>
                <c:pt idx="177">
                  <c:v>40507</c:v>
                </c:pt>
                <c:pt idx="178">
                  <c:v>40508</c:v>
                </c:pt>
                <c:pt idx="179">
                  <c:v>40509</c:v>
                </c:pt>
                <c:pt idx="180">
                  <c:v>40510</c:v>
                </c:pt>
                <c:pt idx="181">
                  <c:v>40511</c:v>
                </c:pt>
                <c:pt idx="182">
                  <c:v>40512</c:v>
                </c:pt>
                <c:pt idx="183">
                  <c:v>40513</c:v>
                </c:pt>
                <c:pt idx="184">
                  <c:v>40514</c:v>
                </c:pt>
                <c:pt idx="185">
                  <c:v>40515</c:v>
                </c:pt>
                <c:pt idx="186">
                  <c:v>40516</c:v>
                </c:pt>
                <c:pt idx="187">
                  <c:v>40517</c:v>
                </c:pt>
                <c:pt idx="188">
                  <c:v>40518</c:v>
                </c:pt>
                <c:pt idx="189">
                  <c:v>40519</c:v>
                </c:pt>
                <c:pt idx="190">
                  <c:v>40520</c:v>
                </c:pt>
                <c:pt idx="191">
                  <c:v>40521</c:v>
                </c:pt>
                <c:pt idx="192">
                  <c:v>40522</c:v>
                </c:pt>
                <c:pt idx="193">
                  <c:v>40523</c:v>
                </c:pt>
                <c:pt idx="194">
                  <c:v>40524</c:v>
                </c:pt>
                <c:pt idx="195">
                  <c:v>40525</c:v>
                </c:pt>
                <c:pt idx="196">
                  <c:v>40526</c:v>
                </c:pt>
                <c:pt idx="197">
                  <c:v>40527</c:v>
                </c:pt>
                <c:pt idx="198">
                  <c:v>40528</c:v>
                </c:pt>
                <c:pt idx="199">
                  <c:v>40529</c:v>
                </c:pt>
                <c:pt idx="200">
                  <c:v>40530</c:v>
                </c:pt>
                <c:pt idx="201">
                  <c:v>40531</c:v>
                </c:pt>
                <c:pt idx="202">
                  <c:v>40532</c:v>
                </c:pt>
                <c:pt idx="203">
                  <c:v>40533</c:v>
                </c:pt>
                <c:pt idx="204">
                  <c:v>40534</c:v>
                </c:pt>
                <c:pt idx="205">
                  <c:v>40535</c:v>
                </c:pt>
                <c:pt idx="206">
                  <c:v>40536</c:v>
                </c:pt>
                <c:pt idx="207">
                  <c:v>40537</c:v>
                </c:pt>
                <c:pt idx="208">
                  <c:v>40538</c:v>
                </c:pt>
                <c:pt idx="209">
                  <c:v>40539</c:v>
                </c:pt>
                <c:pt idx="210">
                  <c:v>40540</c:v>
                </c:pt>
                <c:pt idx="211">
                  <c:v>40541</c:v>
                </c:pt>
                <c:pt idx="212">
                  <c:v>40542</c:v>
                </c:pt>
                <c:pt idx="213">
                  <c:v>40543</c:v>
                </c:pt>
              </c:numCache>
            </c:numRef>
          </c:cat>
          <c:val>
            <c:numRef>
              <c:f>Sheet1!$B$2:$B$215</c:f>
              <c:numCache>
                <c:formatCode>General</c:formatCode>
                <c:ptCount val="214"/>
                <c:pt idx="0">
                  <c:v>35237</c:v>
                </c:pt>
                <c:pt idx="1">
                  <c:v>45257</c:v>
                </c:pt>
                <c:pt idx="2">
                  <c:v>41191</c:v>
                </c:pt>
                <c:pt idx="3">
                  <c:v>36394</c:v>
                </c:pt>
                <c:pt idx="4">
                  <c:v>41412</c:v>
                </c:pt>
                <c:pt idx="5">
                  <c:v>33829</c:v>
                </c:pt>
                <c:pt idx="6">
                  <c:v>23918</c:v>
                </c:pt>
                <c:pt idx="7">
                  <c:v>34721</c:v>
                </c:pt>
                <c:pt idx="8">
                  <c:v>44839</c:v>
                </c:pt>
                <c:pt idx="9">
                  <c:v>41050</c:v>
                </c:pt>
                <c:pt idx="10">
                  <c:v>48916</c:v>
                </c:pt>
                <c:pt idx="11">
                  <c:v>33638</c:v>
                </c:pt>
                <c:pt idx="12">
                  <c:v>36486</c:v>
                </c:pt>
                <c:pt idx="13">
                  <c:v>43709</c:v>
                </c:pt>
                <c:pt idx="14">
                  <c:v>55355</c:v>
                </c:pt>
                <c:pt idx="15">
                  <c:v>102216</c:v>
                </c:pt>
                <c:pt idx="16">
                  <c:v>67716</c:v>
                </c:pt>
                <c:pt idx="17">
                  <c:v>67060</c:v>
                </c:pt>
                <c:pt idx="18">
                  <c:v>67129</c:v>
                </c:pt>
                <c:pt idx="19">
                  <c:v>69120</c:v>
                </c:pt>
                <c:pt idx="20">
                  <c:v>56878</c:v>
                </c:pt>
                <c:pt idx="21">
                  <c:v>79453</c:v>
                </c:pt>
                <c:pt idx="22">
                  <c:v>112246</c:v>
                </c:pt>
                <c:pt idx="23">
                  <c:v>100173</c:v>
                </c:pt>
                <c:pt idx="24">
                  <c:v>121117</c:v>
                </c:pt>
                <c:pt idx="25">
                  <c:v>132002</c:v>
                </c:pt>
                <c:pt idx="26">
                  <c:v>102880</c:v>
                </c:pt>
                <c:pt idx="27">
                  <c:v>71265</c:v>
                </c:pt>
                <c:pt idx="28">
                  <c:v>116512</c:v>
                </c:pt>
                <c:pt idx="29">
                  <c:v>156015</c:v>
                </c:pt>
                <c:pt idx="30">
                  <c:v>153394</c:v>
                </c:pt>
                <c:pt idx="31">
                  <c:v>184506</c:v>
                </c:pt>
                <c:pt idx="32">
                  <c:v>171559</c:v>
                </c:pt>
                <c:pt idx="33">
                  <c:v>128151</c:v>
                </c:pt>
                <c:pt idx="34">
                  <c:v>85602</c:v>
                </c:pt>
                <c:pt idx="35">
                  <c:v>104247</c:v>
                </c:pt>
                <c:pt idx="36">
                  <c:v>140980</c:v>
                </c:pt>
                <c:pt idx="37">
                  <c:v>127625</c:v>
                </c:pt>
                <c:pt idx="38">
                  <c:v>117896</c:v>
                </c:pt>
                <c:pt idx="39">
                  <c:v>109427</c:v>
                </c:pt>
                <c:pt idx="40">
                  <c:v>89914</c:v>
                </c:pt>
                <c:pt idx="41">
                  <c:v>66299</c:v>
                </c:pt>
                <c:pt idx="42">
                  <c:v>81684</c:v>
                </c:pt>
                <c:pt idx="43">
                  <c:v>109011</c:v>
                </c:pt>
                <c:pt idx="44">
                  <c:v>94384</c:v>
                </c:pt>
                <c:pt idx="45">
                  <c:v>77242</c:v>
                </c:pt>
                <c:pt idx="46">
                  <c:v>100389</c:v>
                </c:pt>
                <c:pt idx="47">
                  <c:v>79746</c:v>
                </c:pt>
                <c:pt idx="48">
                  <c:v>58356</c:v>
                </c:pt>
                <c:pt idx="49">
                  <c:v>78320</c:v>
                </c:pt>
                <c:pt idx="50">
                  <c:v>118008</c:v>
                </c:pt>
                <c:pt idx="51">
                  <c:v>117973</c:v>
                </c:pt>
                <c:pt idx="52">
                  <c:v>114346</c:v>
                </c:pt>
                <c:pt idx="53">
                  <c:v>113296</c:v>
                </c:pt>
                <c:pt idx="54">
                  <c:v>101715</c:v>
                </c:pt>
                <c:pt idx="55">
                  <c:v>68299</c:v>
                </c:pt>
                <c:pt idx="56">
                  <c:v>100731</c:v>
                </c:pt>
                <c:pt idx="57">
                  <c:v>153834</c:v>
                </c:pt>
                <c:pt idx="58">
                  <c:v>131904</c:v>
                </c:pt>
                <c:pt idx="59">
                  <c:v>154251</c:v>
                </c:pt>
                <c:pt idx="60">
                  <c:v>322817</c:v>
                </c:pt>
                <c:pt idx="61">
                  <c:v>139659</c:v>
                </c:pt>
                <c:pt idx="62">
                  <c:v>82004</c:v>
                </c:pt>
                <c:pt idx="63">
                  <c:v>105978</c:v>
                </c:pt>
                <c:pt idx="64">
                  <c:v>176835</c:v>
                </c:pt>
                <c:pt idx="65">
                  <c:v>221031</c:v>
                </c:pt>
                <c:pt idx="66">
                  <c:v>111486</c:v>
                </c:pt>
                <c:pt idx="67">
                  <c:v>90534</c:v>
                </c:pt>
                <c:pt idx="68">
                  <c:v>89617</c:v>
                </c:pt>
                <c:pt idx="69">
                  <c:v>55544</c:v>
                </c:pt>
                <c:pt idx="70">
                  <c:v>89986</c:v>
                </c:pt>
                <c:pt idx="71">
                  <c:v>161076</c:v>
                </c:pt>
                <c:pt idx="72">
                  <c:v>93503</c:v>
                </c:pt>
                <c:pt idx="73">
                  <c:v>86055</c:v>
                </c:pt>
                <c:pt idx="74">
                  <c:v>68341</c:v>
                </c:pt>
                <c:pt idx="75">
                  <c:v>49296</c:v>
                </c:pt>
                <c:pt idx="76">
                  <c:v>33756</c:v>
                </c:pt>
                <c:pt idx="77">
                  <c:v>48405</c:v>
                </c:pt>
                <c:pt idx="78">
                  <c:v>68481</c:v>
                </c:pt>
                <c:pt idx="79">
                  <c:v>67122</c:v>
                </c:pt>
                <c:pt idx="80">
                  <c:v>78717</c:v>
                </c:pt>
                <c:pt idx="81">
                  <c:v>56187</c:v>
                </c:pt>
                <c:pt idx="82">
                  <c:v>43092</c:v>
                </c:pt>
                <c:pt idx="83">
                  <c:v>31911</c:v>
                </c:pt>
                <c:pt idx="84">
                  <c:v>47367</c:v>
                </c:pt>
                <c:pt idx="85">
                  <c:v>68621</c:v>
                </c:pt>
                <c:pt idx="86">
                  <c:v>64846</c:v>
                </c:pt>
                <c:pt idx="87">
                  <c:v>87642</c:v>
                </c:pt>
                <c:pt idx="88">
                  <c:v>97210</c:v>
                </c:pt>
                <c:pt idx="89">
                  <c:v>70878</c:v>
                </c:pt>
                <c:pt idx="90">
                  <c:v>52519</c:v>
                </c:pt>
                <c:pt idx="91">
                  <c:v>85534</c:v>
                </c:pt>
                <c:pt idx="92">
                  <c:v>108963</c:v>
                </c:pt>
                <c:pt idx="93">
                  <c:v>95834</c:v>
                </c:pt>
                <c:pt idx="94">
                  <c:v>81992</c:v>
                </c:pt>
                <c:pt idx="95">
                  <c:v>71746</c:v>
                </c:pt>
                <c:pt idx="96">
                  <c:v>47091</c:v>
                </c:pt>
                <c:pt idx="97">
                  <c:v>34338</c:v>
                </c:pt>
                <c:pt idx="98">
                  <c:v>56124</c:v>
                </c:pt>
                <c:pt idx="99">
                  <c:v>59570</c:v>
                </c:pt>
                <c:pt idx="100">
                  <c:v>56205</c:v>
                </c:pt>
                <c:pt idx="101">
                  <c:v>52660</c:v>
                </c:pt>
                <c:pt idx="102">
                  <c:v>48418</c:v>
                </c:pt>
                <c:pt idx="103">
                  <c:v>35217</c:v>
                </c:pt>
                <c:pt idx="104">
                  <c:v>21654</c:v>
                </c:pt>
                <c:pt idx="105">
                  <c:v>40540</c:v>
                </c:pt>
                <c:pt idx="106">
                  <c:v>43620</c:v>
                </c:pt>
                <c:pt idx="107">
                  <c:v>37437</c:v>
                </c:pt>
                <c:pt idx="108">
                  <c:v>13119</c:v>
                </c:pt>
                <c:pt idx="109">
                  <c:v>11128</c:v>
                </c:pt>
                <c:pt idx="110">
                  <c:v>10125</c:v>
                </c:pt>
                <c:pt idx="111">
                  <c:v>6494</c:v>
                </c:pt>
                <c:pt idx="112">
                  <c:v>9931</c:v>
                </c:pt>
                <c:pt idx="113">
                  <c:v>30562</c:v>
                </c:pt>
                <c:pt idx="114">
                  <c:v>42187</c:v>
                </c:pt>
                <c:pt idx="115">
                  <c:v>49714</c:v>
                </c:pt>
                <c:pt idx="116">
                  <c:v>39849</c:v>
                </c:pt>
                <c:pt idx="117">
                  <c:v>38183</c:v>
                </c:pt>
                <c:pt idx="118">
                  <c:v>21329</c:v>
                </c:pt>
                <c:pt idx="119">
                  <c:v>26782</c:v>
                </c:pt>
                <c:pt idx="120">
                  <c:v>42271</c:v>
                </c:pt>
                <c:pt idx="121">
                  <c:v>41286</c:v>
                </c:pt>
                <c:pt idx="122">
                  <c:v>37516</c:v>
                </c:pt>
                <c:pt idx="123">
                  <c:v>28705</c:v>
                </c:pt>
                <c:pt idx="124">
                  <c:v>33444</c:v>
                </c:pt>
                <c:pt idx="125">
                  <c:v>20550</c:v>
                </c:pt>
                <c:pt idx="126">
                  <c:v>23648</c:v>
                </c:pt>
                <c:pt idx="127">
                  <c:v>38036</c:v>
                </c:pt>
                <c:pt idx="128">
                  <c:v>38985</c:v>
                </c:pt>
                <c:pt idx="129">
                  <c:v>34976</c:v>
                </c:pt>
                <c:pt idx="130">
                  <c:v>35071</c:v>
                </c:pt>
                <c:pt idx="131">
                  <c:v>32687</c:v>
                </c:pt>
                <c:pt idx="132">
                  <c:v>21981</c:v>
                </c:pt>
                <c:pt idx="133">
                  <c:v>23063</c:v>
                </c:pt>
                <c:pt idx="134">
                  <c:v>35279</c:v>
                </c:pt>
                <c:pt idx="135">
                  <c:v>51189</c:v>
                </c:pt>
                <c:pt idx="136">
                  <c:v>52642</c:v>
                </c:pt>
                <c:pt idx="137">
                  <c:v>41482</c:v>
                </c:pt>
                <c:pt idx="138">
                  <c:v>33942</c:v>
                </c:pt>
                <c:pt idx="139">
                  <c:v>22321</c:v>
                </c:pt>
                <c:pt idx="140">
                  <c:v>28893</c:v>
                </c:pt>
                <c:pt idx="141">
                  <c:v>45573</c:v>
                </c:pt>
                <c:pt idx="142">
                  <c:v>47606</c:v>
                </c:pt>
                <c:pt idx="143">
                  <c:v>47571</c:v>
                </c:pt>
                <c:pt idx="144">
                  <c:v>45582</c:v>
                </c:pt>
                <c:pt idx="145">
                  <c:v>40605</c:v>
                </c:pt>
                <c:pt idx="146">
                  <c:v>27795</c:v>
                </c:pt>
                <c:pt idx="147">
                  <c:v>43030</c:v>
                </c:pt>
                <c:pt idx="148">
                  <c:v>55605</c:v>
                </c:pt>
                <c:pt idx="149">
                  <c:v>49337</c:v>
                </c:pt>
                <c:pt idx="150">
                  <c:v>44116</c:v>
                </c:pt>
                <c:pt idx="151">
                  <c:v>44141</c:v>
                </c:pt>
                <c:pt idx="152">
                  <c:v>37655</c:v>
                </c:pt>
                <c:pt idx="153">
                  <c:v>25890</c:v>
                </c:pt>
                <c:pt idx="154">
                  <c:v>20298</c:v>
                </c:pt>
                <c:pt idx="155">
                  <c:v>22228</c:v>
                </c:pt>
                <c:pt idx="156">
                  <c:v>30366</c:v>
                </c:pt>
                <c:pt idx="157">
                  <c:v>43057</c:v>
                </c:pt>
                <c:pt idx="158">
                  <c:v>39495</c:v>
                </c:pt>
                <c:pt idx="159">
                  <c:v>34557</c:v>
                </c:pt>
                <c:pt idx="160">
                  <c:v>21877</c:v>
                </c:pt>
                <c:pt idx="161">
                  <c:v>28735</c:v>
                </c:pt>
                <c:pt idx="162">
                  <c:v>41924</c:v>
                </c:pt>
                <c:pt idx="163">
                  <c:v>37411</c:v>
                </c:pt>
                <c:pt idx="164">
                  <c:v>37497</c:v>
                </c:pt>
                <c:pt idx="165">
                  <c:v>33995</c:v>
                </c:pt>
                <c:pt idx="166">
                  <c:v>29631</c:v>
                </c:pt>
                <c:pt idx="167">
                  <c:v>18294</c:v>
                </c:pt>
                <c:pt idx="168">
                  <c:v>24238</c:v>
                </c:pt>
                <c:pt idx="169">
                  <c:v>35700</c:v>
                </c:pt>
                <c:pt idx="170">
                  <c:v>35576</c:v>
                </c:pt>
                <c:pt idx="171">
                  <c:v>30772</c:v>
                </c:pt>
                <c:pt idx="172">
                  <c:v>30949</c:v>
                </c:pt>
                <c:pt idx="173">
                  <c:v>27875</c:v>
                </c:pt>
                <c:pt idx="174">
                  <c:v>16292</c:v>
                </c:pt>
                <c:pt idx="175">
                  <c:v>20694</c:v>
                </c:pt>
                <c:pt idx="176">
                  <c:v>31528</c:v>
                </c:pt>
                <c:pt idx="177">
                  <c:v>30998</c:v>
                </c:pt>
                <c:pt idx="178">
                  <c:v>30093</c:v>
                </c:pt>
                <c:pt idx="179">
                  <c:v>28299</c:v>
                </c:pt>
                <c:pt idx="180">
                  <c:v>24037</c:v>
                </c:pt>
                <c:pt idx="181">
                  <c:v>15310</c:v>
                </c:pt>
                <c:pt idx="182">
                  <c:v>19339</c:v>
                </c:pt>
                <c:pt idx="183">
                  <c:v>30032</c:v>
                </c:pt>
                <c:pt idx="184">
                  <c:v>28662</c:v>
                </c:pt>
                <c:pt idx="185">
                  <c:v>30583</c:v>
                </c:pt>
                <c:pt idx="186">
                  <c:v>27614</c:v>
                </c:pt>
                <c:pt idx="187">
                  <c:v>25597</c:v>
                </c:pt>
                <c:pt idx="188">
                  <c:v>16330</c:v>
                </c:pt>
                <c:pt idx="189">
                  <c:v>19698</c:v>
                </c:pt>
                <c:pt idx="190">
                  <c:v>30467</c:v>
                </c:pt>
                <c:pt idx="191">
                  <c:v>31968</c:v>
                </c:pt>
                <c:pt idx="192">
                  <c:v>28460</c:v>
                </c:pt>
                <c:pt idx="193">
                  <c:v>29573</c:v>
                </c:pt>
                <c:pt idx="194">
                  <c:v>27623</c:v>
                </c:pt>
                <c:pt idx="195">
                  <c:v>16818</c:v>
                </c:pt>
                <c:pt idx="196">
                  <c:v>22763</c:v>
                </c:pt>
                <c:pt idx="197">
                  <c:v>34816</c:v>
                </c:pt>
                <c:pt idx="198">
                  <c:v>32414</c:v>
                </c:pt>
                <c:pt idx="199">
                  <c:v>32306</c:v>
                </c:pt>
                <c:pt idx="200">
                  <c:v>28824</c:v>
                </c:pt>
                <c:pt idx="201">
                  <c:v>27349</c:v>
                </c:pt>
                <c:pt idx="202">
                  <c:v>18719</c:v>
                </c:pt>
                <c:pt idx="203">
                  <c:v>22500</c:v>
                </c:pt>
                <c:pt idx="204">
                  <c:v>39758</c:v>
                </c:pt>
                <c:pt idx="205">
                  <c:v>37685</c:v>
                </c:pt>
                <c:pt idx="206">
                  <c:v>37259</c:v>
                </c:pt>
                <c:pt idx="207">
                  <c:v>35403</c:v>
                </c:pt>
                <c:pt idx="208">
                  <c:v>33500</c:v>
                </c:pt>
                <c:pt idx="209">
                  <c:v>19273</c:v>
                </c:pt>
                <c:pt idx="210">
                  <c:v>17640</c:v>
                </c:pt>
                <c:pt idx="211">
                  <c:v>27422</c:v>
                </c:pt>
                <c:pt idx="212">
                  <c:v>18908</c:v>
                </c:pt>
                <c:pt idx="213">
                  <c:v>8466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880448"/>
        <c:axId val="49882240"/>
      </c:barChart>
      <c:dateAx>
        <c:axId val="49880448"/>
        <c:scaling>
          <c:orientation val="minMax"/>
        </c:scaling>
        <c:delete val="0"/>
        <c:axPos val="b"/>
        <c:numFmt formatCode="dd/mm/yy;@" sourceLinked="1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/>
            </a:pPr>
            <a:endParaRPr lang="ru-RU"/>
          </a:p>
        </c:txPr>
        <c:crossAx val="49882240"/>
        <c:crosses val="autoZero"/>
        <c:auto val="1"/>
        <c:lblOffset val="100"/>
        <c:baseTimeUnit val="days"/>
      </c:dateAx>
      <c:valAx>
        <c:axId val="49882240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bevel/>
            </a:ln>
          </c:spPr>
        </c:majorGridlines>
        <c:numFmt formatCode="#,##0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/>
            </a:pPr>
            <a:endParaRPr lang="ru-RU"/>
          </a:p>
        </c:txPr>
        <c:crossAx val="49880448"/>
        <c:crosses val="autoZero"/>
        <c:crossBetween val="between"/>
        <c:majorUnit val="100000"/>
        <c:minorUnit val="5000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ru-RU" sz="1400" b="0" i="0" u="none" strike="noStrike" kern="1200" spc="0" baseline="0">
          <a:solidFill>
            <a:srgbClr val="000000">
              <a:lumMod val="65000"/>
              <a:lumOff val="35000"/>
            </a:srgbClr>
          </a:solidFill>
          <a:latin typeface="+mn-lt"/>
          <a:ea typeface="+mn-ea"/>
          <a:cs typeface="+mn-cs"/>
          <a:sym typeface="Calibri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/>
          <a:lstStyle/>
          <a:p>
            <a:pPr lvl="0">
              <a:defRPr sz="2000" b="0" i="0" u="none" strike="noStrike">
                <a:solidFill>
                  <a:srgbClr val="000000"/>
                </a:solidFill>
                <a:effectLst/>
                <a:latin typeface="Calibri"/>
              </a:defRPr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/>
              </a:rPr>
              <a:t>Количество пользователей </a:t>
            </a:r>
            <a:r>
              <a:rPr lang="ru-RU" sz="1800" b="0" i="0" u="none" strike="noStrike" dirty="0" smtClean="0">
                <a:solidFill>
                  <a:srgbClr val="000000"/>
                </a:solidFill>
                <a:effectLst/>
                <a:latin typeface="Calibri"/>
              </a:rPr>
              <a:t>портала ИСУП выросло в 2,5 раза</a:t>
            </a:r>
            <a:endParaRPr lang="ru-RU" sz="1800" b="0" i="0" u="none" strike="noStrike" dirty="0">
              <a:solidFill>
                <a:srgbClr val="000000"/>
              </a:solidFill>
              <a:effectLst/>
              <a:latin typeface="Calibri"/>
            </a:endParaRPr>
          </a:p>
        </c:rich>
      </c:tx>
      <c:layout>
        <c:manualLayout>
          <c:xMode val="edge"/>
          <c:yMode val="edge"/>
          <c:x val="0.152500557536177"/>
          <c:y val="2.2055212185972399E-3"/>
          <c:w val="0.476767"/>
          <c:h val="0.112849"/>
        </c:manualLayout>
      </c:layout>
      <c:overlay val="1"/>
      <c:spPr>
        <a:noFill/>
        <a:effectLst/>
      </c:sp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12700" cap="flat">
          <a:noFill/>
          <a:miter lim="400000"/>
        </a:ln>
        <a:effectLst/>
      </c:spPr>
    </c:sideWall>
    <c:backWall>
      <c:thickness val="0"/>
      <c:spPr>
        <a:noFill/>
        <a:ln w="12700" cap="flat">
          <a:noFill/>
          <a:miter lim="400000"/>
        </a:ln>
        <a:effectLst/>
      </c:spPr>
    </c:backWall>
    <c:plotArea>
      <c:layout>
        <c:manualLayout>
          <c:layoutTarget val="inner"/>
          <c:xMode val="edge"/>
          <c:yMode val="edge"/>
          <c:x val="7.4887899999999993E-2"/>
          <c:y val="0.112849"/>
          <c:w val="0.91630100000000003"/>
          <c:h val="0.808354000000000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пользователей</c:v>
                </c:pt>
              </c:strCache>
            </c:strRef>
          </c:tx>
          <c:spPr>
            <a:solidFill>
              <a:srgbClr val="4F81BD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" sourceLinked="0"/>
            <c:txPr>
              <a:bodyPr/>
              <a:lstStyle/>
              <a:p>
                <a:pPr lvl="0">
                  <a:defRPr sz="1800" b="0" i="0" u="none" strike="noStrike">
                    <a:solidFill>
                      <a:srgbClr val="000000"/>
                    </a:solidFill>
                    <a:effectLst/>
                    <a:latin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01.01.2014</c:v>
                </c:pt>
                <c:pt idx="1">
                  <c:v>01.02.2014</c:v>
                </c:pt>
                <c:pt idx="2">
                  <c:v>01.03.2014</c:v>
                </c:pt>
                <c:pt idx="3">
                  <c:v>01.04.2014</c:v>
                </c:pt>
                <c:pt idx="4">
                  <c:v>01.05.2014</c:v>
                </c:pt>
                <c:pt idx="5">
                  <c:v>01.06.2014</c:v>
                </c:pt>
                <c:pt idx="6">
                  <c:v>01.07.2014</c:v>
                </c:pt>
                <c:pt idx="7">
                  <c:v>01.08.2014</c:v>
                </c:pt>
                <c:pt idx="8">
                  <c:v>01.09.2014</c:v>
                </c:pt>
                <c:pt idx="9">
                  <c:v>01.10.2014</c:v>
                </c:pt>
                <c:pt idx="10">
                  <c:v>01.11.2014</c:v>
                </c:pt>
                <c:pt idx="11">
                  <c:v>01.12.2014</c:v>
                </c:pt>
                <c:pt idx="12">
                  <c:v>01.01.2015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159</c:v>
                </c:pt>
                <c:pt idx="1">
                  <c:v>179</c:v>
                </c:pt>
                <c:pt idx="2">
                  <c:v>194</c:v>
                </c:pt>
                <c:pt idx="3">
                  <c:v>207</c:v>
                </c:pt>
                <c:pt idx="4">
                  <c:v>234</c:v>
                </c:pt>
                <c:pt idx="5">
                  <c:v>298</c:v>
                </c:pt>
                <c:pt idx="6">
                  <c:v>304</c:v>
                </c:pt>
                <c:pt idx="7">
                  <c:v>307</c:v>
                </c:pt>
                <c:pt idx="8">
                  <c:v>346</c:v>
                </c:pt>
                <c:pt idx="9">
                  <c:v>370</c:v>
                </c:pt>
                <c:pt idx="10">
                  <c:v>372</c:v>
                </c:pt>
                <c:pt idx="11">
                  <c:v>391</c:v>
                </c:pt>
                <c:pt idx="12">
                  <c:v>396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015616"/>
        <c:axId val="50050176"/>
        <c:axId val="0"/>
      </c:bar3DChart>
      <c:catAx>
        <c:axId val="5001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200" b="0" i="0" u="none" strike="noStrike">
                <a:solidFill>
                  <a:srgbClr val="000000"/>
                </a:solidFill>
                <a:effectLst/>
                <a:latin typeface="Calibri"/>
              </a:defRPr>
            </a:pPr>
            <a:endParaRPr lang="ru-RU"/>
          </a:p>
        </c:txPr>
        <c:crossAx val="50050176"/>
        <c:crosses val="autoZero"/>
        <c:auto val="1"/>
        <c:lblAlgn val="ctr"/>
        <c:lblOffset val="100"/>
        <c:noMultiLvlLbl val="1"/>
      </c:catAx>
      <c:valAx>
        <c:axId val="50050176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bevel/>
            </a:ln>
          </c:spPr>
        </c:majorGridlines>
        <c:numFmt formatCode="0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800" b="0" i="0" u="none" strike="noStrike">
                <a:solidFill>
                  <a:srgbClr val="000000"/>
                </a:solidFill>
                <a:effectLst/>
                <a:latin typeface="Calibri"/>
              </a:defRPr>
            </a:pPr>
            <a:endParaRPr lang="ru-RU"/>
          </a:p>
        </c:txPr>
        <c:crossAx val="50015616"/>
        <c:crosses val="autoZero"/>
        <c:crossBetween val="between"/>
        <c:majorUnit val="100"/>
        <c:minorUnit val="50"/>
      </c:valAx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square"/>
            <c:size val="16"/>
          </c:marker>
          <c:dLbls>
            <c:txPr>
              <a:bodyPr/>
              <a:lstStyle/>
              <a:p>
                <a:pPr>
                  <a:defRPr sz="2000" b="1" i="0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Лист1!$B$5:$B$7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Лист1!$C$5:$C$7</c:f>
              <c:numCache>
                <c:formatCode>General</c:formatCode>
                <c:ptCount val="3"/>
                <c:pt idx="0">
                  <c:v>14</c:v>
                </c:pt>
                <c:pt idx="1">
                  <c:v>41</c:v>
                </c:pt>
                <c:pt idx="2">
                  <c:v>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530368"/>
        <c:axId val="199531904"/>
      </c:lineChart>
      <c:catAx>
        <c:axId val="19953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99531904"/>
        <c:crosses val="autoZero"/>
        <c:auto val="1"/>
        <c:lblAlgn val="ctr"/>
        <c:lblOffset val="100"/>
        <c:noMultiLvlLbl val="0"/>
      </c:catAx>
      <c:valAx>
        <c:axId val="199531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99530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080134875783397E-2"/>
          <c:y val="3.03088684139502E-2"/>
          <c:w val="0.658031755877722"/>
          <c:h val="0.8630266952355419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Лист1!$A$11</c:f>
              <c:strCache>
                <c:ptCount val="1"/>
                <c:pt idx="0">
                  <c:v>страницы на модерации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i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Лист1!$B$10:$E$10</c:f>
              <c:strCache>
                <c:ptCount val="4"/>
                <c:pt idx="0">
                  <c:v>26.12.2014</c:v>
                </c:pt>
                <c:pt idx="1">
                  <c:v>13.01.2015</c:v>
                </c:pt>
                <c:pt idx="2">
                  <c:v> 15.01.2015</c:v>
                </c:pt>
                <c:pt idx="3">
                  <c:v>21.01.2015</c:v>
                </c:pt>
              </c:strCache>
            </c:strRef>
          </c:cat>
          <c:val>
            <c:numRef>
              <c:f>Лист1!$B$11:$E$11</c:f>
              <c:numCache>
                <c:formatCode>General</c:formatCode>
                <c:ptCount val="4"/>
                <c:pt idx="0">
                  <c:v>1</c:v>
                </c:pt>
                <c:pt idx="1">
                  <c:v>33</c:v>
                </c:pt>
                <c:pt idx="2">
                  <c:v>129</c:v>
                </c:pt>
                <c:pt idx="3">
                  <c:v>268</c:v>
                </c:pt>
              </c:numCache>
            </c:numRef>
          </c:val>
        </c:ser>
        <c:ser>
          <c:idx val="1"/>
          <c:order val="1"/>
          <c:tx>
            <c:strRef>
              <c:f>Лист1!$A$12</c:f>
              <c:strCache>
                <c:ptCount val="1"/>
                <c:pt idx="0">
                  <c:v>опубликованные страницы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-6.0076552341998506E-17"/>
                  <c:y val="-8.2660550219864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Лист1!$B$10:$E$10</c:f>
              <c:strCache>
                <c:ptCount val="4"/>
                <c:pt idx="0">
                  <c:v>26.12.2014</c:v>
                </c:pt>
                <c:pt idx="1">
                  <c:v>13.01.2015</c:v>
                </c:pt>
                <c:pt idx="2">
                  <c:v> 15.01.2015</c:v>
                </c:pt>
                <c:pt idx="3">
                  <c:v>21.01.2015</c:v>
                </c:pt>
              </c:strCache>
            </c:strRef>
          </c:cat>
          <c:val>
            <c:numRef>
              <c:f>Лист1!$B$12:$E$12</c:f>
              <c:numCache>
                <c:formatCode>General</c:formatCode>
                <c:ptCount val="4"/>
                <c:pt idx="0">
                  <c:v>0</c:v>
                </c:pt>
                <c:pt idx="1">
                  <c:v>59</c:v>
                </c:pt>
                <c:pt idx="2">
                  <c:v>117</c:v>
                </c:pt>
                <c:pt idx="3">
                  <c:v>361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361024"/>
        <c:axId val="149362560"/>
        <c:axId val="0"/>
      </c:bar3DChart>
      <c:catAx>
        <c:axId val="149361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9362560"/>
        <c:crosses val="autoZero"/>
        <c:auto val="1"/>
        <c:lblAlgn val="ctr"/>
        <c:lblOffset val="100"/>
        <c:noMultiLvlLbl val="0"/>
      </c:catAx>
      <c:valAx>
        <c:axId val="14936256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361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649659430390301"/>
          <c:y val="0.30028213065487203"/>
          <c:w val="0.26773276471101298"/>
          <c:h val="0.252488277822760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'Лист2 (2)'!$B$2</c:f>
              <c:strCache>
                <c:ptCount val="1"/>
                <c:pt idx="0">
                  <c:v>OLAP</c:v>
                </c:pt>
              </c:strCache>
            </c:strRef>
          </c:tx>
          <c:invertIfNegative val="0"/>
          <c:cat>
            <c:strRef>
              <c:f>'Лист2 (2)'!$A$3:$A$12</c:f>
              <c:strCache>
                <c:ptCount val="10"/>
                <c:pt idx="0">
                  <c:v>январь  2014г.</c:v>
                </c:pt>
                <c:pt idx="1">
                  <c:v>февраль  2014г.</c:v>
                </c:pt>
                <c:pt idx="2">
                  <c:v>март 2014г.            </c:v>
                </c:pt>
                <c:pt idx="3">
                  <c:v>апрель   2014г.         </c:v>
                </c:pt>
                <c:pt idx="4">
                  <c:v>май   2014г.</c:v>
                </c:pt>
                <c:pt idx="5">
                  <c:v>июнь  2014г.</c:v>
                </c:pt>
                <c:pt idx="6">
                  <c:v>июль  2014г.</c:v>
                </c:pt>
                <c:pt idx="7">
                  <c:v>август  2014г.</c:v>
                </c:pt>
                <c:pt idx="8">
                  <c:v>сентябрь  2014г.</c:v>
                </c:pt>
                <c:pt idx="9">
                  <c:v>октябрь  2014г.</c:v>
                </c:pt>
              </c:strCache>
            </c:strRef>
          </c:cat>
          <c:val>
            <c:numRef>
              <c:f>'Лист2 (2)'!$B$3:$B$12</c:f>
              <c:numCache>
                <c:formatCode>General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26</c:v>
                </c:pt>
                <c:pt idx="9">
                  <c:v>47</c:v>
                </c:pt>
              </c:numCache>
            </c:numRef>
          </c:val>
        </c:ser>
        <c:ser>
          <c:idx val="1"/>
          <c:order val="1"/>
          <c:tx>
            <c:strRef>
              <c:f>'Лист2 (2)'!$C$2</c:f>
              <c:strCache>
                <c:ptCount val="1"/>
                <c:pt idx="0">
                  <c:v>Расчет нагрузки</c:v>
                </c:pt>
              </c:strCache>
            </c:strRef>
          </c:tx>
          <c:invertIfNegative val="0"/>
          <c:cat>
            <c:strRef>
              <c:f>'Лист2 (2)'!$A$3:$A$12</c:f>
              <c:strCache>
                <c:ptCount val="10"/>
                <c:pt idx="0">
                  <c:v>январь  2014г.</c:v>
                </c:pt>
                <c:pt idx="1">
                  <c:v>февраль  2014г.</c:v>
                </c:pt>
                <c:pt idx="2">
                  <c:v>март 2014г.            </c:v>
                </c:pt>
                <c:pt idx="3">
                  <c:v>апрель   2014г.         </c:v>
                </c:pt>
                <c:pt idx="4">
                  <c:v>май   2014г.</c:v>
                </c:pt>
                <c:pt idx="5">
                  <c:v>июнь  2014г.</c:v>
                </c:pt>
                <c:pt idx="6">
                  <c:v>июль  2014г.</c:v>
                </c:pt>
                <c:pt idx="7">
                  <c:v>август  2014г.</c:v>
                </c:pt>
                <c:pt idx="8">
                  <c:v>сентябрь  2014г.</c:v>
                </c:pt>
                <c:pt idx="9">
                  <c:v>октябрь  2014г.</c:v>
                </c:pt>
              </c:strCache>
            </c:strRef>
          </c:cat>
          <c:val>
            <c:numRef>
              <c:f>'Лист2 (2)'!$C$3:$C$12</c:f>
              <c:numCache>
                <c:formatCode>General</c:formatCode>
                <c:ptCount val="10"/>
                <c:pt idx="0">
                  <c:v>7</c:v>
                </c:pt>
                <c:pt idx="1">
                  <c:v>18</c:v>
                </c:pt>
                <c:pt idx="2">
                  <c:v>25</c:v>
                </c:pt>
                <c:pt idx="3">
                  <c:v>30</c:v>
                </c:pt>
                <c:pt idx="4">
                  <c:v>11</c:v>
                </c:pt>
                <c:pt idx="5">
                  <c:v>13</c:v>
                </c:pt>
                <c:pt idx="6">
                  <c:v>19</c:v>
                </c:pt>
                <c:pt idx="7">
                  <c:v>10</c:v>
                </c:pt>
                <c:pt idx="8">
                  <c:v>22</c:v>
                </c:pt>
                <c:pt idx="9">
                  <c:v>14</c:v>
                </c:pt>
              </c:numCache>
            </c:numRef>
          </c:val>
        </c:ser>
        <c:ser>
          <c:idx val="2"/>
          <c:order val="2"/>
          <c:tx>
            <c:strRef>
              <c:f>'Лист2 (2)'!$D$2</c:f>
              <c:strCache>
                <c:ptCount val="1"/>
                <c:pt idx="0">
                  <c:v>Базовые сервисы КСПД</c:v>
                </c:pt>
              </c:strCache>
            </c:strRef>
          </c:tx>
          <c:invertIfNegative val="0"/>
          <c:cat>
            <c:strRef>
              <c:f>'Лист2 (2)'!$A$3:$A$12</c:f>
              <c:strCache>
                <c:ptCount val="10"/>
                <c:pt idx="0">
                  <c:v>январь  2014г.</c:v>
                </c:pt>
                <c:pt idx="1">
                  <c:v>февраль  2014г.</c:v>
                </c:pt>
                <c:pt idx="2">
                  <c:v>март 2014г.            </c:v>
                </c:pt>
                <c:pt idx="3">
                  <c:v>апрель   2014г.         </c:v>
                </c:pt>
                <c:pt idx="4">
                  <c:v>май   2014г.</c:v>
                </c:pt>
                <c:pt idx="5">
                  <c:v>июнь  2014г.</c:v>
                </c:pt>
                <c:pt idx="6">
                  <c:v>июль  2014г.</c:v>
                </c:pt>
                <c:pt idx="7">
                  <c:v>август  2014г.</c:v>
                </c:pt>
                <c:pt idx="8">
                  <c:v>сентябрь  2014г.</c:v>
                </c:pt>
                <c:pt idx="9">
                  <c:v>октябрь  2014г.</c:v>
                </c:pt>
              </c:strCache>
            </c:strRef>
          </c:cat>
          <c:val>
            <c:numRef>
              <c:f>'Лист2 (2)'!$D$3:$D$12</c:f>
              <c:numCache>
                <c:formatCode>General</c:formatCode>
                <c:ptCount val="10"/>
                <c:pt idx="0">
                  <c:v>310</c:v>
                </c:pt>
                <c:pt idx="1">
                  <c:v>351</c:v>
                </c:pt>
                <c:pt idx="2">
                  <c:v>407</c:v>
                </c:pt>
                <c:pt idx="3">
                  <c:v>375</c:v>
                </c:pt>
                <c:pt idx="4">
                  <c:v>383</c:v>
                </c:pt>
                <c:pt idx="5">
                  <c:v>368</c:v>
                </c:pt>
                <c:pt idx="6">
                  <c:v>237</c:v>
                </c:pt>
                <c:pt idx="7">
                  <c:v>232</c:v>
                </c:pt>
                <c:pt idx="8">
                  <c:v>1484</c:v>
                </c:pt>
                <c:pt idx="9">
                  <c:v>795</c:v>
                </c:pt>
              </c:numCache>
            </c:numRef>
          </c:val>
        </c:ser>
        <c:ser>
          <c:idx val="3"/>
          <c:order val="3"/>
          <c:tx>
            <c:strRef>
              <c:f>'Лист2 (2)'!$E$2</c:f>
              <c:strCache>
                <c:ptCount val="1"/>
                <c:pt idx="0">
                  <c:v>UNI</c:v>
                </c:pt>
              </c:strCache>
            </c:strRef>
          </c:tx>
          <c:invertIfNegative val="0"/>
          <c:cat>
            <c:strRef>
              <c:f>'Лист2 (2)'!$A$3:$A$12</c:f>
              <c:strCache>
                <c:ptCount val="10"/>
                <c:pt idx="0">
                  <c:v>январь  2014г.</c:v>
                </c:pt>
                <c:pt idx="1">
                  <c:v>февраль  2014г.</c:v>
                </c:pt>
                <c:pt idx="2">
                  <c:v>март 2014г.            </c:v>
                </c:pt>
                <c:pt idx="3">
                  <c:v>апрель   2014г.         </c:v>
                </c:pt>
                <c:pt idx="4">
                  <c:v>май   2014г.</c:v>
                </c:pt>
                <c:pt idx="5">
                  <c:v>июнь  2014г.</c:v>
                </c:pt>
                <c:pt idx="6">
                  <c:v>июль  2014г.</c:v>
                </c:pt>
                <c:pt idx="7">
                  <c:v>август  2014г.</c:v>
                </c:pt>
                <c:pt idx="8">
                  <c:v>сентябрь  2014г.</c:v>
                </c:pt>
                <c:pt idx="9">
                  <c:v>октябрь  2014г.</c:v>
                </c:pt>
              </c:strCache>
            </c:strRef>
          </c:cat>
          <c:val>
            <c:numRef>
              <c:f>'Лист2 (2)'!$E$3:$E$12</c:f>
              <c:numCache>
                <c:formatCode>General</c:formatCode>
                <c:ptCount val="10"/>
                <c:pt idx="0">
                  <c:v>110</c:v>
                </c:pt>
                <c:pt idx="1">
                  <c:v>219</c:v>
                </c:pt>
                <c:pt idx="2">
                  <c:v>195</c:v>
                </c:pt>
                <c:pt idx="3">
                  <c:v>159</c:v>
                </c:pt>
                <c:pt idx="4">
                  <c:v>192</c:v>
                </c:pt>
                <c:pt idx="5">
                  <c:v>533</c:v>
                </c:pt>
                <c:pt idx="6">
                  <c:v>542</c:v>
                </c:pt>
                <c:pt idx="7">
                  <c:v>508</c:v>
                </c:pt>
                <c:pt idx="8">
                  <c:v>325</c:v>
                </c:pt>
                <c:pt idx="9">
                  <c:v>204</c:v>
                </c:pt>
              </c:numCache>
            </c:numRef>
          </c:val>
        </c:ser>
        <c:ser>
          <c:idx val="4"/>
          <c:order val="4"/>
          <c:tx>
            <c:strRef>
              <c:f>'Лист2 (2)'!$F$2</c:f>
              <c:strCache>
                <c:ptCount val="1"/>
                <c:pt idx="0">
                  <c:v>Рабочее место</c:v>
                </c:pt>
              </c:strCache>
            </c:strRef>
          </c:tx>
          <c:invertIfNegative val="0"/>
          <c:cat>
            <c:strRef>
              <c:f>'Лист2 (2)'!$A$3:$A$12</c:f>
              <c:strCache>
                <c:ptCount val="10"/>
                <c:pt idx="0">
                  <c:v>январь  2014г.</c:v>
                </c:pt>
                <c:pt idx="1">
                  <c:v>февраль  2014г.</c:v>
                </c:pt>
                <c:pt idx="2">
                  <c:v>март 2014г.            </c:v>
                </c:pt>
                <c:pt idx="3">
                  <c:v>апрель   2014г.         </c:v>
                </c:pt>
                <c:pt idx="4">
                  <c:v>май   2014г.</c:v>
                </c:pt>
                <c:pt idx="5">
                  <c:v>июнь  2014г.</c:v>
                </c:pt>
                <c:pt idx="6">
                  <c:v>июль  2014г.</c:v>
                </c:pt>
                <c:pt idx="7">
                  <c:v>август  2014г.</c:v>
                </c:pt>
                <c:pt idx="8">
                  <c:v>сентябрь  2014г.</c:v>
                </c:pt>
                <c:pt idx="9">
                  <c:v>октябрь  2014г.</c:v>
                </c:pt>
              </c:strCache>
            </c:strRef>
          </c:cat>
          <c:val>
            <c:numRef>
              <c:f>'Лист2 (2)'!$F$3:$F$12</c:f>
              <c:numCache>
                <c:formatCode>General</c:formatCode>
                <c:ptCount val="10"/>
                <c:pt idx="0">
                  <c:v>134</c:v>
                </c:pt>
                <c:pt idx="1">
                  <c:v>113</c:v>
                </c:pt>
                <c:pt idx="2">
                  <c:v>111</c:v>
                </c:pt>
                <c:pt idx="3">
                  <c:v>141</c:v>
                </c:pt>
                <c:pt idx="4">
                  <c:v>110</c:v>
                </c:pt>
                <c:pt idx="5">
                  <c:v>109</c:v>
                </c:pt>
                <c:pt idx="6">
                  <c:v>115</c:v>
                </c:pt>
                <c:pt idx="7">
                  <c:v>117</c:v>
                </c:pt>
                <c:pt idx="8">
                  <c:v>175</c:v>
                </c:pt>
                <c:pt idx="9">
                  <c:v>164</c:v>
                </c:pt>
              </c:numCache>
            </c:numRef>
          </c:val>
        </c:ser>
        <c:ser>
          <c:idx val="5"/>
          <c:order val="5"/>
          <c:tx>
            <c:strRef>
              <c:f>'Лист2 (2)'!$G$2</c:f>
              <c:strCache>
                <c:ptCount val="1"/>
                <c:pt idx="0">
                  <c:v>Мультимедийное обеспечение</c:v>
                </c:pt>
              </c:strCache>
            </c:strRef>
          </c:tx>
          <c:invertIfNegative val="0"/>
          <c:cat>
            <c:strRef>
              <c:f>'Лист2 (2)'!$A$3:$A$12</c:f>
              <c:strCache>
                <c:ptCount val="10"/>
                <c:pt idx="0">
                  <c:v>январь  2014г.</c:v>
                </c:pt>
                <c:pt idx="1">
                  <c:v>февраль  2014г.</c:v>
                </c:pt>
                <c:pt idx="2">
                  <c:v>март 2014г.            </c:v>
                </c:pt>
                <c:pt idx="3">
                  <c:v>апрель   2014г.         </c:v>
                </c:pt>
                <c:pt idx="4">
                  <c:v>май   2014г.</c:v>
                </c:pt>
                <c:pt idx="5">
                  <c:v>июнь  2014г.</c:v>
                </c:pt>
                <c:pt idx="6">
                  <c:v>июль  2014г.</c:v>
                </c:pt>
                <c:pt idx="7">
                  <c:v>август  2014г.</c:v>
                </c:pt>
                <c:pt idx="8">
                  <c:v>сентябрь  2014г.</c:v>
                </c:pt>
                <c:pt idx="9">
                  <c:v>октябрь  2014г.</c:v>
                </c:pt>
              </c:strCache>
            </c:strRef>
          </c:cat>
          <c:val>
            <c:numRef>
              <c:f>'Лист2 (2)'!$G$3:$G$12</c:f>
              <c:numCache>
                <c:formatCode>General</c:formatCode>
                <c:ptCount val="10"/>
                <c:pt idx="0">
                  <c:v>20</c:v>
                </c:pt>
                <c:pt idx="1">
                  <c:v>52</c:v>
                </c:pt>
                <c:pt idx="2">
                  <c:v>61</c:v>
                </c:pt>
                <c:pt idx="3">
                  <c:v>51</c:v>
                </c:pt>
                <c:pt idx="4">
                  <c:v>34</c:v>
                </c:pt>
                <c:pt idx="5">
                  <c:v>13</c:v>
                </c:pt>
                <c:pt idx="6">
                  <c:v>12</c:v>
                </c:pt>
                <c:pt idx="7">
                  <c:v>14</c:v>
                </c:pt>
                <c:pt idx="8">
                  <c:v>119</c:v>
                </c:pt>
                <c:pt idx="9">
                  <c:v>123</c:v>
                </c:pt>
              </c:numCache>
            </c:numRef>
          </c:val>
        </c:ser>
        <c:ser>
          <c:idx val="6"/>
          <c:order val="6"/>
          <c:tx>
            <c:strRef>
              <c:f>'Лист2 (2)'!$H$2</c:f>
              <c:strCache>
                <c:ptCount val="1"/>
                <c:pt idx="0">
                  <c:v>Трудоустройство</c:v>
                </c:pt>
              </c:strCache>
            </c:strRef>
          </c:tx>
          <c:invertIfNegative val="0"/>
          <c:cat>
            <c:strRef>
              <c:f>'Лист2 (2)'!$A$3:$A$12</c:f>
              <c:strCache>
                <c:ptCount val="10"/>
                <c:pt idx="0">
                  <c:v>январь  2014г.</c:v>
                </c:pt>
                <c:pt idx="1">
                  <c:v>февраль  2014г.</c:v>
                </c:pt>
                <c:pt idx="2">
                  <c:v>март 2014г.            </c:v>
                </c:pt>
                <c:pt idx="3">
                  <c:v>апрель   2014г.         </c:v>
                </c:pt>
                <c:pt idx="4">
                  <c:v>май   2014г.</c:v>
                </c:pt>
                <c:pt idx="5">
                  <c:v>июнь  2014г.</c:v>
                </c:pt>
                <c:pt idx="6">
                  <c:v>июль  2014г.</c:v>
                </c:pt>
                <c:pt idx="7">
                  <c:v>август  2014г.</c:v>
                </c:pt>
                <c:pt idx="8">
                  <c:v>сентябрь  2014г.</c:v>
                </c:pt>
                <c:pt idx="9">
                  <c:v>октябрь  2014г.</c:v>
                </c:pt>
              </c:strCache>
            </c:strRef>
          </c:cat>
          <c:val>
            <c:numRef>
              <c:f>'Лист2 (2)'!$H$3:$H$12</c:f>
              <c:numCache>
                <c:formatCode>General</c:formatCode>
                <c:ptCount val="10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4</c:v>
                </c:pt>
                <c:pt idx="8">
                  <c:v>22</c:v>
                </c:pt>
                <c:pt idx="9">
                  <c:v>3</c:v>
                </c:pt>
              </c:numCache>
            </c:numRef>
          </c:val>
        </c:ser>
        <c:ser>
          <c:idx val="7"/>
          <c:order val="7"/>
          <c:tx>
            <c:strRef>
              <c:f>'Лист2 (2)'!$I$2</c:f>
              <c:strCache>
                <c:ptCount val="1"/>
                <c:pt idx="0">
                  <c:v>Пакет "Plany"</c:v>
                </c:pt>
              </c:strCache>
            </c:strRef>
          </c:tx>
          <c:invertIfNegative val="0"/>
          <c:cat>
            <c:strRef>
              <c:f>'Лист2 (2)'!$A$3:$A$12</c:f>
              <c:strCache>
                <c:ptCount val="10"/>
                <c:pt idx="0">
                  <c:v>январь  2014г.</c:v>
                </c:pt>
                <c:pt idx="1">
                  <c:v>февраль  2014г.</c:v>
                </c:pt>
                <c:pt idx="2">
                  <c:v>март 2014г.            </c:v>
                </c:pt>
                <c:pt idx="3">
                  <c:v>апрель   2014г.         </c:v>
                </c:pt>
                <c:pt idx="4">
                  <c:v>май   2014г.</c:v>
                </c:pt>
                <c:pt idx="5">
                  <c:v>июнь  2014г.</c:v>
                </c:pt>
                <c:pt idx="6">
                  <c:v>июль  2014г.</c:v>
                </c:pt>
                <c:pt idx="7">
                  <c:v>август  2014г.</c:v>
                </c:pt>
                <c:pt idx="8">
                  <c:v>сентябрь  2014г.</c:v>
                </c:pt>
                <c:pt idx="9">
                  <c:v>октябрь  2014г.</c:v>
                </c:pt>
              </c:strCache>
            </c:strRef>
          </c:cat>
          <c:val>
            <c:numRef>
              <c:f>'Лист2 (2)'!$I$3:$I$12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8"/>
          <c:order val="8"/>
          <c:tx>
            <c:strRef>
              <c:f>'Лист2 (2)'!$J$2</c:f>
              <c:strCache>
                <c:ptCount val="1"/>
                <c:pt idx="0">
                  <c:v>Онлайн-регистрация абитуриентов</c:v>
                </c:pt>
              </c:strCache>
            </c:strRef>
          </c:tx>
          <c:invertIfNegative val="0"/>
          <c:cat>
            <c:strRef>
              <c:f>'Лист2 (2)'!$A$3:$A$12</c:f>
              <c:strCache>
                <c:ptCount val="10"/>
                <c:pt idx="0">
                  <c:v>январь  2014г.</c:v>
                </c:pt>
                <c:pt idx="1">
                  <c:v>февраль  2014г.</c:v>
                </c:pt>
                <c:pt idx="2">
                  <c:v>март 2014г.            </c:v>
                </c:pt>
                <c:pt idx="3">
                  <c:v>апрель   2014г.         </c:v>
                </c:pt>
                <c:pt idx="4">
                  <c:v>май   2014г.</c:v>
                </c:pt>
                <c:pt idx="5">
                  <c:v>июнь  2014г.</c:v>
                </c:pt>
                <c:pt idx="6">
                  <c:v>июль  2014г.</c:v>
                </c:pt>
                <c:pt idx="7">
                  <c:v>август  2014г.</c:v>
                </c:pt>
                <c:pt idx="8">
                  <c:v>сентябрь  2014г.</c:v>
                </c:pt>
                <c:pt idx="9">
                  <c:v>октябрь  2014г.</c:v>
                </c:pt>
              </c:strCache>
            </c:strRef>
          </c:cat>
          <c:val>
            <c:numRef>
              <c:f>'Лист2 (2)'!$J$3:$J$12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11</c:v>
                </c:pt>
                <c:pt idx="6">
                  <c:v>17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9"/>
          <c:order val="9"/>
          <c:tx>
            <c:strRef>
              <c:f>'Лист2 (2)'!$K$2</c:f>
              <c:strCache>
                <c:ptCount val="1"/>
                <c:pt idx="0">
                  <c:v>Балльно-рейтинговая система</c:v>
                </c:pt>
              </c:strCache>
            </c:strRef>
          </c:tx>
          <c:invertIfNegative val="0"/>
          <c:cat>
            <c:strRef>
              <c:f>'Лист2 (2)'!$A$3:$A$12</c:f>
              <c:strCache>
                <c:ptCount val="10"/>
                <c:pt idx="0">
                  <c:v>январь  2014г.</c:v>
                </c:pt>
                <c:pt idx="1">
                  <c:v>февраль  2014г.</c:v>
                </c:pt>
                <c:pt idx="2">
                  <c:v>март 2014г.            </c:v>
                </c:pt>
                <c:pt idx="3">
                  <c:v>апрель   2014г.         </c:v>
                </c:pt>
                <c:pt idx="4">
                  <c:v>май   2014г.</c:v>
                </c:pt>
                <c:pt idx="5">
                  <c:v>июнь  2014г.</c:v>
                </c:pt>
                <c:pt idx="6">
                  <c:v>июль  2014г.</c:v>
                </c:pt>
                <c:pt idx="7">
                  <c:v>август  2014г.</c:v>
                </c:pt>
                <c:pt idx="8">
                  <c:v>сентябрь  2014г.</c:v>
                </c:pt>
                <c:pt idx="9">
                  <c:v>октябрь  2014г.</c:v>
                </c:pt>
              </c:strCache>
            </c:strRef>
          </c:cat>
          <c:val>
            <c:numRef>
              <c:f>'Лист2 (2)'!$K$3:$K$12</c:f>
              <c:numCache>
                <c:formatCode>General</c:formatCode>
                <c:ptCount val="10"/>
                <c:pt idx="0">
                  <c:v>133</c:v>
                </c:pt>
                <c:pt idx="1">
                  <c:v>101</c:v>
                </c:pt>
                <c:pt idx="2">
                  <c:v>86</c:v>
                </c:pt>
                <c:pt idx="3">
                  <c:v>125</c:v>
                </c:pt>
                <c:pt idx="4">
                  <c:v>147</c:v>
                </c:pt>
                <c:pt idx="5">
                  <c:v>177</c:v>
                </c:pt>
                <c:pt idx="6">
                  <c:v>59</c:v>
                </c:pt>
                <c:pt idx="7">
                  <c:v>17</c:v>
                </c:pt>
                <c:pt idx="8">
                  <c:v>136</c:v>
                </c:pt>
                <c:pt idx="9">
                  <c:v>158</c:v>
                </c:pt>
              </c:numCache>
            </c:numRef>
          </c:val>
        </c:ser>
        <c:ser>
          <c:idx val="10"/>
          <c:order val="10"/>
          <c:tx>
            <c:strRef>
              <c:f>'Лист2 (2)'!$L$2</c:f>
              <c:strCache>
                <c:ptCount val="1"/>
                <c:pt idx="0">
                  <c:v>Service Desk</c:v>
                </c:pt>
              </c:strCache>
            </c:strRef>
          </c:tx>
          <c:invertIfNegative val="0"/>
          <c:cat>
            <c:strRef>
              <c:f>'Лист2 (2)'!$A$3:$A$12</c:f>
              <c:strCache>
                <c:ptCount val="10"/>
                <c:pt idx="0">
                  <c:v>январь  2014г.</c:v>
                </c:pt>
                <c:pt idx="1">
                  <c:v>февраль  2014г.</c:v>
                </c:pt>
                <c:pt idx="2">
                  <c:v>март 2014г.            </c:v>
                </c:pt>
                <c:pt idx="3">
                  <c:v>апрель   2014г.         </c:v>
                </c:pt>
                <c:pt idx="4">
                  <c:v>май   2014г.</c:v>
                </c:pt>
                <c:pt idx="5">
                  <c:v>июнь  2014г.</c:v>
                </c:pt>
                <c:pt idx="6">
                  <c:v>июль  2014г.</c:v>
                </c:pt>
                <c:pt idx="7">
                  <c:v>август  2014г.</c:v>
                </c:pt>
                <c:pt idx="8">
                  <c:v>сентябрь  2014г.</c:v>
                </c:pt>
                <c:pt idx="9">
                  <c:v>октябрь  2014г.</c:v>
                </c:pt>
              </c:strCache>
            </c:strRef>
          </c:cat>
          <c:val>
            <c:numRef>
              <c:f>'Лист2 (2)'!$L$3:$L$12</c:f>
              <c:numCache>
                <c:formatCode>General</c:formatCode>
                <c:ptCount val="10"/>
                <c:pt idx="0">
                  <c:v>29</c:v>
                </c:pt>
                <c:pt idx="1">
                  <c:v>22</c:v>
                </c:pt>
                <c:pt idx="2">
                  <c:v>26</c:v>
                </c:pt>
                <c:pt idx="3">
                  <c:v>28</c:v>
                </c:pt>
                <c:pt idx="4">
                  <c:v>61</c:v>
                </c:pt>
                <c:pt idx="5">
                  <c:v>17</c:v>
                </c:pt>
                <c:pt idx="6">
                  <c:v>23</c:v>
                </c:pt>
                <c:pt idx="7">
                  <c:v>22</c:v>
                </c:pt>
                <c:pt idx="8">
                  <c:v>16</c:v>
                </c:pt>
                <c:pt idx="9">
                  <c:v>48</c:v>
                </c:pt>
              </c:numCache>
            </c:numRef>
          </c:val>
        </c:ser>
        <c:ser>
          <c:idx val="11"/>
          <c:order val="11"/>
          <c:tx>
            <c:strRef>
              <c:f>'Лист2 (2)'!$M$2</c:f>
              <c:strCache>
                <c:ptCount val="1"/>
                <c:pt idx="0">
                  <c:v>Сайт УрФУ</c:v>
                </c:pt>
              </c:strCache>
            </c:strRef>
          </c:tx>
          <c:invertIfNegative val="0"/>
          <c:cat>
            <c:strRef>
              <c:f>'Лист2 (2)'!$A$3:$A$12</c:f>
              <c:strCache>
                <c:ptCount val="10"/>
                <c:pt idx="0">
                  <c:v>январь  2014г.</c:v>
                </c:pt>
                <c:pt idx="1">
                  <c:v>февраль  2014г.</c:v>
                </c:pt>
                <c:pt idx="2">
                  <c:v>март 2014г.            </c:v>
                </c:pt>
                <c:pt idx="3">
                  <c:v>апрель   2014г.         </c:v>
                </c:pt>
                <c:pt idx="4">
                  <c:v>май   2014г.</c:v>
                </c:pt>
                <c:pt idx="5">
                  <c:v>июнь  2014г.</c:v>
                </c:pt>
                <c:pt idx="6">
                  <c:v>июль  2014г.</c:v>
                </c:pt>
                <c:pt idx="7">
                  <c:v>август  2014г.</c:v>
                </c:pt>
                <c:pt idx="8">
                  <c:v>сентябрь  2014г.</c:v>
                </c:pt>
                <c:pt idx="9">
                  <c:v>октябрь  2014г.</c:v>
                </c:pt>
              </c:strCache>
            </c:strRef>
          </c:cat>
          <c:val>
            <c:numRef>
              <c:f>'Лист2 (2)'!$M$3:$M$12</c:f>
              <c:numCache>
                <c:formatCode>General</c:formatCode>
                <c:ptCount val="10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9</c:v>
                </c:pt>
                <c:pt idx="4">
                  <c:v>17</c:v>
                </c:pt>
                <c:pt idx="5">
                  <c:v>15</c:v>
                </c:pt>
                <c:pt idx="6">
                  <c:v>8</c:v>
                </c:pt>
                <c:pt idx="7">
                  <c:v>16</c:v>
                </c:pt>
                <c:pt idx="8">
                  <c:v>18</c:v>
                </c:pt>
                <c:pt idx="9">
                  <c:v>26</c:v>
                </c:pt>
              </c:numCache>
            </c:numRef>
          </c:val>
        </c:ser>
        <c:ser>
          <c:idx val="12"/>
          <c:order val="12"/>
          <c:tx>
            <c:strRef>
              <c:f>'Лист2 (2)'!$N$2</c:f>
              <c:strCache>
                <c:ptCount val="1"/>
                <c:pt idx="0">
                  <c:v>Аудиторный фонд</c:v>
                </c:pt>
              </c:strCache>
            </c:strRef>
          </c:tx>
          <c:invertIfNegative val="0"/>
          <c:cat>
            <c:strRef>
              <c:f>'Лист2 (2)'!$A$3:$A$12</c:f>
              <c:strCache>
                <c:ptCount val="10"/>
                <c:pt idx="0">
                  <c:v>январь  2014г.</c:v>
                </c:pt>
                <c:pt idx="1">
                  <c:v>февраль  2014г.</c:v>
                </c:pt>
                <c:pt idx="2">
                  <c:v>март 2014г.            </c:v>
                </c:pt>
                <c:pt idx="3">
                  <c:v>апрель   2014г.         </c:v>
                </c:pt>
                <c:pt idx="4">
                  <c:v>май   2014г.</c:v>
                </c:pt>
                <c:pt idx="5">
                  <c:v>июнь  2014г.</c:v>
                </c:pt>
                <c:pt idx="6">
                  <c:v>июль  2014г.</c:v>
                </c:pt>
                <c:pt idx="7">
                  <c:v>август  2014г.</c:v>
                </c:pt>
                <c:pt idx="8">
                  <c:v>сентябрь  2014г.</c:v>
                </c:pt>
                <c:pt idx="9">
                  <c:v>октябрь  2014г.</c:v>
                </c:pt>
              </c:strCache>
            </c:strRef>
          </c:cat>
          <c:val>
            <c:numRef>
              <c:f>'Лист2 (2)'!$N$3:$N$12</c:f>
              <c:numCache>
                <c:formatCode>General</c:formatCode>
                <c:ptCount val="10"/>
                <c:pt idx="0">
                  <c:v>6</c:v>
                </c:pt>
                <c:pt idx="1">
                  <c:v>6</c:v>
                </c:pt>
                <c:pt idx="2">
                  <c:v>13</c:v>
                </c:pt>
                <c:pt idx="3">
                  <c:v>1</c:v>
                </c:pt>
                <c:pt idx="4">
                  <c:v>1</c:v>
                </c:pt>
                <c:pt idx="5">
                  <c:v>8</c:v>
                </c:pt>
                <c:pt idx="6">
                  <c:v>9</c:v>
                </c:pt>
                <c:pt idx="7">
                  <c:v>8</c:v>
                </c:pt>
                <c:pt idx="8">
                  <c:v>13</c:v>
                </c:pt>
                <c:pt idx="9">
                  <c:v>9</c:v>
                </c:pt>
              </c:numCache>
            </c:numRef>
          </c:val>
        </c:ser>
        <c:ser>
          <c:idx val="13"/>
          <c:order val="13"/>
          <c:tx>
            <c:strRef>
              <c:f>'Лист2 (2)'!$O$2</c:f>
              <c:strCache>
                <c:ptCount val="1"/>
                <c:pt idx="0">
                  <c:v>Проектная зона</c:v>
                </c:pt>
              </c:strCache>
            </c:strRef>
          </c:tx>
          <c:invertIfNegative val="0"/>
          <c:cat>
            <c:strRef>
              <c:f>'Лист2 (2)'!$A$3:$A$12</c:f>
              <c:strCache>
                <c:ptCount val="10"/>
                <c:pt idx="0">
                  <c:v>январь  2014г.</c:v>
                </c:pt>
                <c:pt idx="1">
                  <c:v>февраль  2014г.</c:v>
                </c:pt>
                <c:pt idx="2">
                  <c:v>март 2014г.            </c:v>
                </c:pt>
                <c:pt idx="3">
                  <c:v>апрель   2014г.         </c:v>
                </c:pt>
                <c:pt idx="4">
                  <c:v>май   2014г.</c:v>
                </c:pt>
                <c:pt idx="5">
                  <c:v>июнь  2014г.</c:v>
                </c:pt>
                <c:pt idx="6">
                  <c:v>июль  2014г.</c:v>
                </c:pt>
                <c:pt idx="7">
                  <c:v>август  2014г.</c:v>
                </c:pt>
                <c:pt idx="8">
                  <c:v>сентябрь  2014г.</c:v>
                </c:pt>
                <c:pt idx="9">
                  <c:v>октябрь  2014г.</c:v>
                </c:pt>
              </c:strCache>
            </c:strRef>
          </c:cat>
          <c:val>
            <c:numRef>
              <c:f>'Лист2 (2)'!$O$3:$O$12</c:f>
              <c:numCache>
                <c:formatCode>General</c:formatCode>
                <c:ptCount val="10"/>
                <c:pt idx="0">
                  <c:v>2</c:v>
                </c:pt>
                <c:pt idx="1">
                  <c:v>1</c:v>
                </c:pt>
                <c:pt idx="2">
                  <c:v>5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4</c:v>
                </c:pt>
                <c:pt idx="7">
                  <c:v>2</c:v>
                </c:pt>
                <c:pt idx="8">
                  <c:v>6</c:v>
                </c:pt>
                <c:pt idx="9">
                  <c:v>3</c:v>
                </c:pt>
              </c:numCache>
            </c:numRef>
          </c:val>
        </c:ser>
        <c:ser>
          <c:idx val="14"/>
          <c:order val="14"/>
          <c:tx>
            <c:strRef>
              <c:f>'Лист2 (2)'!$P$2</c:f>
              <c:strCache>
                <c:ptCount val="1"/>
                <c:pt idx="0">
                  <c:v>Расписание</c:v>
                </c:pt>
              </c:strCache>
            </c:strRef>
          </c:tx>
          <c:invertIfNegative val="0"/>
          <c:cat>
            <c:strRef>
              <c:f>'Лист2 (2)'!$A$3:$A$12</c:f>
              <c:strCache>
                <c:ptCount val="10"/>
                <c:pt idx="0">
                  <c:v>январь  2014г.</c:v>
                </c:pt>
                <c:pt idx="1">
                  <c:v>февраль  2014г.</c:v>
                </c:pt>
                <c:pt idx="2">
                  <c:v>март 2014г.            </c:v>
                </c:pt>
                <c:pt idx="3">
                  <c:v>апрель   2014г.         </c:v>
                </c:pt>
                <c:pt idx="4">
                  <c:v>май   2014г.</c:v>
                </c:pt>
                <c:pt idx="5">
                  <c:v>июнь  2014г.</c:v>
                </c:pt>
                <c:pt idx="6">
                  <c:v>июль  2014г.</c:v>
                </c:pt>
                <c:pt idx="7">
                  <c:v>август  2014г.</c:v>
                </c:pt>
                <c:pt idx="8">
                  <c:v>сентябрь  2014г.</c:v>
                </c:pt>
                <c:pt idx="9">
                  <c:v>октябрь  2014г.</c:v>
                </c:pt>
              </c:strCache>
            </c:strRef>
          </c:cat>
          <c:val>
            <c:numRef>
              <c:f>'Лист2 (2)'!$P$3:$P$12</c:f>
              <c:numCache>
                <c:formatCode>General</c:formatCode>
                <c:ptCount val="10"/>
                <c:pt idx="0">
                  <c:v>8</c:v>
                </c:pt>
                <c:pt idx="1">
                  <c:v>8</c:v>
                </c:pt>
                <c:pt idx="2">
                  <c:v>9</c:v>
                </c:pt>
                <c:pt idx="3">
                  <c:v>15</c:v>
                </c:pt>
                <c:pt idx="4">
                  <c:v>5</c:v>
                </c:pt>
                <c:pt idx="5">
                  <c:v>2</c:v>
                </c:pt>
                <c:pt idx="6">
                  <c:v>14</c:v>
                </c:pt>
                <c:pt idx="7">
                  <c:v>20</c:v>
                </c:pt>
                <c:pt idx="8">
                  <c:v>17</c:v>
                </c:pt>
                <c:pt idx="9">
                  <c:v>43</c:v>
                </c:pt>
              </c:numCache>
            </c:numRef>
          </c:val>
        </c:ser>
        <c:ser>
          <c:idx val="15"/>
          <c:order val="15"/>
          <c:tx>
            <c:strRef>
              <c:f>'Лист2 (2)'!$Q$2</c:f>
              <c:strCache>
                <c:ptCount val="1"/>
                <c:pt idx="0">
                  <c:v>АИС "Управление учебным процессом"</c:v>
                </c:pt>
              </c:strCache>
            </c:strRef>
          </c:tx>
          <c:invertIfNegative val="0"/>
          <c:cat>
            <c:strRef>
              <c:f>'Лист2 (2)'!$A$3:$A$12</c:f>
              <c:strCache>
                <c:ptCount val="10"/>
                <c:pt idx="0">
                  <c:v>январь  2014г.</c:v>
                </c:pt>
                <c:pt idx="1">
                  <c:v>февраль  2014г.</c:v>
                </c:pt>
                <c:pt idx="2">
                  <c:v>март 2014г.            </c:v>
                </c:pt>
                <c:pt idx="3">
                  <c:v>апрель   2014г.         </c:v>
                </c:pt>
                <c:pt idx="4">
                  <c:v>май   2014г.</c:v>
                </c:pt>
                <c:pt idx="5">
                  <c:v>июнь  2014г.</c:v>
                </c:pt>
                <c:pt idx="6">
                  <c:v>июль  2014г.</c:v>
                </c:pt>
                <c:pt idx="7">
                  <c:v>август  2014г.</c:v>
                </c:pt>
                <c:pt idx="8">
                  <c:v>сентябрь  2014г.</c:v>
                </c:pt>
                <c:pt idx="9">
                  <c:v>октябрь  2014г.</c:v>
                </c:pt>
              </c:strCache>
            </c:strRef>
          </c:cat>
          <c:val>
            <c:numRef>
              <c:f>'Лист2 (2)'!$Q$3:$Q$12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</c:ser>
        <c:ser>
          <c:idx val="16"/>
          <c:order val="16"/>
          <c:tx>
            <c:strRef>
              <c:f>'Лист2 (2)'!$R$2</c:f>
              <c:strCache>
                <c:ptCount val="1"/>
                <c:pt idx="0">
                  <c:v>Кадры-ПФУ</c:v>
                </c:pt>
              </c:strCache>
            </c:strRef>
          </c:tx>
          <c:invertIfNegative val="0"/>
          <c:cat>
            <c:strRef>
              <c:f>'Лист2 (2)'!$A$3:$A$12</c:f>
              <c:strCache>
                <c:ptCount val="10"/>
                <c:pt idx="0">
                  <c:v>январь  2014г.</c:v>
                </c:pt>
                <c:pt idx="1">
                  <c:v>февраль  2014г.</c:v>
                </c:pt>
                <c:pt idx="2">
                  <c:v>март 2014г.            </c:v>
                </c:pt>
                <c:pt idx="3">
                  <c:v>апрель   2014г.         </c:v>
                </c:pt>
                <c:pt idx="4">
                  <c:v>май   2014г.</c:v>
                </c:pt>
                <c:pt idx="5">
                  <c:v>июнь  2014г.</c:v>
                </c:pt>
                <c:pt idx="6">
                  <c:v>июль  2014г.</c:v>
                </c:pt>
                <c:pt idx="7">
                  <c:v>август  2014г.</c:v>
                </c:pt>
                <c:pt idx="8">
                  <c:v>сентябрь  2014г.</c:v>
                </c:pt>
                <c:pt idx="9">
                  <c:v>октябрь  2014г.</c:v>
                </c:pt>
              </c:strCache>
            </c:strRef>
          </c:cat>
          <c:val>
            <c:numRef>
              <c:f>'Лист2 (2)'!$R$3:$R$12</c:f>
              <c:numCache>
                <c:formatCode>General</c:formatCode>
                <c:ptCount val="10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7"/>
          <c:order val="17"/>
          <c:tx>
            <c:strRef>
              <c:f>'Лист2 (2)'!$S$2</c:f>
              <c:strCache>
                <c:ptCount val="1"/>
                <c:pt idx="0">
                  <c:v>АИС РООП</c:v>
                </c:pt>
              </c:strCache>
            </c:strRef>
          </c:tx>
          <c:invertIfNegative val="0"/>
          <c:cat>
            <c:strRef>
              <c:f>'Лист2 (2)'!$A$3:$A$12</c:f>
              <c:strCache>
                <c:ptCount val="10"/>
                <c:pt idx="0">
                  <c:v>январь  2014г.</c:v>
                </c:pt>
                <c:pt idx="1">
                  <c:v>февраль  2014г.</c:v>
                </c:pt>
                <c:pt idx="2">
                  <c:v>март 2014г.            </c:v>
                </c:pt>
                <c:pt idx="3">
                  <c:v>апрель   2014г.         </c:v>
                </c:pt>
                <c:pt idx="4">
                  <c:v>май   2014г.</c:v>
                </c:pt>
                <c:pt idx="5">
                  <c:v>июнь  2014г.</c:v>
                </c:pt>
                <c:pt idx="6">
                  <c:v>июль  2014г.</c:v>
                </c:pt>
                <c:pt idx="7">
                  <c:v>август  2014г.</c:v>
                </c:pt>
                <c:pt idx="8">
                  <c:v>сентябрь  2014г.</c:v>
                </c:pt>
                <c:pt idx="9">
                  <c:v>октябрь  2014г.</c:v>
                </c:pt>
              </c:strCache>
            </c:strRef>
          </c:cat>
          <c:val>
            <c:numRef>
              <c:f>'Лист2 (2)'!$S$3:$S$12</c:f>
            </c:numRef>
          </c:val>
        </c:ser>
        <c:ser>
          <c:idx val="18"/>
          <c:order val="18"/>
          <c:tx>
            <c:strRef>
              <c:f>'Лист2 (2)'!$T$2</c:f>
              <c:strCache>
                <c:ptCount val="1"/>
                <c:pt idx="0">
                  <c:v>Образовательный портал</c:v>
                </c:pt>
              </c:strCache>
            </c:strRef>
          </c:tx>
          <c:invertIfNegative val="0"/>
          <c:cat>
            <c:strRef>
              <c:f>'Лист2 (2)'!$A$3:$A$12</c:f>
              <c:strCache>
                <c:ptCount val="10"/>
                <c:pt idx="0">
                  <c:v>январь  2014г.</c:v>
                </c:pt>
                <c:pt idx="1">
                  <c:v>февраль  2014г.</c:v>
                </c:pt>
                <c:pt idx="2">
                  <c:v>март 2014г.            </c:v>
                </c:pt>
                <c:pt idx="3">
                  <c:v>апрель   2014г.         </c:v>
                </c:pt>
                <c:pt idx="4">
                  <c:v>май   2014г.</c:v>
                </c:pt>
                <c:pt idx="5">
                  <c:v>июнь  2014г.</c:v>
                </c:pt>
                <c:pt idx="6">
                  <c:v>июль  2014г.</c:v>
                </c:pt>
                <c:pt idx="7">
                  <c:v>август  2014г.</c:v>
                </c:pt>
                <c:pt idx="8">
                  <c:v>сентябрь  2014г.</c:v>
                </c:pt>
                <c:pt idx="9">
                  <c:v>октябрь  2014г.</c:v>
                </c:pt>
              </c:strCache>
            </c:strRef>
          </c:cat>
          <c:val>
            <c:numRef>
              <c:f>'Лист2 (2)'!$T$3:$T$12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</c:ser>
        <c:ser>
          <c:idx val="19"/>
          <c:order val="19"/>
          <c:tx>
            <c:strRef>
              <c:f>'Лист2 (2)'!$U$2</c:f>
              <c:strCache>
                <c:ptCount val="1"/>
                <c:pt idx="0">
                  <c:v>DIRECTUM</c:v>
                </c:pt>
              </c:strCache>
            </c:strRef>
          </c:tx>
          <c:invertIfNegative val="0"/>
          <c:cat>
            <c:strRef>
              <c:f>'Лист2 (2)'!$A$3:$A$12</c:f>
              <c:strCache>
                <c:ptCount val="10"/>
                <c:pt idx="0">
                  <c:v>январь  2014г.</c:v>
                </c:pt>
                <c:pt idx="1">
                  <c:v>февраль  2014г.</c:v>
                </c:pt>
                <c:pt idx="2">
                  <c:v>март 2014г.            </c:v>
                </c:pt>
                <c:pt idx="3">
                  <c:v>апрель   2014г.         </c:v>
                </c:pt>
                <c:pt idx="4">
                  <c:v>май   2014г.</c:v>
                </c:pt>
                <c:pt idx="5">
                  <c:v>июнь  2014г.</c:v>
                </c:pt>
                <c:pt idx="6">
                  <c:v>июль  2014г.</c:v>
                </c:pt>
                <c:pt idx="7">
                  <c:v>август  2014г.</c:v>
                </c:pt>
                <c:pt idx="8">
                  <c:v>сентябрь  2014г.</c:v>
                </c:pt>
                <c:pt idx="9">
                  <c:v>октябрь  2014г.</c:v>
                </c:pt>
              </c:strCache>
            </c:strRef>
          </c:cat>
          <c:val>
            <c:numRef>
              <c:f>'Лист2 (2)'!$U$3:$U$12</c:f>
              <c:numCache>
                <c:formatCode>General</c:formatCode>
                <c:ptCount val="10"/>
                <c:pt idx="0">
                  <c:v>240</c:v>
                </c:pt>
                <c:pt idx="1">
                  <c:v>301</c:v>
                </c:pt>
                <c:pt idx="2">
                  <c:v>322</c:v>
                </c:pt>
                <c:pt idx="3">
                  <c:v>410</c:v>
                </c:pt>
                <c:pt idx="4">
                  <c:v>314</c:v>
                </c:pt>
                <c:pt idx="5">
                  <c:v>356</c:v>
                </c:pt>
                <c:pt idx="6">
                  <c:v>260</c:v>
                </c:pt>
                <c:pt idx="7">
                  <c:v>245</c:v>
                </c:pt>
                <c:pt idx="8">
                  <c:v>695</c:v>
                </c:pt>
                <c:pt idx="9">
                  <c:v>572</c:v>
                </c:pt>
              </c:numCache>
            </c:numRef>
          </c:val>
        </c:ser>
        <c:ser>
          <c:idx val="20"/>
          <c:order val="20"/>
          <c:tx>
            <c:strRef>
              <c:f>'Лист2 (2)'!$V$2</c:f>
              <c:strCache>
                <c:ptCount val="1"/>
                <c:pt idx="0">
                  <c:v>Mirapolis</c:v>
                </c:pt>
              </c:strCache>
            </c:strRef>
          </c:tx>
          <c:invertIfNegative val="0"/>
          <c:cat>
            <c:strRef>
              <c:f>'Лист2 (2)'!$A$3:$A$12</c:f>
              <c:strCache>
                <c:ptCount val="10"/>
                <c:pt idx="0">
                  <c:v>январь  2014г.</c:v>
                </c:pt>
                <c:pt idx="1">
                  <c:v>февраль  2014г.</c:v>
                </c:pt>
                <c:pt idx="2">
                  <c:v>март 2014г.            </c:v>
                </c:pt>
                <c:pt idx="3">
                  <c:v>апрель   2014г.         </c:v>
                </c:pt>
                <c:pt idx="4">
                  <c:v>май   2014г.</c:v>
                </c:pt>
                <c:pt idx="5">
                  <c:v>июнь  2014г.</c:v>
                </c:pt>
                <c:pt idx="6">
                  <c:v>июль  2014г.</c:v>
                </c:pt>
                <c:pt idx="7">
                  <c:v>август  2014г.</c:v>
                </c:pt>
                <c:pt idx="8">
                  <c:v>сентябрь  2014г.</c:v>
                </c:pt>
                <c:pt idx="9">
                  <c:v>октябрь  2014г.</c:v>
                </c:pt>
              </c:strCache>
            </c:strRef>
          </c:cat>
          <c:val>
            <c:numRef>
              <c:f>'Лист2 (2)'!$V$3:$V$12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21"/>
          <c:order val="21"/>
          <c:tx>
            <c:strRef>
              <c:f>'Лист2 (2)'!$W$2</c:f>
              <c:strCache>
                <c:ptCount val="1"/>
                <c:pt idx="0">
                  <c:v>Взаимодействие с МОН</c:v>
                </c:pt>
              </c:strCache>
            </c:strRef>
          </c:tx>
          <c:invertIfNegative val="0"/>
          <c:cat>
            <c:strRef>
              <c:f>'Лист2 (2)'!$A$3:$A$12</c:f>
              <c:strCache>
                <c:ptCount val="10"/>
                <c:pt idx="0">
                  <c:v>январь  2014г.</c:v>
                </c:pt>
                <c:pt idx="1">
                  <c:v>февраль  2014г.</c:v>
                </c:pt>
                <c:pt idx="2">
                  <c:v>март 2014г.            </c:v>
                </c:pt>
                <c:pt idx="3">
                  <c:v>апрель   2014г.         </c:v>
                </c:pt>
                <c:pt idx="4">
                  <c:v>май   2014г.</c:v>
                </c:pt>
                <c:pt idx="5">
                  <c:v>июнь  2014г.</c:v>
                </c:pt>
                <c:pt idx="6">
                  <c:v>июль  2014г.</c:v>
                </c:pt>
                <c:pt idx="7">
                  <c:v>август  2014г.</c:v>
                </c:pt>
                <c:pt idx="8">
                  <c:v>сентябрь  2014г.</c:v>
                </c:pt>
                <c:pt idx="9">
                  <c:v>октябрь  2014г.</c:v>
                </c:pt>
              </c:strCache>
            </c:strRef>
          </c:cat>
          <c:val>
            <c:numRef>
              <c:f>'Лист2 (2)'!$W$3:$W$12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5</c:v>
                </c:pt>
                <c:pt idx="5">
                  <c:v>3</c:v>
                </c:pt>
                <c:pt idx="6">
                  <c:v>3</c:v>
                </c:pt>
                <c:pt idx="7">
                  <c:v>0</c:v>
                </c:pt>
                <c:pt idx="8">
                  <c:v>6</c:v>
                </c:pt>
                <c:pt idx="9">
                  <c:v>7</c:v>
                </c:pt>
              </c:numCache>
            </c:numRef>
          </c:val>
        </c:ser>
        <c:ser>
          <c:idx val="22"/>
          <c:order val="22"/>
          <c:tx>
            <c:strRef>
              <c:f>'Лист2 (2)'!$X$2</c:f>
              <c:strCache>
                <c:ptCount val="1"/>
                <c:pt idx="0">
                  <c:v>Дипломирование</c:v>
                </c:pt>
              </c:strCache>
            </c:strRef>
          </c:tx>
          <c:invertIfNegative val="0"/>
          <c:cat>
            <c:strRef>
              <c:f>'Лист2 (2)'!$A$3:$A$12</c:f>
              <c:strCache>
                <c:ptCount val="10"/>
                <c:pt idx="0">
                  <c:v>январь  2014г.</c:v>
                </c:pt>
                <c:pt idx="1">
                  <c:v>февраль  2014г.</c:v>
                </c:pt>
                <c:pt idx="2">
                  <c:v>март 2014г.            </c:v>
                </c:pt>
                <c:pt idx="3">
                  <c:v>апрель   2014г.         </c:v>
                </c:pt>
                <c:pt idx="4">
                  <c:v>май   2014г.</c:v>
                </c:pt>
                <c:pt idx="5">
                  <c:v>июнь  2014г.</c:v>
                </c:pt>
                <c:pt idx="6">
                  <c:v>июль  2014г.</c:v>
                </c:pt>
                <c:pt idx="7">
                  <c:v>август  2014г.</c:v>
                </c:pt>
                <c:pt idx="8">
                  <c:v>сентябрь  2014г.</c:v>
                </c:pt>
                <c:pt idx="9">
                  <c:v>октябрь  2014г.</c:v>
                </c:pt>
              </c:strCache>
            </c:strRef>
          </c:cat>
          <c:val>
            <c:numRef>
              <c:f>'Лист2 (2)'!$X$3:$X$12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39</c:v>
                </c:pt>
                <c:pt idx="4">
                  <c:v>43</c:v>
                </c:pt>
                <c:pt idx="5">
                  <c:v>46</c:v>
                </c:pt>
                <c:pt idx="6">
                  <c:v>5</c:v>
                </c:pt>
                <c:pt idx="7">
                  <c:v>4</c:v>
                </c:pt>
                <c:pt idx="8">
                  <c:v>6</c:v>
                </c:pt>
                <c:pt idx="9">
                  <c:v>0</c:v>
                </c:pt>
              </c:numCache>
            </c:numRef>
          </c:val>
        </c:ser>
        <c:ser>
          <c:idx val="23"/>
          <c:order val="23"/>
          <c:tx>
            <c:strRef>
              <c:f>'Лист2 (2)'!$Y$2</c:f>
              <c:strCache>
                <c:ptCount val="1"/>
                <c:pt idx="0">
                  <c:v>MS Project</c:v>
                </c:pt>
              </c:strCache>
            </c:strRef>
          </c:tx>
          <c:invertIfNegative val="0"/>
          <c:cat>
            <c:strRef>
              <c:f>'Лист2 (2)'!$A$3:$A$12</c:f>
              <c:strCache>
                <c:ptCount val="10"/>
                <c:pt idx="0">
                  <c:v>январь  2014г.</c:v>
                </c:pt>
                <c:pt idx="1">
                  <c:v>февраль  2014г.</c:v>
                </c:pt>
                <c:pt idx="2">
                  <c:v>март 2014г.            </c:v>
                </c:pt>
                <c:pt idx="3">
                  <c:v>апрель   2014г.         </c:v>
                </c:pt>
                <c:pt idx="4">
                  <c:v>май   2014г.</c:v>
                </c:pt>
                <c:pt idx="5">
                  <c:v>июнь  2014г.</c:v>
                </c:pt>
                <c:pt idx="6">
                  <c:v>июль  2014г.</c:v>
                </c:pt>
                <c:pt idx="7">
                  <c:v>август  2014г.</c:v>
                </c:pt>
                <c:pt idx="8">
                  <c:v>сентябрь  2014г.</c:v>
                </c:pt>
                <c:pt idx="9">
                  <c:v>октябрь  2014г.</c:v>
                </c:pt>
              </c:strCache>
            </c:strRef>
          </c:cat>
          <c:val>
            <c:numRef>
              <c:f>'Лист2 (2)'!$Y$3:$Y$12</c:f>
              <c:numCache>
                <c:formatCode>General</c:formatCode>
                <c:ptCount val="10"/>
                <c:pt idx="0">
                  <c:v>0</c:v>
                </c:pt>
                <c:pt idx="1">
                  <c:v>3</c:v>
                </c:pt>
                <c:pt idx="2">
                  <c:v>2</c:v>
                </c:pt>
                <c:pt idx="3">
                  <c:v>4</c:v>
                </c:pt>
                <c:pt idx="4">
                  <c:v>1</c:v>
                </c:pt>
                <c:pt idx="5">
                  <c:v>6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24"/>
          <c:order val="24"/>
          <c:tx>
            <c:strRef>
              <c:f>'Лист2 (2)'!$Z$2</c:f>
              <c:strCache>
                <c:ptCount val="1"/>
                <c:pt idx="0">
                  <c:v>Система "Деканат"</c:v>
                </c:pt>
              </c:strCache>
            </c:strRef>
          </c:tx>
          <c:invertIfNegative val="0"/>
          <c:cat>
            <c:strRef>
              <c:f>'Лист2 (2)'!$A$3:$A$12</c:f>
              <c:strCache>
                <c:ptCount val="10"/>
                <c:pt idx="0">
                  <c:v>январь  2014г.</c:v>
                </c:pt>
                <c:pt idx="1">
                  <c:v>февраль  2014г.</c:v>
                </c:pt>
                <c:pt idx="2">
                  <c:v>март 2014г.            </c:v>
                </c:pt>
                <c:pt idx="3">
                  <c:v>апрель   2014г.         </c:v>
                </c:pt>
                <c:pt idx="4">
                  <c:v>май   2014г.</c:v>
                </c:pt>
                <c:pt idx="5">
                  <c:v>июнь  2014г.</c:v>
                </c:pt>
                <c:pt idx="6">
                  <c:v>июль  2014г.</c:v>
                </c:pt>
                <c:pt idx="7">
                  <c:v>август  2014г.</c:v>
                </c:pt>
                <c:pt idx="8">
                  <c:v>сентябрь  2014г.</c:v>
                </c:pt>
                <c:pt idx="9">
                  <c:v>октябрь  2014г.</c:v>
                </c:pt>
              </c:strCache>
            </c:strRef>
          </c:cat>
          <c:val>
            <c:numRef>
              <c:f>'Лист2 (2)'!$Z$3:$Z$12</c:f>
              <c:numCache>
                <c:formatCode>General</c:formatCode>
                <c:ptCount val="10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25"/>
          <c:order val="25"/>
          <c:tx>
            <c:strRef>
              <c:f>'Лист2 (2)'!$AA$2</c:f>
              <c:strCache>
                <c:ptCount val="1"/>
                <c:pt idx="0">
                  <c:v>онлайн-обращения сотрудников</c:v>
                </c:pt>
              </c:strCache>
            </c:strRef>
          </c:tx>
          <c:invertIfNegative val="0"/>
          <c:cat>
            <c:strRef>
              <c:f>'Лист2 (2)'!$A$3:$A$12</c:f>
              <c:strCache>
                <c:ptCount val="10"/>
                <c:pt idx="0">
                  <c:v>январь  2014г.</c:v>
                </c:pt>
                <c:pt idx="1">
                  <c:v>февраль  2014г.</c:v>
                </c:pt>
                <c:pt idx="2">
                  <c:v>март 2014г.            </c:v>
                </c:pt>
                <c:pt idx="3">
                  <c:v>апрель   2014г.         </c:v>
                </c:pt>
                <c:pt idx="4">
                  <c:v>май   2014г.</c:v>
                </c:pt>
                <c:pt idx="5">
                  <c:v>июнь  2014г.</c:v>
                </c:pt>
                <c:pt idx="6">
                  <c:v>июль  2014г.</c:v>
                </c:pt>
                <c:pt idx="7">
                  <c:v>август  2014г.</c:v>
                </c:pt>
                <c:pt idx="8">
                  <c:v>сентябрь  2014г.</c:v>
                </c:pt>
                <c:pt idx="9">
                  <c:v>октябрь  2014г.</c:v>
                </c:pt>
              </c:strCache>
            </c:strRef>
          </c:cat>
          <c:val>
            <c:numRef>
              <c:f>'Лист2 (2)'!$AA$3:$AA$12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759424"/>
        <c:axId val="144765312"/>
      </c:barChart>
      <c:catAx>
        <c:axId val="144759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ru-RU"/>
          </a:p>
        </c:txPr>
        <c:crossAx val="144765312"/>
        <c:crosses val="autoZero"/>
        <c:auto val="1"/>
        <c:lblAlgn val="ctr"/>
        <c:lblOffset val="100"/>
        <c:noMultiLvlLbl val="0"/>
      </c:catAx>
      <c:valAx>
        <c:axId val="144765312"/>
        <c:scaling>
          <c:orientation val="minMax"/>
          <c:max val="32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759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937164273750697"/>
          <c:y val="1.8003494024558801E-2"/>
          <c:w val="0.28918379243764603"/>
          <c:h val="0.9709605058981819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/>
          <a:lstStyle/>
          <a:p>
            <a:pPr lvl="0">
              <a:defRPr sz="1800" b="0" i="0" u="none" strike="noStrike">
                <a:solidFill>
                  <a:srgbClr val="000000"/>
                </a:solidFill>
                <a:effectLst/>
                <a:latin typeface="Calibri"/>
              </a:defRPr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+mn-lt"/>
              </a:rPr>
              <a:t>Среднее время разрешения запросов по видам</a:t>
            </a:r>
          </a:p>
        </c:rich>
      </c:tx>
      <c:layout>
        <c:manualLayout>
          <c:xMode val="edge"/>
          <c:yMode val="edge"/>
          <c:x val="0.20944342938386701"/>
          <c:y val="9.8259072519930202E-3"/>
          <c:w val="0.61715399999999998"/>
          <c:h val="0.12017600000000001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8.7490999999999999E-2"/>
          <c:y val="0.12017600000000001"/>
          <c:w val="0.90690099999999996"/>
          <c:h val="0.61549500000000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4F81BD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Базовые сервисы КСПД</c:v>
                </c:pt>
                <c:pt idx="1">
                  <c:v>DIRECTUM</c:v>
                </c:pt>
                <c:pt idx="2">
                  <c:v>Балльно-рейтинговая система</c:v>
                </c:pt>
                <c:pt idx="3">
                  <c:v>Рабочее место</c:v>
                </c:pt>
                <c:pt idx="4">
                  <c:v>UNI: Движение контингента</c:v>
                </c:pt>
                <c:pt idx="5">
                  <c:v>UNI: Ход сессии</c:v>
                </c:pt>
                <c:pt idx="6">
                  <c:v>UNI: УРП</c:v>
                </c:pt>
                <c:pt idx="7">
                  <c:v>Расчет нагрузки</c:v>
                </c:pt>
                <c:pt idx="8">
                  <c:v>Дипломирование</c:v>
                </c:pt>
                <c:pt idx="9">
                  <c:v>Расписание</c:v>
                </c:pt>
                <c:pt idx="10">
                  <c:v>Аудиторный фонд</c:v>
                </c:pt>
                <c:pt idx="11">
                  <c:v>Сайт УрФУ</c:v>
                </c:pt>
                <c:pt idx="12">
                  <c:v>UNI: Делопроизводство</c:v>
                </c:pt>
                <c:pt idx="13">
                  <c:v>Проектная зона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16.94156999999997</c:v>
                </c:pt>
                <c:pt idx="1">
                  <c:v>8.9365330000000007</c:v>
                </c:pt>
                <c:pt idx="2">
                  <c:v>2.4165269999999972</c:v>
                </c:pt>
                <c:pt idx="3">
                  <c:v>6.5608709999999926</c:v>
                </c:pt>
                <c:pt idx="4">
                  <c:v>6.8547179999999903</c:v>
                </c:pt>
                <c:pt idx="5">
                  <c:v>5.9322700000000061</c:v>
                </c:pt>
                <c:pt idx="6">
                  <c:v>5.2395759999999996</c:v>
                </c:pt>
                <c:pt idx="7">
                  <c:v>1.1959709999999999</c:v>
                </c:pt>
                <c:pt idx="8">
                  <c:v>3.094503</c:v>
                </c:pt>
                <c:pt idx="9">
                  <c:v>4.2582800000000001</c:v>
                </c:pt>
                <c:pt idx="10">
                  <c:v>5.64696</c:v>
                </c:pt>
                <c:pt idx="11">
                  <c:v>13.445149000000001</c:v>
                </c:pt>
                <c:pt idx="12">
                  <c:v>2.1213600000000001</c:v>
                </c:pt>
                <c:pt idx="13">
                  <c:v>5.2598260000000003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C0504D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Базовые сервисы КСПД</c:v>
                </c:pt>
                <c:pt idx="1">
                  <c:v>DIRECTUM</c:v>
                </c:pt>
                <c:pt idx="2">
                  <c:v>Балльно-рейтинговая система</c:v>
                </c:pt>
                <c:pt idx="3">
                  <c:v>Рабочее место</c:v>
                </c:pt>
                <c:pt idx="4">
                  <c:v>UNI: Движение контингента</c:v>
                </c:pt>
                <c:pt idx="5">
                  <c:v>UNI: Ход сессии</c:v>
                </c:pt>
                <c:pt idx="6">
                  <c:v>UNI: УРП</c:v>
                </c:pt>
                <c:pt idx="7">
                  <c:v>Расчет нагрузки</c:v>
                </c:pt>
                <c:pt idx="8">
                  <c:v>Дипломирование</c:v>
                </c:pt>
                <c:pt idx="9">
                  <c:v>Расписание</c:v>
                </c:pt>
                <c:pt idx="10">
                  <c:v>Аудиторный фонд</c:v>
                </c:pt>
                <c:pt idx="11">
                  <c:v>Сайт УрФУ</c:v>
                </c:pt>
                <c:pt idx="12">
                  <c:v>UNI: Делопроизводство</c:v>
                </c:pt>
                <c:pt idx="13">
                  <c:v>Проектная зона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2.8726669999999941</c:v>
                </c:pt>
                <c:pt idx="1">
                  <c:v>1.972701</c:v>
                </c:pt>
                <c:pt idx="2">
                  <c:v>1.2282139999999999</c:v>
                </c:pt>
                <c:pt idx="3">
                  <c:v>3.5083669999999998</c:v>
                </c:pt>
                <c:pt idx="4">
                  <c:v>2.6168809999999971</c:v>
                </c:pt>
                <c:pt idx="5">
                  <c:v>1.947279</c:v>
                </c:pt>
                <c:pt idx="6">
                  <c:v>1.6646380000000001</c:v>
                </c:pt>
                <c:pt idx="7">
                  <c:v>1.4296379999999991</c:v>
                </c:pt>
                <c:pt idx="8">
                  <c:v>2.8101609999999981</c:v>
                </c:pt>
                <c:pt idx="9">
                  <c:v>0.714167</c:v>
                </c:pt>
                <c:pt idx="10">
                  <c:v>1.0905720000000001</c:v>
                </c:pt>
                <c:pt idx="11">
                  <c:v>4.6834999999999987</c:v>
                </c:pt>
                <c:pt idx="12">
                  <c:v>0.88416699999999904</c:v>
                </c:pt>
                <c:pt idx="13">
                  <c:v>2.899860999999996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060672"/>
        <c:axId val="50254976"/>
      </c:barChart>
      <c:catAx>
        <c:axId val="50060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1800000"/>
          <a:lstStyle/>
          <a:p>
            <a:pPr lvl="0">
              <a:defRPr sz="1100" b="0" i="0" u="none" strike="noStrike" baseline="0">
                <a:solidFill>
                  <a:srgbClr val="000000"/>
                </a:solidFill>
                <a:effectLst/>
                <a:latin typeface="Calibri"/>
              </a:defRPr>
            </a:pPr>
            <a:endParaRPr lang="ru-RU"/>
          </a:p>
        </c:txPr>
        <c:crossAx val="50254976"/>
        <c:crosses val="autoZero"/>
        <c:auto val="1"/>
        <c:lblAlgn val="ctr"/>
        <c:lblOffset val="100"/>
        <c:noMultiLvlLbl val="1"/>
      </c:catAx>
      <c:valAx>
        <c:axId val="50254976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bevel/>
            </a:ln>
          </c:spPr>
        </c:majorGridlines>
        <c:numFmt formatCode="0.####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800" b="0" i="0" u="none" strike="noStrike">
                <a:solidFill>
                  <a:srgbClr val="000000"/>
                </a:solidFill>
                <a:effectLst/>
                <a:latin typeface="Calibri"/>
              </a:defRPr>
            </a:pPr>
            <a:endParaRPr lang="ru-RU"/>
          </a:p>
        </c:txPr>
        <c:crossAx val="50060672"/>
        <c:crosses val="autoZero"/>
        <c:crossBetween val="between"/>
        <c:majorUnit val="4.5"/>
        <c:minorUnit val="2.25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86250188599463895"/>
          <c:y val="0.14085744701589101"/>
          <c:w val="0.108221446750626"/>
          <c:h val="0.129709537624147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800" b="0" i="0" u="none" strike="noStrike">
              <a:solidFill>
                <a:srgbClr val="000000"/>
              </a:solidFill>
              <a:effectLst/>
              <a:latin typeface="Calibri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518180841429998E-2"/>
          <c:y val="0.112025832603524"/>
          <c:w val="0.91941351629292001"/>
          <c:h val="0.8116735698281970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Обраб!$A$28</c:f>
              <c:strCache>
                <c:ptCount val="1"/>
                <c:pt idx="0">
                  <c:v>Учебные корпуса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Обраб!$B$27:$G$27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Обраб!$B$28:$G$28</c:f>
              <c:numCache>
                <c:formatCode>General</c:formatCode>
                <c:ptCount val="6"/>
                <c:pt idx="0">
                  <c:v>24</c:v>
                </c:pt>
                <c:pt idx="1">
                  <c:v>25</c:v>
                </c:pt>
                <c:pt idx="2">
                  <c:v>33</c:v>
                </c:pt>
                <c:pt idx="3">
                  <c:v>40</c:v>
                </c:pt>
                <c:pt idx="4">
                  <c:v>65</c:v>
                </c:pt>
                <c:pt idx="5">
                  <c:v>91</c:v>
                </c:pt>
              </c:numCache>
            </c:numRef>
          </c:val>
        </c:ser>
        <c:ser>
          <c:idx val="1"/>
          <c:order val="1"/>
          <c:tx>
            <c:strRef>
              <c:f>Обраб!$A$29</c:f>
              <c:strCache>
                <c:ptCount val="1"/>
                <c:pt idx="0">
                  <c:v>Общежития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Обраб!$B$27:$G$27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Обраб!$B$29:$G$29</c:f>
              <c:numCache>
                <c:formatCode>General</c:formatCode>
                <c:ptCount val="6"/>
                <c:pt idx="0">
                  <c:v>106</c:v>
                </c:pt>
                <c:pt idx="1">
                  <c:v>109</c:v>
                </c:pt>
                <c:pt idx="2">
                  <c:v>113</c:v>
                </c:pt>
                <c:pt idx="3">
                  <c:v>115</c:v>
                </c:pt>
                <c:pt idx="4">
                  <c:v>125</c:v>
                </c:pt>
                <c:pt idx="5">
                  <c:v>139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908160"/>
        <c:axId val="48909696"/>
        <c:axId val="0"/>
      </c:bar3DChart>
      <c:catAx>
        <c:axId val="4890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48909696"/>
        <c:crosses val="autoZero"/>
        <c:auto val="1"/>
        <c:lblAlgn val="ctr"/>
        <c:lblOffset val="100"/>
        <c:noMultiLvlLbl val="0"/>
      </c:catAx>
      <c:valAx>
        <c:axId val="48909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908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39318222930785E-2"/>
          <c:y val="1.8425598738824399E-2"/>
          <c:w val="0.51610168312285198"/>
          <c:h val="8.6200557708679695E-2"/>
        </c:manualLayout>
      </c:layout>
      <c:overlay val="0"/>
      <c:txPr>
        <a:bodyPr/>
        <a:lstStyle/>
        <a:p>
          <a:pPr>
            <a:defRPr sz="2000" baseline="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/>
          <a:lstStyle/>
          <a:p>
            <a:pPr lvl="0"/>
            <a:endParaRPr lang="ru-RU"/>
          </a:p>
        </c:rich>
      </c:tx>
      <c:layout/>
      <c:overlay val="1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12700" cap="flat">
          <a:noFill/>
          <a:miter lim="400000"/>
        </a:ln>
        <a:effectLst/>
      </c:spPr>
    </c:sideWall>
    <c:backWall>
      <c:thickness val="0"/>
      <c:spPr>
        <a:noFill/>
        <a:ln w="12700" cap="flat">
          <a:noFill/>
          <a:miter lim="400000"/>
        </a:ln>
        <a:effectLst/>
      </c:spPr>
    </c:backWall>
    <c:plotArea>
      <c:layout>
        <c:manualLayout>
          <c:layoutTarget val="inner"/>
          <c:xMode val="edge"/>
          <c:yMode val="edge"/>
          <c:x val="7.1402099999999996E-2"/>
          <c:y val="3.3393391869865799E-2"/>
          <c:w val="0.75092277865303503"/>
          <c:h val="0.848798227008826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CPU, Cores</c:v>
                </c:pt>
              </c:strCache>
            </c:strRef>
          </c:tx>
          <c:spPr>
            <a:ln w="28575" cap="flat">
              <a:solidFill>
                <a:srgbClr val="4A7EBB"/>
              </a:solidFill>
              <a:prstDash val="solid"/>
              <a:bevel/>
            </a:ln>
            <a:effectLst/>
          </c:spPr>
          <c:invertIfNegative val="0"/>
          <c:cat>
            <c:numRef>
              <c:f>Sheet1!$A$2:$A$7</c:f>
              <c:numCache>
                <c:formatCode>0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204</c:v>
                </c:pt>
                <c:pt idx="1">
                  <c:v>228</c:v>
                </c:pt>
                <c:pt idx="2">
                  <c:v>276</c:v>
                </c:pt>
                <c:pt idx="3">
                  <c:v>324</c:v>
                </c:pt>
                <c:pt idx="4">
                  <c:v>468</c:v>
                </c:pt>
                <c:pt idx="5">
                  <c:v>608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HDD, TB</c:v>
                </c:pt>
              </c:strCache>
            </c:strRef>
          </c:tx>
          <c:spPr>
            <a:ln w="28575" cap="flat">
              <a:solidFill>
                <a:srgbClr val="BE4B48"/>
              </a:solidFill>
              <a:prstDash val="solid"/>
              <a:bevel/>
            </a:ln>
            <a:effectLst/>
          </c:spPr>
          <c:invertIfNegative val="0"/>
          <c:cat>
            <c:numRef>
              <c:f>Sheet1!$A$2:$A$7</c:f>
              <c:numCache>
                <c:formatCode>0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56</c:v>
                </c:pt>
                <c:pt idx="1">
                  <c:v>76.5</c:v>
                </c:pt>
                <c:pt idx="2">
                  <c:v>88.5</c:v>
                </c:pt>
                <c:pt idx="3">
                  <c:v>115.5</c:v>
                </c:pt>
                <c:pt idx="4">
                  <c:v>170</c:v>
                </c:pt>
                <c:pt idx="5">
                  <c:v>196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574848"/>
        <c:axId val="50576384"/>
        <c:axId val="0"/>
      </c:bar3DChart>
      <c:catAx>
        <c:axId val="5057484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800" b="0" i="0" u="none" strike="noStrike">
                <a:solidFill>
                  <a:srgbClr val="000000"/>
                </a:solidFill>
                <a:effectLst/>
                <a:latin typeface="Calibri"/>
              </a:defRPr>
            </a:pPr>
            <a:endParaRPr lang="ru-RU"/>
          </a:p>
        </c:txPr>
        <c:crossAx val="50576384"/>
        <c:crosses val="autoZero"/>
        <c:auto val="1"/>
        <c:lblAlgn val="ctr"/>
        <c:lblOffset val="100"/>
        <c:noMultiLvlLbl val="1"/>
      </c:catAx>
      <c:valAx>
        <c:axId val="50576384"/>
        <c:scaling>
          <c:orientation val="minMax"/>
          <c:max val="610"/>
          <c:min val="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bevel/>
            </a:ln>
          </c:spPr>
        </c:majorGridlines>
        <c:numFmt formatCode="#,##0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800" b="0" i="0" u="none" strike="noStrike">
                <a:solidFill>
                  <a:srgbClr val="000000"/>
                </a:solidFill>
                <a:effectLst/>
                <a:latin typeface="Calibri"/>
              </a:defRPr>
            </a:pPr>
            <a:endParaRPr lang="ru-RU"/>
          </a:p>
        </c:txPr>
        <c:crossAx val="50574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847485376229003"/>
          <c:y val="0.35230230638660198"/>
          <c:w val="0.159324249400149"/>
          <c:h val="0.1641060044777639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800" b="0" i="0" u="none" strike="noStrike">
              <a:solidFill>
                <a:srgbClr val="000000"/>
              </a:solidFill>
              <a:effectLst/>
              <a:latin typeface="Calibri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Лист2!$B$20</c:f>
              <c:strCache>
                <c:ptCount val="1"/>
                <c:pt idx="0">
                  <c:v>​usu.local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Лист2!$C$19:$F$19</c:f>
              <c:numCache>
                <c:formatCode>0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Лист2!$C$20:$F$20</c:f>
              <c:numCache>
                <c:formatCode>0</c:formatCode>
                <c:ptCount val="4"/>
                <c:pt idx="0">
                  <c:v>8000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Лист2!$B$21</c:f>
              <c:strCache>
                <c:ptCount val="1"/>
                <c:pt idx="0">
                  <c:v>students.ustu​</c:v>
                </c:pt>
              </c:strCache>
            </c:strRef>
          </c:tx>
          <c:invertIfNegative val="0"/>
          <c:cat>
            <c:numRef>
              <c:f>Лист2!$C$19:$F$19</c:f>
              <c:numCache>
                <c:formatCode>0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Лист2!$C$21:$F$21</c:f>
              <c:numCache>
                <c:formatCode>0</c:formatCode>
                <c:ptCount val="4"/>
                <c:pt idx="0">
                  <c:v>470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Лист2!$B$22</c:f>
              <c:strCache>
                <c:ptCount val="1"/>
                <c:pt idx="0">
                  <c:v>users.ustu​</c:v>
                </c:pt>
              </c:strCache>
            </c:strRef>
          </c:tx>
          <c:invertIfNegative val="0"/>
          <c:cat>
            <c:numRef>
              <c:f>Лист2!$C$19:$F$19</c:f>
              <c:numCache>
                <c:formatCode>0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Лист2!$C$22:$F$22</c:f>
              <c:numCache>
                <c:formatCode>0</c:formatCode>
                <c:ptCount val="4"/>
                <c:pt idx="0">
                  <c:v>1700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Лист2!$B$23</c:f>
              <c:strCache>
                <c:ptCount val="1"/>
                <c:pt idx="0">
                  <c:v>at.urfu.ru​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Лист2!$C$19:$F$19</c:f>
              <c:numCache>
                <c:formatCode>0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Лист2!$C$23:$F$23</c:f>
              <c:numCache>
                <c:formatCode>0</c:formatCode>
                <c:ptCount val="4"/>
                <c:pt idx="0">
                  <c:v>0</c:v>
                </c:pt>
                <c:pt idx="1">
                  <c:v>10200</c:v>
                </c:pt>
                <c:pt idx="2">
                  <c:v>18284</c:v>
                </c:pt>
                <c:pt idx="3">
                  <c:v>19349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276160"/>
        <c:axId val="151200128"/>
        <c:axId val="0"/>
      </c:bar3DChart>
      <c:catAx>
        <c:axId val="15127616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1200128"/>
        <c:crosses val="autoZero"/>
        <c:auto val="1"/>
        <c:lblAlgn val="ctr"/>
        <c:lblOffset val="100"/>
        <c:noMultiLvlLbl val="0"/>
      </c:catAx>
      <c:valAx>
        <c:axId val="151200128"/>
        <c:scaling>
          <c:orientation val="minMax"/>
          <c:max val="200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51276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121212402094702"/>
          <c:y val="0.37246403157666802"/>
          <c:w val="0.16220914245106699"/>
          <c:h val="0.2376017930600559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109879930167099E-2"/>
          <c:y val="2.2279069334642E-2"/>
          <c:w val="0.85829814712175401"/>
          <c:h val="0.8426731889355539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dLbls>
            <c:dLbl>
              <c:idx val="0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12"/>
              <c:delete val="1"/>
            </c:dLbl>
            <c:dLbl>
              <c:idx val="19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Лист1!$A$2:$A$21</c:f>
              <c:numCache>
                <c:formatCode>dd/mm/yyyy</c:formatCode>
                <c:ptCount val="20"/>
                <c:pt idx="0">
                  <c:v>41609</c:v>
                </c:pt>
                <c:pt idx="1">
                  <c:v>41613</c:v>
                </c:pt>
                <c:pt idx="2">
                  <c:v>41614</c:v>
                </c:pt>
                <c:pt idx="3">
                  <c:v>41615</c:v>
                </c:pt>
                <c:pt idx="4">
                  <c:v>41616</c:v>
                </c:pt>
                <c:pt idx="5">
                  <c:v>41617</c:v>
                </c:pt>
                <c:pt idx="6">
                  <c:v>41618</c:v>
                </c:pt>
                <c:pt idx="7">
                  <c:v>41619</c:v>
                </c:pt>
                <c:pt idx="8">
                  <c:v>41620</c:v>
                </c:pt>
                <c:pt idx="9">
                  <c:v>41621</c:v>
                </c:pt>
                <c:pt idx="10">
                  <c:v>41765</c:v>
                </c:pt>
                <c:pt idx="11">
                  <c:v>41794</c:v>
                </c:pt>
                <c:pt idx="12">
                  <c:v>41800</c:v>
                </c:pt>
                <c:pt idx="13">
                  <c:v>41816</c:v>
                </c:pt>
                <c:pt idx="14">
                  <c:v>41844</c:v>
                </c:pt>
                <c:pt idx="15">
                  <c:v>41878</c:v>
                </c:pt>
                <c:pt idx="16">
                  <c:v>41908</c:v>
                </c:pt>
                <c:pt idx="17">
                  <c:v>41939</c:v>
                </c:pt>
                <c:pt idx="18">
                  <c:v>41957</c:v>
                </c:pt>
                <c:pt idx="19">
                  <c:v>42004</c:v>
                </c:pt>
              </c:numCache>
            </c:num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1132</c:v>
                </c:pt>
                <c:pt idx="1">
                  <c:v>1474</c:v>
                </c:pt>
                <c:pt idx="2">
                  <c:v>1612</c:v>
                </c:pt>
                <c:pt idx="3">
                  <c:v>1845</c:v>
                </c:pt>
                <c:pt idx="4">
                  <c:v>1964</c:v>
                </c:pt>
                <c:pt idx="5">
                  <c:v>2040</c:v>
                </c:pt>
                <c:pt idx="6">
                  <c:v>2075</c:v>
                </c:pt>
                <c:pt idx="7">
                  <c:v>2113</c:v>
                </c:pt>
                <c:pt idx="8">
                  <c:v>2125</c:v>
                </c:pt>
                <c:pt idx="9">
                  <c:v>3003</c:v>
                </c:pt>
                <c:pt idx="10">
                  <c:v>3716</c:v>
                </c:pt>
                <c:pt idx="11">
                  <c:v>3814</c:v>
                </c:pt>
                <c:pt idx="12">
                  <c:v>3840</c:v>
                </c:pt>
                <c:pt idx="13">
                  <c:v>3972</c:v>
                </c:pt>
                <c:pt idx="14">
                  <c:v>3553</c:v>
                </c:pt>
                <c:pt idx="15">
                  <c:v>3596</c:v>
                </c:pt>
                <c:pt idx="16">
                  <c:v>3730</c:v>
                </c:pt>
                <c:pt idx="17">
                  <c:v>3843</c:v>
                </c:pt>
                <c:pt idx="18">
                  <c:v>3896</c:v>
                </c:pt>
                <c:pt idx="19">
                  <c:v>4087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77056"/>
        <c:axId val="50107520"/>
      </c:lineChart>
      <c:dateAx>
        <c:axId val="50077056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txPr>
          <a:bodyPr rot="1560000"/>
          <a:lstStyle/>
          <a:p>
            <a:pPr>
              <a:defRPr sz="1050"/>
            </a:pPr>
            <a:endParaRPr lang="ru-RU"/>
          </a:p>
        </c:txPr>
        <c:crossAx val="50107520"/>
        <c:crosses val="autoZero"/>
        <c:auto val="1"/>
        <c:lblOffset val="100"/>
        <c:baseTimeUnit val="days"/>
      </c:dateAx>
      <c:valAx>
        <c:axId val="50107520"/>
        <c:scaling>
          <c:orientation val="minMax"/>
          <c:max val="4100"/>
          <c:min val="1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0077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Лист1!$A$2:$A$11</c:f>
              <c:numCache>
                <c:formatCode>dd/mm/yyyy</c:formatCode>
                <c:ptCount val="10"/>
                <c:pt idx="0">
                  <c:v>41786</c:v>
                </c:pt>
                <c:pt idx="1">
                  <c:v>41793</c:v>
                </c:pt>
                <c:pt idx="2">
                  <c:v>41800</c:v>
                </c:pt>
                <c:pt idx="3">
                  <c:v>41816</c:v>
                </c:pt>
                <c:pt idx="4">
                  <c:v>41844</c:v>
                </c:pt>
                <c:pt idx="5">
                  <c:v>41878</c:v>
                </c:pt>
                <c:pt idx="6">
                  <c:v>41908</c:v>
                </c:pt>
                <c:pt idx="7">
                  <c:v>41939</c:v>
                </c:pt>
                <c:pt idx="8">
                  <c:v>41968</c:v>
                </c:pt>
                <c:pt idx="9">
                  <c:v>41999</c:v>
                </c:pt>
              </c:numCache>
            </c:numRef>
          </c:xVal>
          <c:yVal>
            <c:numRef>
              <c:f>Лист1!$B$2:$B$11</c:f>
              <c:numCache>
                <c:formatCode>General</c:formatCode>
                <c:ptCount val="10"/>
                <c:pt idx="0">
                  <c:v>771</c:v>
                </c:pt>
                <c:pt idx="1">
                  <c:v>903</c:v>
                </c:pt>
                <c:pt idx="2">
                  <c:v>1011</c:v>
                </c:pt>
                <c:pt idx="3">
                  <c:v>1098</c:v>
                </c:pt>
                <c:pt idx="4">
                  <c:v>1252</c:v>
                </c:pt>
                <c:pt idx="5">
                  <c:v>1365</c:v>
                </c:pt>
                <c:pt idx="6">
                  <c:v>1501</c:v>
                </c:pt>
                <c:pt idx="7">
                  <c:v>1635</c:v>
                </c:pt>
                <c:pt idx="8">
                  <c:v>1722</c:v>
                </c:pt>
                <c:pt idx="9">
                  <c:v>1848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823744"/>
        <c:axId val="49825280"/>
      </c:scatterChart>
      <c:valAx>
        <c:axId val="49823744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txPr>
          <a:bodyPr rot="1800000"/>
          <a:lstStyle/>
          <a:p>
            <a:pPr>
              <a:defRPr sz="1000"/>
            </a:pPr>
            <a:endParaRPr lang="ru-RU"/>
          </a:p>
        </c:txPr>
        <c:crossAx val="49825280"/>
        <c:crosses val="autoZero"/>
        <c:crossBetween val="midCat"/>
        <c:majorUnit val="30"/>
      </c:valAx>
      <c:valAx>
        <c:axId val="49825280"/>
        <c:scaling>
          <c:orientation val="minMax"/>
          <c:max val="2000"/>
          <c:min val="6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4982374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/>
          <a:lstStyle/>
          <a:p>
            <a:pPr lvl="0" algn="ctr" rtl="0">
              <a:defRPr lang="ru-RU" sz="1400" b="0" i="0" u="none" strike="noStrike" kern="120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u="none" strike="noStrike" kern="120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Количество </a:t>
            </a:r>
            <a:r>
              <a:rPr lang="ru-RU" sz="1400" b="0" i="0" u="none" strike="noStrike" kern="120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созданных документов возросло  в 3 раза  </a:t>
            </a:r>
            <a:endParaRPr lang="ru-RU" sz="1400" b="0" i="0" u="none" strike="noStrike" kern="1200" baseline="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4503810204340201"/>
          <c:y val="1.5330786686311101E-2"/>
          <c:w val="0.54291800000000001"/>
          <c:h val="0.104556"/>
        </c:manualLayout>
      </c:layout>
      <c:overlay val="1"/>
      <c:spPr>
        <a:noFill/>
        <a:effectLst/>
      </c:sp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12700" cap="flat">
          <a:noFill/>
          <a:miter lim="400000"/>
        </a:ln>
        <a:effectLst/>
      </c:spPr>
    </c:sideWall>
    <c:backWall>
      <c:thickness val="0"/>
      <c:spPr>
        <a:noFill/>
        <a:ln w="12700" cap="flat">
          <a:noFill/>
          <a:miter lim="400000"/>
        </a:ln>
        <a:effectLst/>
      </c:spPr>
    </c:backWall>
    <c:plotArea>
      <c:layout>
        <c:manualLayout>
          <c:layoutTarget val="inner"/>
          <c:xMode val="edge"/>
          <c:yMode val="edge"/>
          <c:x val="9.3379500000000004E-2"/>
          <c:y val="0.104556"/>
          <c:w val="0.90661999999999998"/>
          <c:h val="0.771367998486983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Число документов в месяц</c:v>
                </c:pt>
              </c:strCache>
            </c:strRef>
          </c:tx>
          <c:spPr>
            <a:solidFill>
              <a:srgbClr val="4F81BD"/>
            </a:solidFill>
            <a:ln w="12700" cap="flat">
              <a:noFill/>
              <a:miter lim="400000"/>
            </a:ln>
            <a:effectLst/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Sheet1!$A$2:$A$13</c:f>
              <c:numCache>
                <c:formatCode>dd/mm/yy;@</c:formatCode>
                <c:ptCount val="12"/>
                <c:pt idx="0">
                  <c:v>40178</c:v>
                </c:pt>
                <c:pt idx="1">
                  <c:v>40209</c:v>
                </c:pt>
                <c:pt idx="2">
                  <c:v>40237</c:v>
                </c:pt>
                <c:pt idx="3">
                  <c:v>40268</c:v>
                </c:pt>
                <c:pt idx="4">
                  <c:v>40298</c:v>
                </c:pt>
                <c:pt idx="5">
                  <c:v>40329</c:v>
                </c:pt>
                <c:pt idx="6">
                  <c:v>40359</c:v>
                </c:pt>
                <c:pt idx="7">
                  <c:v>40390</c:v>
                </c:pt>
                <c:pt idx="8">
                  <c:v>40421</c:v>
                </c:pt>
                <c:pt idx="9">
                  <c:v>40451</c:v>
                </c:pt>
                <c:pt idx="10">
                  <c:v>40482</c:v>
                </c:pt>
                <c:pt idx="11">
                  <c:v>40512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1348</c:v>
                </c:pt>
                <c:pt idx="1">
                  <c:v>1952</c:v>
                </c:pt>
                <c:pt idx="2">
                  <c:v>2006</c:v>
                </c:pt>
                <c:pt idx="3">
                  <c:v>2530</c:v>
                </c:pt>
                <c:pt idx="4">
                  <c:v>2787</c:v>
                </c:pt>
                <c:pt idx="5">
                  <c:v>2652</c:v>
                </c:pt>
                <c:pt idx="6">
                  <c:v>2866</c:v>
                </c:pt>
                <c:pt idx="7">
                  <c:v>2915</c:v>
                </c:pt>
                <c:pt idx="8">
                  <c:v>4784</c:v>
                </c:pt>
                <c:pt idx="9">
                  <c:v>6137</c:v>
                </c:pt>
                <c:pt idx="10">
                  <c:v>5259</c:v>
                </c:pt>
                <c:pt idx="11">
                  <c:v>5864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971584"/>
        <c:axId val="49973120"/>
        <c:axId val="0"/>
      </c:bar3DChart>
      <c:dateAx>
        <c:axId val="49971584"/>
        <c:scaling>
          <c:orientation val="minMax"/>
        </c:scaling>
        <c:delete val="0"/>
        <c:axPos val="b"/>
        <c:numFmt formatCode="dd/mm/yy;@" sourceLinked="1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1800000"/>
          <a:lstStyle/>
          <a:p>
            <a:pPr lvl="0">
              <a:defRPr sz="1200" b="0" i="0" u="none" strike="noStrike">
                <a:solidFill>
                  <a:srgbClr val="000000"/>
                </a:solidFill>
                <a:effectLst/>
                <a:latin typeface="Calibri"/>
              </a:defRPr>
            </a:pPr>
            <a:endParaRPr lang="ru-RU"/>
          </a:p>
        </c:txPr>
        <c:crossAx val="49973120"/>
        <c:crosses val="autoZero"/>
        <c:auto val="1"/>
        <c:lblOffset val="100"/>
        <c:baseTimeUnit val="months"/>
      </c:dateAx>
      <c:valAx>
        <c:axId val="49973120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bevel/>
            </a:ln>
          </c:spPr>
        </c:majorGridlines>
        <c:numFmt formatCode="#,##0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800" b="0" i="0" u="none" strike="noStrike">
                <a:solidFill>
                  <a:srgbClr val="000000"/>
                </a:solidFill>
                <a:effectLst/>
                <a:latin typeface="Calibri"/>
              </a:defRPr>
            </a:pPr>
            <a:endParaRPr lang="ru-RU"/>
          </a:p>
        </c:txPr>
        <c:crossAx val="49971584"/>
        <c:crosses val="autoZero"/>
        <c:crossBetween val="between"/>
        <c:majorUnit val="1750"/>
        <c:minorUnit val="875"/>
      </c:valAx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Общее кол-во</c:v>
                </c:pt>
              </c:strCache>
            </c:strRef>
          </c:tx>
          <c:marker>
            <c:symbol val="none"/>
          </c:marker>
          <c:cat>
            <c:numRef>
              <c:f>Лист1!$B$1:$BK$1</c:f>
              <c:numCache>
                <c:formatCode>dd/mm/yyyy</c:formatCode>
                <c:ptCount val="62"/>
                <c:pt idx="0">
                  <c:v>41543</c:v>
                </c:pt>
                <c:pt idx="1">
                  <c:v>41550</c:v>
                </c:pt>
                <c:pt idx="2">
                  <c:v>41557</c:v>
                </c:pt>
                <c:pt idx="3">
                  <c:v>41564</c:v>
                </c:pt>
                <c:pt idx="4">
                  <c:v>41571</c:v>
                </c:pt>
                <c:pt idx="5">
                  <c:v>41578</c:v>
                </c:pt>
                <c:pt idx="6">
                  <c:v>41585</c:v>
                </c:pt>
                <c:pt idx="7">
                  <c:v>41592</c:v>
                </c:pt>
                <c:pt idx="8">
                  <c:v>41599</c:v>
                </c:pt>
                <c:pt idx="9">
                  <c:v>41606</c:v>
                </c:pt>
                <c:pt idx="10">
                  <c:v>41613</c:v>
                </c:pt>
                <c:pt idx="11">
                  <c:v>41620</c:v>
                </c:pt>
                <c:pt idx="12">
                  <c:v>41627</c:v>
                </c:pt>
                <c:pt idx="13">
                  <c:v>41634</c:v>
                </c:pt>
                <c:pt idx="14">
                  <c:v>41648</c:v>
                </c:pt>
                <c:pt idx="15">
                  <c:v>41655</c:v>
                </c:pt>
                <c:pt idx="16">
                  <c:v>41662</c:v>
                </c:pt>
                <c:pt idx="17">
                  <c:v>41669</c:v>
                </c:pt>
                <c:pt idx="18">
                  <c:v>41676</c:v>
                </c:pt>
                <c:pt idx="19">
                  <c:v>41683</c:v>
                </c:pt>
                <c:pt idx="20">
                  <c:v>41690</c:v>
                </c:pt>
                <c:pt idx="21">
                  <c:v>41697</c:v>
                </c:pt>
                <c:pt idx="22">
                  <c:v>41704</c:v>
                </c:pt>
                <c:pt idx="23">
                  <c:v>41711</c:v>
                </c:pt>
                <c:pt idx="24">
                  <c:v>41718</c:v>
                </c:pt>
                <c:pt idx="25">
                  <c:v>41724</c:v>
                </c:pt>
                <c:pt idx="26">
                  <c:v>41732</c:v>
                </c:pt>
                <c:pt idx="27">
                  <c:v>41739</c:v>
                </c:pt>
                <c:pt idx="28">
                  <c:v>41746</c:v>
                </c:pt>
                <c:pt idx="29">
                  <c:v>41753</c:v>
                </c:pt>
                <c:pt idx="30">
                  <c:v>41759</c:v>
                </c:pt>
                <c:pt idx="31">
                  <c:v>41767</c:v>
                </c:pt>
                <c:pt idx="32">
                  <c:v>41774</c:v>
                </c:pt>
                <c:pt idx="33">
                  <c:v>41781</c:v>
                </c:pt>
                <c:pt idx="34">
                  <c:v>41788</c:v>
                </c:pt>
                <c:pt idx="35">
                  <c:v>41795</c:v>
                </c:pt>
                <c:pt idx="36">
                  <c:v>41802</c:v>
                </c:pt>
                <c:pt idx="37">
                  <c:v>41809</c:v>
                </c:pt>
                <c:pt idx="38">
                  <c:v>41816</c:v>
                </c:pt>
                <c:pt idx="39">
                  <c:v>41823</c:v>
                </c:pt>
                <c:pt idx="40">
                  <c:v>41830</c:v>
                </c:pt>
                <c:pt idx="41">
                  <c:v>41837</c:v>
                </c:pt>
                <c:pt idx="42">
                  <c:v>41837</c:v>
                </c:pt>
                <c:pt idx="43">
                  <c:v>41844</c:v>
                </c:pt>
                <c:pt idx="44">
                  <c:v>41851</c:v>
                </c:pt>
                <c:pt idx="45">
                  <c:v>41855</c:v>
                </c:pt>
                <c:pt idx="46">
                  <c:v>41893</c:v>
                </c:pt>
                <c:pt idx="47">
                  <c:v>41900</c:v>
                </c:pt>
                <c:pt idx="48">
                  <c:v>41907</c:v>
                </c:pt>
                <c:pt idx="49">
                  <c:v>41914</c:v>
                </c:pt>
                <c:pt idx="50">
                  <c:v>41921</c:v>
                </c:pt>
                <c:pt idx="51">
                  <c:v>41928</c:v>
                </c:pt>
                <c:pt idx="52">
                  <c:v>41935</c:v>
                </c:pt>
                <c:pt idx="53">
                  <c:v>41942</c:v>
                </c:pt>
                <c:pt idx="54">
                  <c:v>41949</c:v>
                </c:pt>
                <c:pt idx="55">
                  <c:v>41956</c:v>
                </c:pt>
                <c:pt idx="56">
                  <c:v>41963</c:v>
                </c:pt>
                <c:pt idx="57">
                  <c:v>41970</c:v>
                </c:pt>
                <c:pt idx="58">
                  <c:v>41977</c:v>
                </c:pt>
                <c:pt idx="59">
                  <c:v>41984</c:v>
                </c:pt>
                <c:pt idx="60">
                  <c:v>41991</c:v>
                </c:pt>
                <c:pt idx="61">
                  <c:v>41999</c:v>
                </c:pt>
              </c:numCache>
            </c:numRef>
          </c:cat>
          <c:val>
            <c:numRef>
              <c:f>Лист1!$B$3:$BK$3</c:f>
              <c:numCache>
                <c:formatCode>General</c:formatCode>
                <c:ptCount val="62"/>
                <c:pt idx="0">
                  <c:v>358</c:v>
                </c:pt>
                <c:pt idx="1">
                  <c:v>380</c:v>
                </c:pt>
                <c:pt idx="2">
                  <c:v>403</c:v>
                </c:pt>
                <c:pt idx="3">
                  <c:v>424</c:v>
                </c:pt>
                <c:pt idx="4">
                  <c:v>433</c:v>
                </c:pt>
                <c:pt idx="5">
                  <c:v>443</c:v>
                </c:pt>
                <c:pt idx="6">
                  <c:v>458</c:v>
                </c:pt>
                <c:pt idx="7">
                  <c:v>489</c:v>
                </c:pt>
                <c:pt idx="8">
                  <c:v>500</c:v>
                </c:pt>
                <c:pt idx="9">
                  <c:v>511</c:v>
                </c:pt>
                <c:pt idx="10">
                  <c:v>529</c:v>
                </c:pt>
                <c:pt idx="11">
                  <c:v>529</c:v>
                </c:pt>
                <c:pt idx="12">
                  <c:v>533</c:v>
                </c:pt>
                <c:pt idx="13">
                  <c:v>539</c:v>
                </c:pt>
                <c:pt idx="14">
                  <c:v>541</c:v>
                </c:pt>
                <c:pt idx="15">
                  <c:v>550</c:v>
                </c:pt>
                <c:pt idx="16">
                  <c:v>554</c:v>
                </c:pt>
                <c:pt idx="17">
                  <c:v>602</c:v>
                </c:pt>
                <c:pt idx="18">
                  <c:v>605</c:v>
                </c:pt>
                <c:pt idx="19">
                  <c:v>612</c:v>
                </c:pt>
                <c:pt idx="20">
                  <c:v>611</c:v>
                </c:pt>
                <c:pt idx="21">
                  <c:v>611</c:v>
                </c:pt>
                <c:pt idx="22">
                  <c:v>618</c:v>
                </c:pt>
                <c:pt idx="23">
                  <c:v>627</c:v>
                </c:pt>
                <c:pt idx="24">
                  <c:v>641</c:v>
                </c:pt>
                <c:pt idx="25">
                  <c:v>675</c:v>
                </c:pt>
                <c:pt idx="26">
                  <c:v>675</c:v>
                </c:pt>
                <c:pt idx="27">
                  <c:v>680</c:v>
                </c:pt>
                <c:pt idx="28">
                  <c:v>680</c:v>
                </c:pt>
                <c:pt idx="29">
                  <c:v>681</c:v>
                </c:pt>
                <c:pt idx="30">
                  <c:v>692</c:v>
                </c:pt>
                <c:pt idx="31">
                  <c:v>687</c:v>
                </c:pt>
                <c:pt idx="32">
                  <c:v>692</c:v>
                </c:pt>
                <c:pt idx="33">
                  <c:v>686</c:v>
                </c:pt>
                <c:pt idx="34">
                  <c:v>686</c:v>
                </c:pt>
                <c:pt idx="35">
                  <c:v>691</c:v>
                </c:pt>
                <c:pt idx="36">
                  <c:v>697</c:v>
                </c:pt>
                <c:pt idx="37">
                  <c:v>715</c:v>
                </c:pt>
                <c:pt idx="38">
                  <c:v>794</c:v>
                </c:pt>
                <c:pt idx="39">
                  <c:v>798</c:v>
                </c:pt>
                <c:pt idx="40">
                  <c:v>820</c:v>
                </c:pt>
                <c:pt idx="41">
                  <c:v>821</c:v>
                </c:pt>
                <c:pt idx="42">
                  <c:v>821</c:v>
                </c:pt>
                <c:pt idx="43">
                  <c:v>814</c:v>
                </c:pt>
                <c:pt idx="44">
                  <c:v>814</c:v>
                </c:pt>
                <c:pt idx="45">
                  <c:v>814</c:v>
                </c:pt>
                <c:pt idx="46">
                  <c:v>841</c:v>
                </c:pt>
                <c:pt idx="47">
                  <c:v>881</c:v>
                </c:pt>
                <c:pt idx="48">
                  <c:v>903</c:v>
                </c:pt>
                <c:pt idx="49">
                  <c:v>943</c:v>
                </c:pt>
                <c:pt idx="50">
                  <c:v>992</c:v>
                </c:pt>
                <c:pt idx="51">
                  <c:v>1010</c:v>
                </c:pt>
                <c:pt idx="52">
                  <c:v>1042</c:v>
                </c:pt>
                <c:pt idx="53">
                  <c:v>1062</c:v>
                </c:pt>
                <c:pt idx="54">
                  <c:v>1072</c:v>
                </c:pt>
                <c:pt idx="55">
                  <c:v>1102</c:v>
                </c:pt>
                <c:pt idx="56">
                  <c:v>1125</c:v>
                </c:pt>
                <c:pt idx="57">
                  <c:v>1139</c:v>
                </c:pt>
                <c:pt idx="58">
                  <c:v>1150</c:v>
                </c:pt>
                <c:pt idx="59">
                  <c:v>1164</c:v>
                </c:pt>
                <c:pt idx="60">
                  <c:v>1182</c:v>
                </c:pt>
                <c:pt idx="61">
                  <c:v>1189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213120"/>
        <c:axId val="142214656"/>
      </c:lineChart>
      <c:dateAx>
        <c:axId val="142213120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2214656"/>
        <c:crosses val="autoZero"/>
        <c:auto val="1"/>
        <c:lblOffset val="100"/>
        <c:baseTimeUnit val="days"/>
      </c:dateAx>
      <c:valAx>
        <c:axId val="142214656"/>
        <c:scaling>
          <c:orientation val="minMax"/>
          <c:max val="1200"/>
          <c:min val="3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2213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'4-СрокиВЭД'!$B$2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'4-СрокиВЭД'!$A$3:$A$23</c:f>
              <c:strCache>
                <c:ptCount val="8"/>
                <c:pt idx="0">
                  <c:v>Приказ по осн. деятельности</c:v>
                </c:pt>
                <c:pt idx="1">
                  <c:v>Договор</c:v>
                </c:pt>
                <c:pt idx="2">
                  <c:v>Договор на услуги</c:v>
                </c:pt>
                <c:pt idx="3">
                  <c:v>Договор на работы</c:v>
                </c:pt>
                <c:pt idx="4">
                  <c:v>Заявка и Задание на закупку</c:v>
                </c:pt>
                <c:pt idx="5">
                  <c:v>Закупочная документация</c:v>
                </c:pt>
                <c:pt idx="6">
                  <c:v>Письмо входящее</c:v>
                </c:pt>
                <c:pt idx="7">
                  <c:v>Служебная записка</c:v>
                </c:pt>
              </c:strCache>
            </c:strRef>
          </c:cat>
          <c:val>
            <c:numRef>
              <c:f>'4-СрокиВЭД'!$B$3:$B$23</c:f>
              <c:numCache>
                <c:formatCode>General</c:formatCode>
                <c:ptCount val="8"/>
                <c:pt idx="0">
                  <c:v>18</c:v>
                </c:pt>
                <c:pt idx="1">
                  <c:v>15</c:v>
                </c:pt>
                <c:pt idx="2">
                  <c:v>15</c:v>
                </c:pt>
                <c:pt idx="3">
                  <c:v>22</c:v>
                </c:pt>
                <c:pt idx="4">
                  <c:v>14</c:v>
                </c:pt>
                <c:pt idx="5">
                  <c:v>13</c:v>
                </c:pt>
                <c:pt idx="6">
                  <c:v>14</c:v>
                </c:pt>
                <c:pt idx="7">
                  <c:v>7</c:v>
                </c:pt>
              </c:numCache>
            </c:numRef>
          </c:val>
        </c:ser>
        <c:ser>
          <c:idx val="1"/>
          <c:order val="1"/>
          <c:tx>
            <c:strRef>
              <c:f>'4-СрокиВЭД'!$C$2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'4-СрокиВЭД'!$A$3:$A$23</c:f>
              <c:strCache>
                <c:ptCount val="8"/>
                <c:pt idx="0">
                  <c:v>Приказ по осн. деятельности</c:v>
                </c:pt>
                <c:pt idx="1">
                  <c:v>Договор</c:v>
                </c:pt>
                <c:pt idx="2">
                  <c:v>Договор на услуги</c:v>
                </c:pt>
                <c:pt idx="3">
                  <c:v>Договор на работы</c:v>
                </c:pt>
                <c:pt idx="4">
                  <c:v>Заявка и Задание на закупку</c:v>
                </c:pt>
                <c:pt idx="5">
                  <c:v>Закупочная документация</c:v>
                </c:pt>
                <c:pt idx="6">
                  <c:v>Письмо входящее</c:v>
                </c:pt>
                <c:pt idx="7">
                  <c:v>Служебная записка</c:v>
                </c:pt>
              </c:strCache>
            </c:strRef>
          </c:cat>
          <c:val>
            <c:numRef>
              <c:f>'4-СрокиВЭД'!$C$3:$C$23</c:f>
              <c:numCache>
                <c:formatCode>General</c:formatCode>
                <c:ptCount val="8"/>
                <c:pt idx="0">
                  <c:v>16</c:v>
                </c:pt>
                <c:pt idx="1">
                  <c:v>12</c:v>
                </c:pt>
                <c:pt idx="2">
                  <c:v>12</c:v>
                </c:pt>
                <c:pt idx="3">
                  <c:v>10</c:v>
                </c:pt>
                <c:pt idx="4">
                  <c:v>10</c:v>
                </c:pt>
                <c:pt idx="5">
                  <c:v>9</c:v>
                </c:pt>
                <c:pt idx="6">
                  <c:v>7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266368"/>
        <c:axId val="142267904"/>
        <c:axId val="0"/>
      </c:bar3DChart>
      <c:catAx>
        <c:axId val="142266368"/>
        <c:scaling>
          <c:orientation val="minMax"/>
        </c:scaling>
        <c:delete val="0"/>
        <c:axPos val="b"/>
        <c:majorTickMark val="out"/>
        <c:minorTickMark val="none"/>
        <c:tickLblPos val="nextTo"/>
        <c:crossAx val="142267904"/>
        <c:crosses val="autoZero"/>
        <c:auto val="1"/>
        <c:lblAlgn val="ctr"/>
        <c:lblOffset val="100"/>
        <c:noMultiLvlLbl val="0"/>
      </c:catAx>
      <c:valAx>
        <c:axId val="142267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266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847602604670897"/>
          <c:y val="0.37980212032734401"/>
          <c:w val="7.9903137811146302E-2"/>
          <c:h val="0.11328491711024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9102851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53" name="Shape 2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400"/>
              </a:spcBef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Уменьшение суммарного количества почтовых ящиков связано с удалением 03 июля 2014 г.   </a:t>
            </a:r>
            <a:r>
              <a:rPr sz="1200" b="1">
                <a:latin typeface="Calibri"/>
                <a:ea typeface="Calibri"/>
                <a:cs typeface="Calibri"/>
                <a:sym typeface="Calibri"/>
              </a:rPr>
              <a:t>458 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почтовых ящиков пользователей. Эти почтовые ящики были связаны с деактивированными учётными записями.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200" b="0" i="0" dirty="0" smtClean="0">
                <a:latin typeface="+mj-lt"/>
                <a:ea typeface="+mj-ea"/>
                <a:cs typeface="+mj-cs"/>
                <a:sym typeface="Helvetica Neue"/>
              </a:rPr>
              <a:t>В период с 21 мая по 26 декабря:  количество пользователей, отправлявших электронные письма на внешние почтовые адреса хотя бы 1 раз за период с 21 мая до определённой даты.</a:t>
            </a:r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0" name="Shape 2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По мере внедрения сервиса объем документов значительно увеличивается, прибывая на сегодня 2000-2500 документов в месяц.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spcBef>
                <a:spcPts val="400"/>
              </a:spcBef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В летний период сайт посещают большое количество абитуриентов из России и стран ближнего зарубежья. Благодаря переходу на обновленный сервис статистики, данные получаются более точными: посещаемость портала urfu.ru держится на уровне 45000-50000 в учебный период на протяжении всего года.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5275" y="8684899"/>
            <a:ext cx="2971092" cy="4576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727CCBF-B12C-4EB6-90FF-4E1223F5A7B6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89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743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b="1" dirty="0" smtClean="0"/>
              <a:t>В 2009 г. было всего 130 точек доступа. </a:t>
            </a:r>
            <a:br>
              <a:rPr lang="ru-RU" sz="2000" b="1" dirty="0" smtClean="0"/>
            </a:br>
            <a:r>
              <a:rPr lang="ru-RU" sz="2000" b="0" dirty="0" smtClean="0"/>
              <a:t>Далее приводится </a:t>
            </a:r>
            <a:r>
              <a:rPr lang="ru-RU" sz="2000" b="1" i="1" dirty="0" smtClean="0"/>
              <a:t>ежегодный прирост </a:t>
            </a:r>
            <a:r>
              <a:rPr lang="ru-RU" sz="2000" b="0" dirty="0" smtClean="0"/>
              <a:t>(количество </a:t>
            </a:r>
            <a:r>
              <a:rPr lang="ru-RU" sz="2000" b="1" dirty="0" smtClean="0"/>
              <a:t>новых</a:t>
            </a:r>
            <a:r>
              <a:rPr lang="ru-RU" sz="2000" b="0" dirty="0" smtClean="0"/>
              <a:t> точек доступа в соответствующем году).</a:t>
            </a:r>
            <a:endParaRPr lang="ru-RU" sz="20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016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Текст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1pPr>
            <a:lvl2pPr marL="0" indent="0" algn="ctr"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2pPr>
            <a:lvl3pPr marL="0" indent="0" algn="ctr"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3pPr>
            <a:lvl4pPr marL="0" indent="0" algn="ctr"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4pPr>
            <a:lvl5pPr marL="0" indent="0" algn="ctr">
              <a:spcBef>
                <a:spcPts val="700"/>
              </a:spcBef>
              <a:buSzTx/>
              <a:buFontTx/>
              <a:buNone/>
              <a:defRPr sz="32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5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Текст заголовка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Уровень текста 1</a:t>
            </a:r>
          </a:p>
          <a:p>
            <a:pPr lvl="1">
              <a:defRPr sz="1800"/>
            </a:pPr>
            <a:r>
              <a:rPr sz="2400"/>
              <a:t>Уровень текста 2</a:t>
            </a:r>
          </a:p>
          <a:p>
            <a:pPr lvl="2">
              <a:defRPr sz="1800"/>
            </a:pPr>
            <a:r>
              <a:rPr sz="2400"/>
              <a:t>Уровень текста 3</a:t>
            </a:r>
          </a:p>
          <a:p>
            <a:pPr lvl="3">
              <a:defRPr sz="1800"/>
            </a:pPr>
            <a:r>
              <a:rPr sz="2400"/>
              <a:t>Уровень текста 4</a:t>
            </a:r>
          </a:p>
          <a:p>
            <a:pPr lvl="4">
              <a:defRPr sz="1800"/>
            </a:pPr>
            <a:r>
              <a:rPr sz="2400"/>
              <a:t>Уровень текста 5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Текст заголовка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Уровень текста 1</a:t>
            </a:r>
          </a:p>
          <a:p>
            <a:pPr lvl="1">
              <a:defRPr sz="1800"/>
            </a:pPr>
            <a:r>
              <a:rPr sz="2400"/>
              <a:t>Уровень текста 2</a:t>
            </a:r>
          </a:p>
          <a:p>
            <a:pPr lvl="2">
              <a:defRPr sz="1800"/>
            </a:pPr>
            <a:r>
              <a:rPr sz="2400"/>
              <a:t>Уровень текста 3</a:t>
            </a:r>
          </a:p>
          <a:p>
            <a:pPr lvl="3">
              <a:defRPr sz="1800"/>
            </a:pPr>
            <a:r>
              <a:rPr sz="2400"/>
              <a:t>Уровень текста 4</a:t>
            </a:r>
          </a:p>
          <a:p>
            <a:pPr lvl="4">
              <a:defRPr sz="1800"/>
            </a:pPr>
            <a:r>
              <a:rPr sz="2400"/>
              <a:t>Уровень текста 5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cap="all"/>
            </a:lvl1pPr>
          </a:lstStyle>
          <a:p>
            <a:pPr lvl="0">
              <a:defRPr sz="1800" b="0" cap="none"/>
            </a:pPr>
            <a:r>
              <a:rPr sz="4000" b="1" cap="all"/>
              <a:t>Текст заголовка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Уровень текста 5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Текст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Уровень текста 1</a:t>
            </a:r>
          </a:p>
          <a:p>
            <a:pPr lvl="1">
              <a:defRPr sz="1800"/>
            </a:pPr>
            <a:r>
              <a:rPr sz="2800"/>
              <a:t>Уровень текста 2</a:t>
            </a:r>
          </a:p>
          <a:p>
            <a:pPr lvl="2">
              <a:defRPr sz="1800"/>
            </a:pPr>
            <a:r>
              <a:rPr sz="2800"/>
              <a:t>Уровень текста 3</a:t>
            </a:r>
          </a:p>
          <a:p>
            <a:pPr lvl="3">
              <a:defRPr sz="1800"/>
            </a:pPr>
            <a:r>
              <a:rPr sz="2800"/>
              <a:t>Уровень текста 4</a:t>
            </a:r>
          </a:p>
          <a:p>
            <a:pPr lvl="4">
              <a:defRPr sz="1800"/>
            </a:pPr>
            <a:r>
              <a:rPr sz="2800"/>
              <a:t>Уровень текста 5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Текст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4"/>
            <a:ext cx="4040188" cy="7394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/>
            </a:lvl1pPr>
            <a:lvl2pPr marL="0" indent="0">
              <a:buSzTx/>
              <a:buFontTx/>
              <a:buNone/>
              <a:defRPr b="1"/>
            </a:lvl2pPr>
            <a:lvl3pPr marL="0" indent="0">
              <a:buSzTx/>
              <a:buFontTx/>
              <a:buNone/>
              <a:defRPr b="1"/>
            </a:lvl3pPr>
            <a:lvl4pPr marL="0" indent="0">
              <a:buSzTx/>
              <a:buFontTx/>
              <a:buNone/>
              <a:defRPr b="1"/>
            </a:lvl4pPr>
            <a:lvl5pPr marL="0" indent="0">
              <a:buSzTx/>
              <a:buFontTx/>
              <a:buNone/>
              <a:defRPr b="1"/>
            </a:lvl5pPr>
          </a:lstStyle>
          <a:p>
            <a:pPr lvl="0">
              <a:defRPr sz="1800" b="0"/>
            </a:pPr>
            <a:r>
              <a:rPr sz="2400" b="1"/>
              <a:t>Уровень текста 1</a:t>
            </a:r>
          </a:p>
          <a:p>
            <a:pPr lvl="1">
              <a:defRPr sz="1800" b="0"/>
            </a:pPr>
            <a:r>
              <a:rPr sz="2400" b="1"/>
              <a:t>Уровень текста 2</a:t>
            </a:r>
          </a:p>
          <a:p>
            <a:pPr lvl="2">
              <a:defRPr sz="1800" b="0"/>
            </a:pPr>
            <a:r>
              <a:rPr sz="2400" b="1"/>
              <a:t>Уровень текста 3</a:t>
            </a:r>
          </a:p>
          <a:p>
            <a:pPr lvl="3">
              <a:defRPr sz="1800" b="0"/>
            </a:pPr>
            <a:r>
              <a:rPr sz="2400" b="1"/>
              <a:t>Уровень текста 4</a:t>
            </a:r>
          </a:p>
          <a:p>
            <a:pPr lvl="4">
              <a:defRPr sz="1800" b="0"/>
            </a:pPr>
            <a:r>
              <a:rPr sz="2400" b="1"/>
              <a:t>Уровень текста 5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5" cy="1435100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 lvl="0">
              <a:defRPr sz="1800" b="0"/>
            </a:pPr>
            <a:r>
              <a:rPr sz="2000" b="1"/>
              <a:t>Текст заголовка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Уровень текста 1</a:t>
            </a:r>
          </a:p>
          <a:p>
            <a:pPr lvl="1">
              <a:defRPr sz="1800"/>
            </a:pPr>
            <a:r>
              <a:rPr sz="2400"/>
              <a:t>Уровень текста 2</a:t>
            </a:r>
          </a:p>
          <a:p>
            <a:pPr lvl="2">
              <a:defRPr sz="1800"/>
            </a:pPr>
            <a:r>
              <a:rPr sz="2400"/>
              <a:t>Уровень текста 3</a:t>
            </a:r>
          </a:p>
          <a:p>
            <a:pPr lvl="3">
              <a:defRPr sz="1800"/>
            </a:pPr>
            <a:r>
              <a:rPr sz="2400"/>
              <a:t>Уровень текста 4</a:t>
            </a:r>
          </a:p>
          <a:p>
            <a:pPr lvl="4">
              <a:defRPr sz="1800"/>
            </a:pPr>
            <a:r>
              <a:rPr sz="2400"/>
              <a:t>Уровень текста 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 lvl="0">
              <a:defRPr sz="1800" b="0"/>
            </a:pPr>
            <a:r>
              <a:rPr sz="2000" b="1"/>
              <a:t>Текст заголовка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Уровень текста 1</a:t>
            </a:r>
          </a:p>
          <a:p>
            <a:pPr lvl="1">
              <a:defRPr sz="1800"/>
            </a:pPr>
            <a:r>
              <a:rPr sz="1400"/>
              <a:t>Уровень текста 2</a:t>
            </a:r>
          </a:p>
          <a:p>
            <a:pPr lvl="2">
              <a:defRPr sz="1800"/>
            </a:pPr>
            <a:r>
              <a:rPr sz="1400"/>
              <a:t>Уровень текста 3</a:t>
            </a:r>
          </a:p>
          <a:p>
            <a:pPr lvl="3">
              <a:defRPr sz="1800"/>
            </a:pPr>
            <a:r>
              <a:rPr sz="1400"/>
              <a:t>Уровень текста 4</a:t>
            </a:r>
          </a:p>
          <a:p>
            <a:pPr lvl="4">
              <a:defRPr sz="1800"/>
            </a:pPr>
            <a:r>
              <a:rPr sz="1400"/>
              <a:t>Уровень текста 5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Уровень текста 1</a:t>
            </a:r>
          </a:p>
          <a:p>
            <a:pPr lvl="1">
              <a:defRPr sz="1800"/>
            </a:pPr>
            <a:r>
              <a:rPr sz="2400"/>
              <a:t>Уровень текста 2</a:t>
            </a:r>
          </a:p>
          <a:p>
            <a:pPr lvl="2">
              <a:defRPr sz="1800"/>
            </a:pPr>
            <a:r>
              <a:rPr sz="2400"/>
              <a:t>Уровень текста 3</a:t>
            </a:r>
          </a:p>
          <a:p>
            <a:pPr lvl="3">
              <a:defRPr sz="1800"/>
            </a:pPr>
            <a:r>
              <a:rPr sz="2400"/>
              <a:t>Уровень текста 4</a:t>
            </a:r>
          </a:p>
          <a:p>
            <a:pPr lvl="4">
              <a:defRPr sz="1800"/>
            </a:pPr>
            <a:r>
              <a:rPr sz="2400"/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 lvl="0">
              <a:defRPr sz="1800" b="0"/>
            </a:pPr>
            <a:r>
              <a:rPr sz="2800" b="1" dirty="0"/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 lvl="0">
              <a:defRPr sz="1800"/>
            </a:pPr>
            <a:r>
              <a:rPr sz="2400"/>
              <a:t>Уровень текста 1</a:t>
            </a:r>
          </a:p>
          <a:p>
            <a:pPr lvl="1">
              <a:defRPr sz="1800"/>
            </a:pPr>
            <a:r>
              <a:rPr sz="2400"/>
              <a:t>Уровень текста 2</a:t>
            </a:r>
          </a:p>
          <a:p>
            <a:pPr lvl="2">
              <a:defRPr sz="1800"/>
            </a:pPr>
            <a:r>
              <a:rPr sz="2400"/>
              <a:t>Уровень текста 3</a:t>
            </a:r>
          </a:p>
          <a:p>
            <a:pPr lvl="3">
              <a:defRPr sz="1800"/>
            </a:pPr>
            <a:r>
              <a:rPr sz="2400"/>
              <a:t>Уровень текста 4</a:t>
            </a:r>
          </a:p>
          <a:p>
            <a:pPr lvl="4">
              <a:defRPr sz="1800"/>
            </a:pPr>
            <a:r>
              <a:rPr sz="2400"/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1"/>
            <a:ext cx="2133600" cy="269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hf hdr="0" ftr="0" dt="0"/>
  <p:txStyles>
    <p:titleStyle>
      <a:lvl1pPr algn="ctr">
        <a:defRPr sz="2800" b="1">
          <a:latin typeface="Calibri"/>
          <a:ea typeface="Calibri"/>
          <a:cs typeface="Calibri"/>
          <a:sym typeface="Calibri"/>
        </a:defRPr>
      </a:lvl1pPr>
      <a:lvl2pPr algn="ctr">
        <a:defRPr sz="2800" b="1">
          <a:latin typeface="Calibri"/>
          <a:ea typeface="Calibri"/>
          <a:cs typeface="Calibri"/>
          <a:sym typeface="Calibri"/>
        </a:defRPr>
      </a:lvl2pPr>
      <a:lvl3pPr algn="ctr">
        <a:defRPr sz="2800" b="1">
          <a:latin typeface="Calibri"/>
          <a:ea typeface="Calibri"/>
          <a:cs typeface="Calibri"/>
          <a:sym typeface="Calibri"/>
        </a:defRPr>
      </a:lvl3pPr>
      <a:lvl4pPr algn="ctr">
        <a:defRPr sz="2800" b="1">
          <a:latin typeface="Calibri"/>
          <a:ea typeface="Calibri"/>
          <a:cs typeface="Calibri"/>
          <a:sym typeface="Calibri"/>
        </a:defRPr>
      </a:lvl4pPr>
      <a:lvl5pPr algn="ctr">
        <a:defRPr sz="2800" b="1">
          <a:latin typeface="Calibri"/>
          <a:ea typeface="Calibri"/>
          <a:cs typeface="Calibri"/>
          <a:sym typeface="Calibri"/>
        </a:defRPr>
      </a:lvl5pPr>
      <a:lvl6pPr algn="ctr">
        <a:defRPr sz="2800" b="1">
          <a:latin typeface="Calibri"/>
          <a:ea typeface="Calibri"/>
          <a:cs typeface="Calibri"/>
          <a:sym typeface="Calibri"/>
        </a:defRPr>
      </a:lvl6pPr>
      <a:lvl7pPr algn="ctr">
        <a:defRPr sz="2800" b="1">
          <a:latin typeface="Calibri"/>
          <a:ea typeface="Calibri"/>
          <a:cs typeface="Calibri"/>
          <a:sym typeface="Calibri"/>
        </a:defRPr>
      </a:lvl7pPr>
      <a:lvl8pPr algn="ctr">
        <a:defRPr sz="2800" b="1">
          <a:latin typeface="Calibri"/>
          <a:ea typeface="Calibri"/>
          <a:cs typeface="Calibri"/>
          <a:sym typeface="Calibri"/>
        </a:defRPr>
      </a:lvl8pPr>
      <a:lvl9pPr algn="ctr">
        <a:defRPr sz="2800" b="1">
          <a:latin typeface="Calibri"/>
          <a:ea typeface="Calibri"/>
          <a:cs typeface="Calibri"/>
          <a:sym typeface="Calibri"/>
        </a:defRPr>
      </a:lvl9pPr>
    </p:titleStyle>
    <p:bodyStyle>
      <a:lvl1pPr marL="257175" indent="-257175">
        <a:spcBef>
          <a:spcPts val="500"/>
        </a:spcBef>
        <a:buSzPct val="100000"/>
        <a:buFont typeface="Arial"/>
        <a:buChar char="•"/>
        <a:defRPr sz="2400">
          <a:latin typeface="Calibri"/>
          <a:ea typeface="Calibri"/>
          <a:cs typeface="Calibri"/>
          <a:sym typeface="Calibri"/>
        </a:defRPr>
      </a:lvl1pPr>
      <a:lvl2pPr marL="702128" indent="-244928">
        <a:spcBef>
          <a:spcPts val="500"/>
        </a:spcBef>
        <a:buSzPct val="100000"/>
        <a:buFont typeface="Arial"/>
        <a:buChar char="–"/>
        <a:defRPr sz="2400">
          <a:latin typeface="Calibri"/>
          <a:ea typeface="Calibri"/>
          <a:cs typeface="Calibri"/>
          <a:sym typeface="Calibri"/>
        </a:defRPr>
      </a:lvl2pPr>
      <a:lvl3pPr marL="1143000" indent="-228600">
        <a:spcBef>
          <a:spcPts val="500"/>
        </a:spcBef>
        <a:buSzPct val="100000"/>
        <a:buFont typeface="Arial"/>
        <a:buChar char="•"/>
        <a:defRPr sz="2400">
          <a:latin typeface="Calibri"/>
          <a:ea typeface="Calibri"/>
          <a:cs typeface="Calibri"/>
          <a:sym typeface="Calibri"/>
        </a:defRPr>
      </a:lvl3pPr>
      <a:lvl4pPr marL="1645920" indent="-274320">
        <a:spcBef>
          <a:spcPts val="500"/>
        </a:spcBef>
        <a:buSzPct val="100000"/>
        <a:buFont typeface="Arial"/>
        <a:buChar char="–"/>
        <a:defRPr sz="2400">
          <a:latin typeface="Calibri"/>
          <a:ea typeface="Calibri"/>
          <a:cs typeface="Calibri"/>
          <a:sym typeface="Calibri"/>
        </a:defRPr>
      </a:lvl4pPr>
      <a:lvl5pPr marL="2103120" indent="-274320">
        <a:spcBef>
          <a:spcPts val="500"/>
        </a:spcBef>
        <a:buSzPct val="100000"/>
        <a:buFont typeface="Arial"/>
        <a:buChar char="»"/>
        <a:defRPr sz="2400">
          <a:latin typeface="Calibri"/>
          <a:ea typeface="Calibri"/>
          <a:cs typeface="Calibri"/>
          <a:sym typeface="Calibri"/>
        </a:defRPr>
      </a:lvl5pPr>
      <a:lvl6pPr marL="2560320" indent="-274320">
        <a:spcBef>
          <a:spcPts val="500"/>
        </a:spcBef>
        <a:buSzPct val="100000"/>
        <a:buFont typeface="Arial"/>
        <a:buChar char="•"/>
        <a:defRPr sz="2400">
          <a:latin typeface="Calibri"/>
          <a:ea typeface="Calibri"/>
          <a:cs typeface="Calibri"/>
          <a:sym typeface="Calibri"/>
        </a:defRPr>
      </a:lvl6pPr>
      <a:lvl7pPr marL="3017520" indent="-274320">
        <a:spcBef>
          <a:spcPts val="500"/>
        </a:spcBef>
        <a:buSzPct val="100000"/>
        <a:buFont typeface="Arial"/>
        <a:buChar char="•"/>
        <a:defRPr sz="2400">
          <a:latin typeface="Calibri"/>
          <a:ea typeface="Calibri"/>
          <a:cs typeface="Calibri"/>
          <a:sym typeface="Calibri"/>
        </a:defRPr>
      </a:lvl7pPr>
      <a:lvl8pPr marL="3474719" indent="-274319">
        <a:spcBef>
          <a:spcPts val="500"/>
        </a:spcBef>
        <a:buSzPct val="100000"/>
        <a:buFont typeface="Arial"/>
        <a:buChar char="•"/>
        <a:defRPr sz="2400">
          <a:latin typeface="Calibri"/>
          <a:ea typeface="Calibri"/>
          <a:cs typeface="Calibri"/>
          <a:sym typeface="Calibri"/>
        </a:defRPr>
      </a:lvl8pPr>
      <a:lvl9pPr marL="3931919" indent="-274319">
        <a:spcBef>
          <a:spcPts val="500"/>
        </a:spcBef>
        <a:buSzPct val="100000"/>
        <a:buFont typeface="Arial"/>
        <a:buChar char="•"/>
        <a:defRPr sz="24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Excel_97-2003_Worksheet1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9144000" cy="290354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273538" y="3167310"/>
            <a:ext cx="8645770" cy="892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ctr"/>
            <a:r>
              <a:rPr lang="ru-RU" sz="2800" b="1" dirty="0" smtClean="0">
                <a:latin typeface="Calibri"/>
                <a:ea typeface="Calibri"/>
                <a:cs typeface="Calibri"/>
                <a:sym typeface="Calibri"/>
              </a:rPr>
              <a:t>Информационные технологии в </a:t>
            </a:r>
            <a:r>
              <a:rPr lang="ru-RU" sz="2800" b="1" dirty="0" err="1" smtClean="0">
                <a:latin typeface="Calibri"/>
                <a:ea typeface="Calibri"/>
                <a:cs typeface="Calibri"/>
                <a:sym typeface="Calibri"/>
              </a:rPr>
              <a:t>УрФУ</a:t>
            </a:r>
            <a:r>
              <a:rPr lang="ru-RU" sz="2800" b="1" dirty="0" smtClean="0">
                <a:latin typeface="Calibri"/>
                <a:ea typeface="Calibri"/>
                <a:cs typeface="Calibri"/>
                <a:sym typeface="Calibri"/>
              </a:rPr>
              <a:t>: ИТОГИ 2014</a:t>
            </a:r>
            <a:endParaRPr sz="2800" b="1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2211388" y="5301207"/>
            <a:ext cx="4824413" cy="815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ctr"/>
            <a:r>
              <a:rPr sz="2000" b="1" dirty="0" err="1">
                <a:latin typeface="Calibri"/>
                <a:ea typeface="Calibri"/>
                <a:cs typeface="Calibri"/>
                <a:sym typeface="Calibri"/>
              </a:rPr>
              <a:t>Богданович</a:t>
            </a:r>
            <a:r>
              <a:rPr sz="2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000" b="1" dirty="0" err="1">
                <a:latin typeface="Calibri"/>
                <a:ea typeface="Calibri"/>
                <a:cs typeface="Calibri"/>
                <a:sym typeface="Calibri"/>
              </a:rPr>
              <a:t>Ирина</a:t>
            </a:r>
            <a:r>
              <a:rPr sz="2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000" b="1" dirty="0" err="1">
                <a:latin typeface="Calibri"/>
                <a:ea typeface="Calibri"/>
                <a:cs typeface="Calibri"/>
                <a:sym typeface="Calibri"/>
              </a:rPr>
              <a:t>Александровна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endParaRPr sz="900" b="1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dirty="0" err="1">
                <a:latin typeface="Calibri"/>
                <a:ea typeface="Calibri"/>
                <a:cs typeface="Calibri"/>
                <a:sym typeface="Calibri"/>
              </a:rPr>
              <a:t>Директор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>
                <a:latin typeface="Calibri"/>
                <a:ea typeface="Calibri"/>
                <a:cs typeface="Calibri"/>
                <a:sym typeface="Calibri"/>
              </a:rPr>
              <a:t>информационным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>
                <a:latin typeface="Calibri"/>
                <a:ea typeface="Calibri"/>
                <a:cs typeface="Calibri"/>
                <a:sym typeface="Calibri"/>
              </a:rPr>
              <a:t>технологиям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553200" y="6132829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10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230" name="Shape 230"/>
          <p:cNvSpPr>
            <a:spLocks noGrp="1"/>
          </p:cNvSpPr>
          <p:nvPr>
            <p:ph type="title"/>
          </p:nvPr>
        </p:nvSpPr>
        <p:spPr>
          <a:xfrm>
            <a:off x="232915" y="617006"/>
            <a:ext cx="8789196" cy="64748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 b="0"/>
            </a:pPr>
            <a:r>
              <a:rPr sz="2800" b="1" dirty="0" err="1"/>
              <a:t>Сервис</a:t>
            </a:r>
            <a:r>
              <a:rPr sz="2800" b="1" dirty="0"/>
              <a:t> </a:t>
            </a:r>
            <a:r>
              <a:rPr sz="2800" b="1" dirty="0" err="1"/>
              <a:t>предоставления</a:t>
            </a:r>
            <a:r>
              <a:rPr sz="2800" b="1" dirty="0"/>
              <a:t> </a:t>
            </a:r>
            <a:r>
              <a:rPr sz="2800" b="1" dirty="0" err="1"/>
              <a:t>вычислительных</a:t>
            </a:r>
            <a:r>
              <a:rPr sz="2800" b="1" dirty="0"/>
              <a:t> </a:t>
            </a:r>
            <a:r>
              <a:rPr sz="2800" b="1" dirty="0" err="1"/>
              <a:t>мощностей</a:t>
            </a:r>
            <a:endParaRPr sz="2800" b="1" dirty="0"/>
          </a:p>
        </p:txBody>
      </p:sp>
      <p:sp>
        <p:nvSpPr>
          <p:cNvPr id="231" name="Shape 231"/>
          <p:cNvSpPr/>
          <p:nvPr/>
        </p:nvSpPr>
        <p:spPr>
          <a:xfrm>
            <a:off x="433541" y="1517958"/>
            <a:ext cx="7519612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algn="ctr" rtl="0">
              <a:spcBef>
                <a:spcPts val="300"/>
              </a:spcBef>
              <a:defRPr lang="ru-RU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sz="1400" kern="12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Количество</a:t>
            </a:r>
            <a:r>
              <a:rPr sz="1400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r>
              <a:rPr sz="1400" kern="12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ядер</a:t>
            </a:r>
            <a:r>
              <a:rPr lang="ru-RU" sz="1400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увеличилось в 3 раза,</a:t>
            </a:r>
            <a:r>
              <a:rPr sz="1400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</a:t>
            </a:r>
            <a:r>
              <a:rPr sz="1400" kern="12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объем</a:t>
            </a:r>
            <a:r>
              <a:rPr sz="1400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СХД</a:t>
            </a:r>
            <a:r>
              <a:rPr lang="ru-RU" sz="1400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 вырос в 3,5 раза</a:t>
            </a:r>
            <a:endParaRPr sz="1400" kern="120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32" name="Chart 232"/>
          <p:cNvGraphicFramePr/>
          <p:nvPr>
            <p:extLst>
              <p:ext uri="{D42A27DB-BD31-4B8C-83A1-F6EECF244321}">
                <p14:modId xmlns:p14="http://schemas.microsoft.com/office/powerpoint/2010/main" val="4106170239"/>
              </p:ext>
            </p:extLst>
          </p:nvPr>
        </p:nvGraphicFramePr>
        <p:xfrm>
          <a:off x="433541" y="2147436"/>
          <a:ext cx="8422930" cy="429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33" name="image2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Сервисы единого каталога пользователей	</a:t>
            </a:r>
          </a:p>
        </p:txBody>
      </p:sp>
      <p:sp>
        <p:nvSpPr>
          <p:cNvPr id="242" name="Shape 2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11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243" name="image9.png"/>
          <p:cNvPicPr/>
          <p:nvPr/>
        </p:nvPicPr>
        <p:blipFill>
          <a:blip r:embed="rId3" cstate="print">
            <a:extLst/>
          </a:blip>
          <a:srcRect l="8606" b="10824"/>
          <a:stretch>
            <a:fillRect/>
          </a:stretch>
        </p:blipFill>
        <p:spPr>
          <a:xfrm>
            <a:off x="3446106" y="1564266"/>
            <a:ext cx="5305216" cy="4590172"/>
          </a:xfrm>
          <a:prstGeom prst="rect">
            <a:avLst/>
          </a:prstGeom>
          <a:ln w="25400">
            <a:solidFill>
              <a:srgbClr val="4F81BD"/>
            </a:solidFill>
          </a:ln>
        </p:spPr>
      </p:pic>
      <p:pic>
        <p:nvPicPr>
          <p:cNvPr id="244" name="image2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45" name="Table 245"/>
          <p:cNvGraphicFramePr/>
          <p:nvPr>
            <p:extLst>
              <p:ext uri="{D42A27DB-BD31-4B8C-83A1-F6EECF244321}">
                <p14:modId xmlns:p14="http://schemas.microsoft.com/office/powerpoint/2010/main" val="165121864"/>
              </p:ext>
            </p:extLst>
          </p:nvPr>
        </p:nvGraphicFramePr>
        <p:xfrm>
          <a:off x="380165" y="1557866"/>
          <a:ext cx="2519858" cy="4665595"/>
        </p:xfrm>
        <a:graphic>
          <a:graphicData uri="http://schemas.openxmlformats.org/drawingml/2006/table">
            <a:tbl>
              <a:tblPr bandRow="1">
                <a:tableStyleId>{CF821DB8-F4EB-4A41-A1BA-3FCAFE7338EE}</a:tableStyleId>
              </a:tblPr>
              <a:tblGrid>
                <a:gridCol w="1795958"/>
                <a:gridCol w="723900"/>
              </a:tblGrid>
              <a:tr h="978859">
                <a:tc>
                  <a:txBody>
                    <a:bodyPr/>
                    <a:lstStyle/>
                    <a:p>
                      <a:pPr lvl="0" algn="l" defTabSz="699769">
                        <a:spcBef>
                          <a:spcPts val="300"/>
                        </a:spcBef>
                        <a:buFont typeface="Arial"/>
                        <a:defRPr sz="1800" b="0" i="0"/>
                      </a:pPr>
                      <a:r>
                        <a:rPr lang="ru-RU" sz="1500" b="1" dirty="0" smtClean="0">
                          <a:latin typeface="Calibri"/>
                          <a:ea typeface="Calibri"/>
                          <a:cs typeface="Calibri"/>
                        </a:rPr>
                        <a:t>Число учетных записей  пользователей </a:t>
                      </a:r>
                      <a:r>
                        <a:rPr sz="1500" b="1" dirty="0" err="1" smtClean="0">
                          <a:latin typeface="Calibri"/>
                          <a:ea typeface="Calibri"/>
                          <a:cs typeface="Calibri"/>
                        </a:rPr>
                        <a:t>единого</a:t>
                      </a:r>
                      <a:r>
                        <a:rPr sz="1500" b="1" dirty="0" smtClean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500" b="1" dirty="0" err="1">
                          <a:latin typeface="Calibri"/>
                          <a:ea typeface="Calibri"/>
                          <a:cs typeface="Calibri"/>
                        </a:rPr>
                        <a:t>каталога</a:t>
                      </a:r>
                      <a:endParaRPr sz="15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FFFFFF"/>
                      </a:solidFill>
                      <a:miter lim="400000"/>
                    </a:lnL>
                    <a:lnR w="12700"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12700">
                      <a:miter lim="400000"/>
                    </a:lnB>
                    <a:solidFill>
                      <a:srgbClr val="C0D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699769">
                        <a:spcBef>
                          <a:spcPts val="300"/>
                        </a:spcBef>
                        <a:buFont typeface="Arial"/>
                        <a:defRPr sz="1800" b="0" i="0"/>
                      </a:pPr>
                      <a:r>
                        <a:rPr sz="1500" b="1" dirty="0">
                          <a:latin typeface="Calibri"/>
                          <a:ea typeface="Calibri"/>
                          <a:cs typeface="Calibri"/>
                        </a:rPr>
                        <a:t> 55 931</a:t>
                      </a:r>
                    </a:p>
                  </a:txBody>
                  <a:tcPr marL="63500" marR="63500" marT="63500" marB="63500" anchor="ctr" horzOverflow="overflow">
                    <a:lnL w="12700">
                      <a:miter lim="400000"/>
                    </a:lnL>
                    <a:lnR w="3175">
                      <a:solidFill>
                        <a:srgbClr val="FFFFFF"/>
                      </a:solidFill>
                      <a:miter lim="400000"/>
                    </a:lnR>
                    <a:lnT w="3175">
                      <a:solidFill>
                        <a:srgbClr val="FFFFFF"/>
                      </a:solidFill>
                      <a:miter lim="400000"/>
                    </a:lnT>
                    <a:lnB w="12700">
                      <a:miter lim="400000"/>
                    </a:lnB>
                    <a:solidFill>
                      <a:srgbClr val="C0DCFF"/>
                    </a:solidFill>
                  </a:tcPr>
                </a:tc>
              </a:tr>
              <a:tr h="754062">
                <a:tc>
                  <a:txBody>
                    <a:bodyPr/>
                    <a:lstStyle/>
                    <a:p>
                      <a:pPr lvl="0" algn="l" defTabSz="699769">
                        <a:spcBef>
                          <a:spcPts val="300"/>
                        </a:spcBef>
                        <a:buFont typeface="Arial"/>
                        <a:defRPr sz="1800" b="0" i="0"/>
                      </a:pPr>
                      <a:r>
                        <a:rPr sz="1500" b="1">
                          <a:latin typeface="Calibri"/>
                          <a:ea typeface="Calibri"/>
                          <a:cs typeface="Calibri"/>
                        </a:rPr>
                        <a:t>Число активных учетных записей</a:t>
                      </a: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FFFFFF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699769">
                        <a:spcBef>
                          <a:spcPts val="300"/>
                        </a:spcBef>
                        <a:buFont typeface="Arial"/>
                        <a:defRPr sz="1800" b="0" i="0"/>
                      </a:pPr>
                      <a:r>
                        <a:rPr lang="ru-RU" sz="1500" b="1" dirty="0" smtClean="0">
                          <a:latin typeface="Calibri"/>
                          <a:ea typeface="Calibri"/>
                          <a:cs typeface="Calibri"/>
                        </a:rPr>
                        <a:t>19349</a:t>
                      </a:r>
                      <a:endParaRPr sz="15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 horzOverflow="overflow">
                    <a:lnL w="12700">
                      <a:miter lim="400000"/>
                    </a:lnL>
                    <a:lnR w="3175">
                      <a:solidFill>
                        <a:srgbClr val="FFFFFF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5EFFF"/>
                    </a:solidFill>
                  </a:tcPr>
                </a:tc>
              </a:tr>
              <a:tr h="1047783">
                <a:tc>
                  <a:txBody>
                    <a:bodyPr/>
                    <a:lstStyle/>
                    <a:p>
                      <a:pPr lvl="0" algn="l" defTabSz="699769">
                        <a:spcBef>
                          <a:spcPts val="300"/>
                        </a:spcBef>
                        <a:buFont typeface="Arial"/>
                        <a:defRPr sz="1800" b="0" i="0"/>
                      </a:pPr>
                      <a:r>
                        <a:rPr sz="1500" b="1" dirty="0" err="1">
                          <a:latin typeface="Calibri"/>
                          <a:ea typeface="Calibri"/>
                          <a:cs typeface="Calibri"/>
                        </a:rPr>
                        <a:t>Число</a:t>
                      </a:r>
                      <a:r>
                        <a:rPr sz="1500" b="1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500" b="1" dirty="0" err="1">
                          <a:latin typeface="Calibri"/>
                          <a:ea typeface="Calibri"/>
                          <a:cs typeface="Calibri"/>
                        </a:rPr>
                        <a:t>учетных</a:t>
                      </a:r>
                      <a:r>
                        <a:rPr sz="1500" b="1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500" b="1" dirty="0" err="1">
                          <a:latin typeface="Calibri"/>
                          <a:ea typeface="Calibri"/>
                          <a:cs typeface="Calibri"/>
                        </a:rPr>
                        <a:t>записей</a:t>
                      </a:r>
                      <a:r>
                        <a:rPr sz="1500" b="1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sz="1500" b="1" dirty="0" err="1">
                          <a:latin typeface="Calibri"/>
                          <a:ea typeface="Calibri"/>
                          <a:cs typeface="Calibri"/>
                        </a:rPr>
                        <a:t>сотрудников</a:t>
                      </a:r>
                      <a:endParaRPr sz="15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FFFFFF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0D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699769">
                        <a:spcBef>
                          <a:spcPts val="300"/>
                        </a:spcBef>
                        <a:buFont typeface="Arial"/>
                        <a:defRPr sz="1800" b="0" i="0"/>
                      </a:pPr>
                      <a:r>
                        <a:rPr sz="1500" b="1" dirty="0">
                          <a:latin typeface="Calibri"/>
                          <a:ea typeface="Calibri"/>
                          <a:cs typeface="Calibri"/>
                        </a:rPr>
                        <a:t>9 487</a:t>
                      </a:r>
                    </a:p>
                  </a:txBody>
                  <a:tcPr marL="63500" marR="63500" marT="63500" marB="63500" anchor="ctr" horzOverflow="overflow">
                    <a:lnL w="12700">
                      <a:miter lim="400000"/>
                    </a:lnL>
                    <a:lnR w="3175">
                      <a:solidFill>
                        <a:srgbClr val="FFFFFF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0DCFF"/>
                    </a:solidFill>
                  </a:tcPr>
                </a:tc>
              </a:tr>
              <a:tr h="819315">
                <a:tc>
                  <a:txBody>
                    <a:bodyPr/>
                    <a:lstStyle/>
                    <a:p>
                      <a:pPr lvl="0" algn="l" defTabSz="699769">
                        <a:spcBef>
                          <a:spcPts val="300"/>
                        </a:spcBef>
                        <a:buFont typeface="Arial"/>
                        <a:defRPr sz="1800" b="0" i="0"/>
                      </a:pPr>
                      <a:r>
                        <a:rPr sz="1500" b="1">
                          <a:latin typeface="Calibri"/>
                          <a:ea typeface="Calibri"/>
                          <a:cs typeface="Calibri"/>
                        </a:rPr>
                        <a:t>Число учетных записей студентов</a:t>
                      </a: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FFFFFF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699769">
                        <a:spcBef>
                          <a:spcPts val="300"/>
                        </a:spcBef>
                        <a:buFont typeface="Arial"/>
                        <a:defRPr sz="1800" b="0" i="0"/>
                      </a:pPr>
                      <a:r>
                        <a:rPr sz="1500" b="1">
                          <a:latin typeface="Calibri"/>
                          <a:ea typeface="Calibri"/>
                          <a:cs typeface="Calibri"/>
                        </a:rPr>
                        <a:t>44 964</a:t>
                      </a:r>
                    </a:p>
                  </a:txBody>
                  <a:tcPr marL="63500" marR="63500" marT="63500" marB="63500" anchor="ctr" horzOverflow="overflow">
                    <a:lnL w="12700">
                      <a:miter lim="400000"/>
                    </a:lnL>
                    <a:lnR w="3175">
                      <a:solidFill>
                        <a:srgbClr val="FFFFFF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5EFFF"/>
                    </a:solidFill>
                  </a:tcPr>
                </a:tc>
              </a:tr>
              <a:tr h="1003035">
                <a:tc>
                  <a:txBody>
                    <a:bodyPr/>
                    <a:lstStyle/>
                    <a:p>
                      <a:pPr lvl="0" algn="l" defTabSz="699769">
                        <a:spcBef>
                          <a:spcPts val="300"/>
                        </a:spcBef>
                        <a:buFont typeface="Arial"/>
                        <a:defRPr sz="1800" b="0" i="0"/>
                      </a:pPr>
                      <a:r>
                        <a:rPr sz="1500" b="1">
                          <a:latin typeface="Calibri"/>
                          <a:ea typeface="Calibri"/>
                          <a:cs typeface="Calibri"/>
                        </a:rPr>
                        <a:t>Число учетных записей компьютеров</a:t>
                      </a:r>
                    </a:p>
                  </a:txBody>
                  <a:tcPr marL="63500" marR="63500" marT="63500" marB="63500" anchor="ctr" horzOverflow="overflow">
                    <a:lnL w="3175">
                      <a:solidFill>
                        <a:srgbClr val="FFFFFF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  <a:solidFill>
                      <a:srgbClr val="C0D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699769">
                        <a:spcBef>
                          <a:spcPts val="300"/>
                        </a:spcBef>
                        <a:buFont typeface="Arial"/>
                        <a:defRPr sz="1800" b="0" i="0"/>
                      </a:pPr>
                      <a:r>
                        <a:rPr sz="1500" b="1" dirty="0">
                          <a:latin typeface="Calibri"/>
                          <a:ea typeface="Calibri"/>
                          <a:cs typeface="Calibri"/>
                        </a:rPr>
                        <a:t>1 574</a:t>
                      </a:r>
                    </a:p>
                  </a:txBody>
                  <a:tcPr marL="63500" marR="63500" marT="63500" marB="63500" anchor="ctr" horzOverflow="overflow">
                    <a:lnL w="12700">
                      <a:miter lim="400000"/>
                    </a:lnL>
                    <a:lnR w="3175">
                      <a:solidFill>
                        <a:srgbClr val="FFFFFF"/>
                      </a:solidFill>
                      <a:miter lim="400000"/>
                    </a:lnR>
                    <a:lnT w="12700">
                      <a:miter lim="400000"/>
                    </a:lnT>
                    <a:lnB w="3175">
                      <a:solidFill>
                        <a:srgbClr val="FFFFFF"/>
                      </a:solidFill>
                      <a:miter lim="400000"/>
                    </a:lnB>
                    <a:solidFill>
                      <a:srgbClr val="C0DC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0130" y="6218999"/>
            <a:ext cx="2519893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 algn="l" rtl="0" latinLnBrk="1" hangingPunct="0"/>
            <a:r>
              <a:rPr lang="ru-RU" sz="1500" b="1" dirty="0">
                <a:latin typeface="Calibri"/>
                <a:cs typeface="Calibri"/>
              </a:rPr>
              <a:t>Интеграция  с HR системами </a:t>
            </a:r>
            <a:r>
              <a:rPr lang="ru-RU" sz="1500" b="1" dirty="0" smtClean="0">
                <a:latin typeface="Calibri"/>
                <a:cs typeface="Calibri"/>
              </a:rPr>
              <a:t>университета</a:t>
            </a:r>
            <a:endParaRPr lang="ru-RU" sz="1500" b="1" dirty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5918" y="1350332"/>
            <a:ext cx="7830880" cy="382773"/>
          </a:xfrm>
        </p:spPr>
        <p:txBody>
          <a:bodyPr/>
          <a:lstStyle/>
          <a:p>
            <a:pPr marL="0" indent="0" algn="ctr" rtl="0">
              <a:buNone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Количество активных пользователей увеличилось в 2 раза</a:t>
            </a:r>
          </a:p>
        </p:txBody>
      </p:sp>
      <p:pic>
        <p:nvPicPr>
          <p:cNvPr id="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660796"/>
              </p:ext>
            </p:extLst>
          </p:nvPr>
        </p:nvGraphicFramePr>
        <p:xfrm>
          <a:off x="595424" y="1935125"/>
          <a:ext cx="8091375" cy="459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12</a:t>
            </a:fld>
            <a:endParaRPr lang="ru-RU"/>
          </a:p>
        </p:txBody>
      </p:sp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457199" y="92075"/>
            <a:ext cx="8598877" cy="1508126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</a:rPr>
              <a:t>Динамика </a:t>
            </a:r>
            <a:r>
              <a:rPr lang="ru-RU" dirty="0"/>
              <a:t>активных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/>
              <a:t>пользователей</a:t>
            </a:r>
            <a:r>
              <a:rPr lang="ru-RU" dirty="0">
                <a:latin typeface="Calibri" panose="020F0502020204030204" pitchFamily="34" charset="0"/>
              </a:rPr>
              <a:t> единого каталога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22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title"/>
          </p:nvPr>
        </p:nvSpPr>
        <p:spPr>
          <a:xfrm>
            <a:off x="1019174" y="646113"/>
            <a:ext cx="6829426" cy="4397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621791">
              <a:lnSpc>
                <a:spcPct val="70000"/>
              </a:lnSpc>
            </a:lvl1pPr>
          </a:lstStyle>
          <a:p>
            <a:pPr lvl="0">
              <a:defRPr sz="1800" b="0"/>
            </a:pPr>
            <a:r>
              <a:rPr sz="2800" b="1" dirty="0" err="1"/>
              <a:t>Количество</a:t>
            </a:r>
            <a:r>
              <a:rPr sz="2800" b="1" dirty="0"/>
              <a:t> </a:t>
            </a:r>
            <a:r>
              <a:rPr sz="2800" b="1" dirty="0" err="1"/>
              <a:t>почтовых</a:t>
            </a:r>
            <a:r>
              <a:rPr sz="2800" b="1" dirty="0"/>
              <a:t> </a:t>
            </a:r>
            <a:r>
              <a:rPr sz="2800" b="1" dirty="0" err="1"/>
              <a:t>ящиков</a:t>
            </a:r>
            <a:endParaRPr sz="2800" b="1" dirty="0"/>
          </a:p>
        </p:txBody>
      </p:sp>
      <p:pic>
        <p:nvPicPr>
          <p:cNvPr id="251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89728674"/>
              </p:ext>
            </p:extLst>
          </p:nvPr>
        </p:nvGraphicFramePr>
        <p:xfrm>
          <a:off x="361948" y="1447800"/>
          <a:ext cx="8439151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09650" y="1148061"/>
            <a:ext cx="6838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kern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Количество</a:t>
            </a:r>
            <a:r>
              <a:rPr lang="ru-RU" sz="1400" dirty="0" smtClean="0"/>
              <a:t> </a:t>
            </a:r>
            <a:r>
              <a:rPr lang="ru-RU" sz="1400" kern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почтовых ящиков </a:t>
            </a:r>
            <a:r>
              <a:rPr lang="ru-RU" sz="1400" kern="12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увеличилось за год </a:t>
            </a:r>
            <a:r>
              <a:rPr lang="ru-RU" sz="1400" kern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в 3,6 раза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13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53999"/>
            <a:ext cx="8229600" cy="1346201"/>
          </a:xfrm>
        </p:spPr>
        <p:txBody>
          <a:bodyPr/>
          <a:lstStyle/>
          <a:p>
            <a:r>
              <a:rPr lang="ru-RU" dirty="0"/>
              <a:t>Динамика активно коммуницирующих пользователей корпоративной почтовой системы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kern="12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Количество</a:t>
            </a:r>
            <a:r>
              <a:rPr lang="ru-RU" sz="1800" dirty="0" smtClean="0"/>
              <a:t> </a:t>
            </a:r>
            <a:r>
              <a:rPr lang="ru-RU" sz="1800" kern="12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пользователей, отправлявших письма на внешние почтовые адреса,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kern="120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выросло в 2,4 </a:t>
            </a:r>
            <a:r>
              <a:rPr lang="ru-RU" sz="1800" kern="12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раза за 7 месяцев </a:t>
            </a:r>
            <a:endParaRPr lang="ru-RU" sz="1800" kern="1200" dirty="0" smtClean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14</a:t>
            </a:fld>
            <a:endParaRPr lang="ru-RU"/>
          </a:p>
        </p:txBody>
      </p:sp>
      <p:pic>
        <p:nvPicPr>
          <p:cNvPr id="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685800" y="2289298"/>
          <a:ext cx="7772400" cy="4218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sldNum" sz="quarter" idx="2"/>
          </p:nvPr>
        </p:nvSpPr>
        <p:spPr>
          <a:xfrm>
            <a:off x="6553200" y="6132829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15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256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9144000" cy="622300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214311" y="633760"/>
            <a:ext cx="8715376" cy="59496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 b="0"/>
            </a:pPr>
            <a:r>
              <a:rPr lang="ru-RU" sz="2800" b="1" dirty="0" smtClean="0"/>
              <a:t>Система электронного документооборота</a:t>
            </a:r>
            <a:r>
              <a:rPr sz="2800" b="1" dirty="0" smtClean="0"/>
              <a:t> </a:t>
            </a:r>
            <a:r>
              <a:rPr sz="2800" b="1" dirty="0" err="1"/>
              <a:t>Directum</a:t>
            </a:r>
            <a:endParaRPr sz="2800" b="1" dirty="0"/>
          </a:p>
        </p:txBody>
      </p:sp>
      <p:graphicFrame>
        <p:nvGraphicFramePr>
          <p:cNvPr id="258" name="Chart 258"/>
          <p:cNvGraphicFramePr/>
          <p:nvPr>
            <p:extLst>
              <p:ext uri="{D42A27DB-BD31-4B8C-83A1-F6EECF244321}">
                <p14:modId xmlns:p14="http://schemas.microsoft.com/office/powerpoint/2010/main" val="383601372"/>
              </p:ext>
            </p:extLst>
          </p:nvPr>
        </p:nvGraphicFramePr>
        <p:xfrm>
          <a:off x="218618" y="1228725"/>
          <a:ext cx="8468181" cy="5166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7263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8878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Количество автоматизированных пользователей системы электронного документооборота возросло в 3,3 раза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735162"/>
              </p:ext>
            </p:extLst>
          </p:nvPr>
        </p:nvGraphicFramePr>
        <p:xfrm>
          <a:off x="457200" y="187832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2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0"/>
            <a:ext cx="9144000" cy="6223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83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608569"/>
          </a:xfrm>
        </p:spPr>
        <p:txBody>
          <a:bodyPr/>
          <a:lstStyle/>
          <a:p>
            <a:pPr rtl="0"/>
            <a:r>
              <a:rPr lang="ru-RU" dirty="0" smtClean="0"/>
              <a:t>Среднее время согласования документов в СЭД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17</a:t>
            </a:fld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457200" y="1008992"/>
          <a:ext cx="8229600" cy="5395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9144000" cy="6223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65" name="Chart 265"/>
          <p:cNvGraphicFramePr/>
          <p:nvPr>
            <p:extLst>
              <p:ext uri="{D42A27DB-BD31-4B8C-83A1-F6EECF244321}">
                <p14:modId xmlns:p14="http://schemas.microsoft.com/office/powerpoint/2010/main" val="2275047015"/>
              </p:ext>
            </p:extLst>
          </p:nvPr>
        </p:nvGraphicFramePr>
        <p:xfrm>
          <a:off x="91439" y="1317944"/>
          <a:ext cx="8875139" cy="4814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Новая версия портала </a:t>
            </a:r>
            <a:r>
              <a:rPr lang="ru-RU" dirty="0" err="1"/>
              <a:t>urfu.ru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80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9144000" cy="622300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hape 271"/>
          <p:cNvSpPr>
            <a:spLocks noGrp="1"/>
          </p:cNvSpPr>
          <p:nvPr>
            <p:ph type="title"/>
          </p:nvPr>
        </p:nvSpPr>
        <p:spPr>
          <a:xfrm>
            <a:off x="214311" y="776177"/>
            <a:ext cx="8715376" cy="55289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 b="0"/>
            </a:pPr>
            <a:r>
              <a:rPr lang="ru-RU" sz="2800" b="1" dirty="0" smtClean="0"/>
              <a:t>Информационная система  управления  проектами</a:t>
            </a:r>
            <a:endParaRPr sz="2800" b="1" dirty="0"/>
          </a:p>
        </p:txBody>
      </p:sp>
      <p:graphicFrame>
        <p:nvGraphicFramePr>
          <p:cNvPr id="272" name="Chart 272"/>
          <p:cNvGraphicFramePr/>
          <p:nvPr>
            <p:extLst>
              <p:ext uri="{D42A27DB-BD31-4B8C-83A1-F6EECF244321}">
                <p14:modId xmlns:p14="http://schemas.microsoft.com/office/powerpoint/2010/main" val="2387207558"/>
              </p:ext>
            </p:extLst>
          </p:nvPr>
        </p:nvGraphicFramePr>
        <p:xfrm>
          <a:off x="382210" y="1859787"/>
          <a:ext cx="8030869" cy="4544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19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6553200" y="6132829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</a:t>
            </a:fld>
            <a:endParaRPr sz="1200" dirty="0">
              <a:solidFill>
                <a:srgbClr val="888888"/>
              </a:solidFill>
            </a:endParaRPr>
          </a:p>
        </p:txBody>
      </p:sp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107949" y="622300"/>
            <a:ext cx="8856665" cy="7191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 b="0"/>
            </a:pPr>
            <a:r>
              <a:rPr sz="2800" b="1" dirty="0" err="1"/>
              <a:t>Модернизация</a:t>
            </a:r>
            <a:r>
              <a:rPr sz="2800" b="1" dirty="0"/>
              <a:t> ИТ-</a:t>
            </a:r>
            <a:r>
              <a:rPr sz="2800" b="1" dirty="0" err="1"/>
              <a:t>инфраструктуры</a:t>
            </a:r>
            <a:endParaRPr sz="2800" b="1" dirty="0"/>
          </a:p>
        </p:txBody>
      </p:sp>
      <p:grpSp>
        <p:nvGrpSpPr>
          <p:cNvPr id="180" name="Group 180"/>
          <p:cNvGrpSpPr/>
          <p:nvPr/>
        </p:nvGrpSpPr>
        <p:grpSpPr>
          <a:xfrm>
            <a:off x="782767" y="1526879"/>
            <a:ext cx="7777074" cy="5201785"/>
            <a:chOff x="-1102711" y="-38383"/>
            <a:chExt cx="7777073" cy="5201783"/>
          </a:xfrm>
        </p:grpSpPr>
        <p:grpSp>
          <p:nvGrpSpPr>
            <p:cNvPr id="170" name="Group 170"/>
            <p:cNvGrpSpPr/>
            <p:nvPr/>
          </p:nvGrpSpPr>
          <p:grpSpPr>
            <a:xfrm>
              <a:off x="1276557" y="-38384"/>
              <a:ext cx="3150689" cy="2205483"/>
              <a:chOff x="0" y="0"/>
              <a:chExt cx="3150687" cy="2205481"/>
            </a:xfrm>
          </p:grpSpPr>
          <p:sp>
            <p:nvSpPr>
              <p:cNvPr id="168" name="Shape 168"/>
              <p:cNvSpPr/>
              <p:nvPr/>
            </p:nvSpPr>
            <p:spPr>
              <a:xfrm>
                <a:off x="0" y="0"/>
                <a:ext cx="3150688" cy="2205482"/>
              </a:xfrm>
              <a:prstGeom prst="roundRect">
                <a:avLst>
                  <a:gd name="adj" fmla="val 20000"/>
                </a:avLst>
              </a:prstGeom>
              <a:gradFill flip="none" rotWithShape="1">
                <a:gsLst>
                  <a:gs pos="0">
                    <a:srgbClr val="FFA5A3"/>
                  </a:gs>
                  <a:gs pos="35000">
                    <a:srgbClr val="FFBFBE"/>
                  </a:gs>
                  <a:gs pos="100000">
                    <a:srgbClr val="FFE6E6"/>
                  </a:gs>
                </a:gsLst>
                <a:lin ang="16200000" scaled="0"/>
              </a:gradFill>
              <a:ln w="12700" cap="flat">
                <a:noFill/>
                <a:miter lim="400000"/>
                <a:tailEnd type="triangle" w="med" len="med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lnSpc>
                    <a:spcPct val="90000"/>
                  </a:lnSpc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9" name="Shape 169"/>
              <p:cNvSpPr/>
              <p:nvPr/>
            </p:nvSpPr>
            <p:spPr>
              <a:xfrm>
                <a:off x="129162" y="428232"/>
                <a:ext cx="2892362" cy="13490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sz="2000">
                    <a:latin typeface="Calibri"/>
                    <a:ea typeface="Calibri"/>
                    <a:cs typeface="Calibri"/>
                    <a:sym typeface="Calibri"/>
                  </a:rPr>
                  <a:t>Базовые сервисы </a:t>
                </a:r>
              </a:p>
              <a:p>
                <a:pPr lvl="0" algn="ctr">
                  <a:lnSpc>
                    <a:spcPct val="120000"/>
                  </a:lnSpc>
                </a:pPr>
                <a:r>
                  <a:rPr sz="2000">
                    <a:latin typeface="Calibri"/>
                    <a:ea typeface="Calibri"/>
                    <a:cs typeface="Calibri"/>
                    <a:sym typeface="Calibri"/>
                  </a:rPr>
                  <a:t>информационной </a:t>
                </a:r>
              </a:p>
              <a:p>
                <a:pPr lvl="0" algn="ctr">
                  <a:lnSpc>
                    <a:spcPct val="120000"/>
                  </a:lnSpc>
                </a:pPr>
                <a:r>
                  <a:rPr sz="2000">
                    <a:latin typeface="Calibri"/>
                    <a:ea typeface="Calibri"/>
                    <a:cs typeface="Calibri"/>
                    <a:sym typeface="Calibri"/>
                  </a:rPr>
                  <a:t>среды университета</a:t>
                </a:r>
              </a:p>
            </p:txBody>
          </p:sp>
        </p:grpSp>
        <p:sp>
          <p:nvSpPr>
            <p:cNvPr id="171" name="Shape 171"/>
            <p:cNvSpPr/>
            <p:nvPr/>
          </p:nvSpPr>
          <p:spPr>
            <a:xfrm>
              <a:off x="4517019" y="719791"/>
              <a:ext cx="750069" cy="1577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3136" y="5485"/>
                    <a:pt x="20946" y="13294"/>
                    <a:pt x="21600" y="21600"/>
                  </a:cubicBezTo>
                </a:path>
              </a:pathLst>
            </a:custGeom>
            <a:noFill/>
            <a:ln w="63500" cap="flat">
              <a:solidFill>
                <a:srgbClr val="BE4B48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4" name="Group 174"/>
            <p:cNvGrpSpPr/>
            <p:nvPr/>
          </p:nvGrpSpPr>
          <p:grpSpPr>
            <a:xfrm>
              <a:off x="3754924" y="1999289"/>
              <a:ext cx="2919438" cy="2880515"/>
              <a:chOff x="0" y="0"/>
              <a:chExt cx="2919437" cy="2880513"/>
            </a:xfrm>
          </p:grpSpPr>
          <p:sp>
            <p:nvSpPr>
              <p:cNvPr id="172" name="Shape 172"/>
              <p:cNvSpPr/>
              <p:nvPr/>
            </p:nvSpPr>
            <p:spPr>
              <a:xfrm>
                <a:off x="0" y="418452"/>
                <a:ext cx="2919438" cy="2043608"/>
              </a:xfrm>
              <a:prstGeom prst="roundRect">
                <a:avLst>
                  <a:gd name="adj" fmla="val 20000"/>
                </a:avLst>
              </a:prstGeom>
              <a:gradFill flip="none" rotWithShape="1">
                <a:gsLst>
                  <a:gs pos="0">
                    <a:srgbClr val="DAFEA4"/>
                  </a:gs>
                  <a:gs pos="35000">
                    <a:srgbClr val="E4FDBF"/>
                  </a:gs>
                  <a:gs pos="100000">
                    <a:srgbClr val="F5FFE6"/>
                  </a:gs>
                </a:gsLst>
                <a:lin ang="16200000" scaled="0"/>
              </a:gradFill>
              <a:ln w="12700" cap="flat">
                <a:noFill/>
                <a:miter lim="400000"/>
                <a:tailEnd type="triangle" w="med" len="med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22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>
                <a:off x="119682" y="0"/>
                <a:ext cx="2680071" cy="28805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>
                  <a:lnSpc>
                    <a:spcPct val="120000"/>
                  </a:lnSpc>
                  <a:defRPr sz="2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sz="2000"/>
                  <a:t>Модернизация вычислительных мощностей и систем хранения данных</a:t>
                </a:r>
              </a:p>
            </p:txBody>
          </p:sp>
        </p:grpSp>
        <p:sp>
          <p:nvSpPr>
            <p:cNvPr id="175" name="Shape 175"/>
            <p:cNvSpPr/>
            <p:nvPr/>
          </p:nvSpPr>
          <p:spPr>
            <a:xfrm>
              <a:off x="1359545" y="4716039"/>
              <a:ext cx="2982199" cy="447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extrusionOk="0">
                  <a:moveTo>
                    <a:pt x="21600" y="0"/>
                  </a:moveTo>
                  <a:cubicBezTo>
                    <a:pt x="14650" y="21600"/>
                    <a:pt x="6950" y="21600"/>
                    <a:pt x="0" y="0"/>
                  </a:cubicBezTo>
                </a:path>
              </a:pathLst>
            </a:custGeom>
            <a:noFill/>
            <a:ln w="63500" cap="flat">
              <a:solidFill>
                <a:srgbClr val="98B955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8" name="Group 178"/>
            <p:cNvGrpSpPr/>
            <p:nvPr/>
          </p:nvGrpSpPr>
          <p:grpSpPr>
            <a:xfrm>
              <a:off x="-1102712" y="2394875"/>
              <a:ext cx="2984774" cy="2089343"/>
              <a:chOff x="0" y="0"/>
              <a:chExt cx="2984772" cy="2089342"/>
            </a:xfrm>
          </p:grpSpPr>
          <p:sp>
            <p:nvSpPr>
              <p:cNvPr id="176" name="Shape 176"/>
              <p:cNvSpPr/>
              <p:nvPr/>
            </p:nvSpPr>
            <p:spPr>
              <a:xfrm>
                <a:off x="0" y="0"/>
                <a:ext cx="2984773" cy="2089343"/>
              </a:xfrm>
              <a:prstGeom prst="roundRect">
                <a:avLst>
                  <a:gd name="adj" fmla="val 20000"/>
                </a:avLst>
              </a:prstGeom>
              <a:gradFill flip="none" rotWithShape="1">
                <a:gsLst>
                  <a:gs pos="0">
                    <a:srgbClr val="C8B2E9"/>
                  </a:gs>
                  <a:gs pos="35000">
                    <a:srgbClr val="D8C9EE"/>
                  </a:gs>
                  <a:gs pos="100000">
                    <a:srgbClr val="F0EAF9"/>
                  </a:gs>
                </a:gsLst>
                <a:lin ang="16200000" scaled="0"/>
              </a:gradFill>
              <a:ln w="12700" cap="flat">
                <a:noFill/>
                <a:miter lim="400000"/>
                <a:tailEnd type="triangle" w="med" len="med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 sz="22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>
                <a:off x="122361" y="735629"/>
                <a:ext cx="2740049" cy="6180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ctr">
                  <a:lnSpc>
                    <a:spcPct val="120000"/>
                  </a:lnSpc>
                  <a:defRPr sz="20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lvl="0">
                  <a:defRPr sz="1800"/>
                </a:pPr>
                <a:r>
                  <a:rPr sz="2000"/>
                  <a:t>Модернизация сетей передачи данных</a:t>
                </a:r>
              </a:p>
            </p:txBody>
          </p:sp>
        </p:grpSp>
        <p:sp>
          <p:nvSpPr>
            <p:cNvPr id="179" name="Shape 179"/>
            <p:cNvSpPr/>
            <p:nvPr/>
          </p:nvSpPr>
          <p:spPr>
            <a:xfrm>
              <a:off x="439857" y="717913"/>
              <a:ext cx="750069" cy="1577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654" y="13294"/>
                    <a:pt x="8464" y="5485"/>
                    <a:pt x="21600" y="0"/>
                  </a:cubicBezTo>
                </a:path>
              </a:pathLst>
            </a:custGeom>
            <a:noFill/>
            <a:ln w="63500" cap="flat">
              <a:solidFill>
                <a:srgbClr val="7D60A0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181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9144000" cy="622300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hape 271"/>
          <p:cNvSpPr>
            <a:spLocks noGrp="1"/>
          </p:cNvSpPr>
          <p:nvPr>
            <p:ph type="title"/>
          </p:nvPr>
        </p:nvSpPr>
        <p:spPr>
          <a:xfrm>
            <a:off x="214311" y="654197"/>
            <a:ext cx="8715376" cy="47285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 b="0"/>
            </a:pPr>
            <a:r>
              <a:rPr lang="ru-RU" sz="2800" b="1" dirty="0" smtClean="0"/>
              <a:t>Информационная система  управления  проектами</a:t>
            </a:r>
            <a:endParaRPr sz="28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20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30921" y="1545116"/>
            <a:ext cx="7682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defRPr sz="1800" b="0" i="0" u="none" strike="noStrike" kern="1200" baseline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defRPr>
            </a:pPr>
            <a:r>
              <a:rPr lang="ru-RU" kern="1200" dirty="0" smtClean="0">
                <a:solidFill>
                  <a:srgbClr val="000000"/>
                </a:solidFill>
              </a:rPr>
              <a:t>Количество сайтов проектов УрФУ</a:t>
            </a:r>
            <a:endParaRPr lang="ru-RU" kern="1200" dirty="0">
              <a:solidFill>
                <a:srgbClr val="000000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37066601"/>
              </p:ext>
            </p:extLst>
          </p:nvPr>
        </p:nvGraphicFramePr>
        <p:xfrm>
          <a:off x="840155" y="2243016"/>
          <a:ext cx="7141307" cy="416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2184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1" y="622299"/>
            <a:ext cx="9144000" cy="977901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Сервис публикации персональных страниц научно-педагогических работников на официальном </a:t>
            </a:r>
            <a:r>
              <a:rPr lang="ru-RU" dirty="0" smtClean="0">
                <a:solidFill>
                  <a:schemeClr val="tx1"/>
                </a:solidFill>
              </a:rPr>
              <a:t>сайте </a:t>
            </a:r>
            <a:r>
              <a:rPr lang="ru-RU" dirty="0" err="1" smtClean="0">
                <a:solidFill>
                  <a:schemeClr val="tx1"/>
                </a:solidFill>
              </a:rPr>
              <a:t>УрФУ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1050" dirty="0">
                <a:solidFill>
                  <a:schemeClr val="tx1"/>
                </a:solidFill>
              </a:rPr>
              <a:t>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21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57200" y="2162587"/>
            <a:ext cx="8229600" cy="4413250"/>
          </a:xfrm>
          <a:prstGeom prst="rect">
            <a:avLst/>
          </a:prstGeom>
        </p:spPr>
      </p:pic>
      <p:pic>
        <p:nvPicPr>
          <p:cNvPr id="4" name="image2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0"/>
            <a:ext cx="9144000" cy="6223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3145692" y="1623596"/>
            <a:ext cx="273935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Страница ввода данных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7863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6_0_Страница преподавателя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27384"/>
            <a:ext cx="67524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15616" y="3284984"/>
            <a:ext cx="5328592" cy="1512168"/>
          </a:xfrm>
          <a:prstGeom prst="roundRect">
            <a:avLst/>
          </a:prstGeom>
          <a:noFill/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6468278" y="1221154"/>
            <a:ext cx="2353337" cy="12290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Существующий функционал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00741" y="620688"/>
            <a:ext cx="5328592" cy="252028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6468278" y="3140968"/>
            <a:ext cx="2353337" cy="1189411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Будущий функционал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5616" y="4869160"/>
            <a:ext cx="5313717" cy="79208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6444208" y="4559796"/>
            <a:ext cx="2377407" cy="12206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Существующий функционал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75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69851" y="746015"/>
            <a:ext cx="7804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Динамика создания персональных страниц НПР</a:t>
            </a:r>
            <a:endParaRPr lang="ru-RU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136171"/>
              </p:ext>
            </p:extLst>
          </p:nvPr>
        </p:nvGraphicFramePr>
        <p:xfrm>
          <a:off x="1084522" y="1552354"/>
          <a:ext cx="7751132" cy="4609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17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17067491"/>
              </p:ext>
            </p:extLst>
          </p:nvPr>
        </p:nvGraphicFramePr>
        <p:xfrm>
          <a:off x="176212" y="1087060"/>
          <a:ext cx="8791575" cy="5643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7693" y="693614"/>
            <a:ext cx="8977922" cy="906585"/>
          </a:xfrm>
        </p:spPr>
        <p:txBody>
          <a:bodyPr/>
          <a:lstStyle/>
          <a:p>
            <a:r>
              <a:rPr lang="ru-RU" dirty="0"/>
              <a:t>Динамика запросов </a:t>
            </a:r>
            <a:r>
              <a:rPr lang="ru-RU" dirty="0" smtClean="0"/>
              <a:t>в </a:t>
            </a:r>
            <a:r>
              <a:rPr lang="ru-RU" dirty="0"/>
              <a:t>единую техническую </a:t>
            </a:r>
            <a:r>
              <a:rPr lang="ru-RU" dirty="0" smtClean="0"/>
              <a:t>службу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по сервисам</a:t>
            </a:r>
            <a:br>
              <a:rPr lang="ru-RU" dirty="0"/>
            </a:br>
            <a:endParaRPr lang="ru-RU" dirty="0"/>
          </a:p>
        </p:txBody>
      </p:sp>
      <p:sp>
        <p:nvSpPr>
          <p:cNvPr id="294" name="Shape 2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24</a:t>
            </a:fld>
            <a:endParaRPr sz="1200" dirty="0">
              <a:solidFill>
                <a:srgbClr val="888888"/>
              </a:solidFill>
            </a:endParaRPr>
          </a:p>
        </p:txBody>
      </p:sp>
      <p:pic>
        <p:nvPicPr>
          <p:cNvPr id="295" name="image2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0"/>
            <a:ext cx="9144000" cy="622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/>
          </p:cNvSpPr>
          <p:nvPr>
            <p:ph type="sldNum" sz="quarter" idx="2"/>
          </p:nvPr>
        </p:nvSpPr>
        <p:spPr>
          <a:xfrm>
            <a:off x="6553200" y="6132829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25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302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9144000" cy="6223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04" name="Chart 304"/>
          <p:cNvGraphicFramePr/>
          <p:nvPr>
            <p:extLst>
              <p:ext uri="{D42A27DB-BD31-4B8C-83A1-F6EECF244321}">
                <p14:modId xmlns:p14="http://schemas.microsoft.com/office/powerpoint/2010/main" val="1049586599"/>
              </p:ext>
            </p:extLst>
          </p:nvPr>
        </p:nvGraphicFramePr>
        <p:xfrm>
          <a:off x="214311" y="1405792"/>
          <a:ext cx="8457076" cy="5263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Сервис технической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40206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333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659930" y="4806152"/>
            <a:ext cx="2119433" cy="18866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image2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0"/>
            <a:ext cx="9144000" cy="622300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hape 341"/>
          <p:cNvSpPr>
            <a:spLocks noGrp="1"/>
          </p:cNvSpPr>
          <p:nvPr>
            <p:ph type="title"/>
          </p:nvPr>
        </p:nvSpPr>
        <p:spPr>
          <a:xfrm>
            <a:off x="195560" y="608732"/>
            <a:ext cx="8887157" cy="97064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 b="0"/>
            </a:pPr>
            <a:r>
              <a:rPr sz="2800" b="1" dirty="0" err="1"/>
              <a:t>Приоритеты</a:t>
            </a:r>
            <a:r>
              <a:rPr sz="2800" b="1" dirty="0"/>
              <a:t> </a:t>
            </a:r>
            <a:r>
              <a:rPr sz="2800" b="1" dirty="0" err="1"/>
              <a:t>развития</a:t>
            </a:r>
            <a:r>
              <a:rPr sz="2800" b="1" dirty="0"/>
              <a:t> ИТ-</a:t>
            </a:r>
            <a:r>
              <a:rPr sz="2800" b="1" dirty="0" err="1"/>
              <a:t>инфраструктуры</a:t>
            </a:r>
            <a:r>
              <a:rPr sz="2800" b="1" dirty="0"/>
              <a:t> УрФУ </a:t>
            </a:r>
            <a:br>
              <a:rPr sz="2800" b="1" dirty="0"/>
            </a:br>
            <a:r>
              <a:rPr sz="2800" b="1" dirty="0" err="1"/>
              <a:t>на</a:t>
            </a:r>
            <a:r>
              <a:rPr sz="2800" b="1" dirty="0"/>
              <a:t> </a:t>
            </a:r>
            <a:r>
              <a:rPr sz="2800" b="1" dirty="0" smtClean="0"/>
              <a:t>2015-</a:t>
            </a:r>
            <a:r>
              <a:rPr lang="ru-RU" sz="2800" b="1" dirty="0" smtClean="0"/>
              <a:t>2</a:t>
            </a:r>
            <a:r>
              <a:rPr sz="2800" b="1" dirty="0" smtClean="0"/>
              <a:t>017 </a:t>
            </a:r>
            <a:r>
              <a:rPr sz="2800" b="1" dirty="0" err="1"/>
              <a:t>гг</a:t>
            </a:r>
            <a:r>
              <a:rPr sz="2800" b="1" dirty="0"/>
              <a:t>.</a:t>
            </a:r>
          </a:p>
        </p:txBody>
      </p:sp>
      <p:sp>
        <p:nvSpPr>
          <p:cNvPr id="342" name="Shape 342"/>
          <p:cNvSpPr>
            <a:spLocks noGrp="1"/>
          </p:cNvSpPr>
          <p:nvPr>
            <p:ph type="body" idx="1"/>
          </p:nvPr>
        </p:nvSpPr>
        <p:spPr>
          <a:xfrm>
            <a:off x="457200" y="2133831"/>
            <a:ext cx="6256900" cy="42665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04787" lvl="0" indent="-204787" defTabSz="786384">
              <a:lnSpc>
                <a:spcPct val="120000"/>
              </a:lnSpc>
              <a:spcBef>
                <a:spcPts val="300"/>
              </a:spcBef>
              <a:defRPr sz="1800"/>
            </a:pPr>
            <a:r>
              <a:rPr sz="1720" dirty="0" err="1"/>
              <a:t>Развитие</a:t>
            </a:r>
            <a:r>
              <a:rPr sz="1720" dirty="0"/>
              <a:t> </a:t>
            </a:r>
            <a:r>
              <a:rPr sz="1720" dirty="0" err="1"/>
              <a:t>мобильных</a:t>
            </a:r>
            <a:r>
              <a:rPr sz="1720" dirty="0"/>
              <a:t> </a:t>
            </a:r>
            <a:r>
              <a:rPr sz="1720" dirty="0" err="1"/>
              <a:t>технологий</a:t>
            </a:r>
            <a:endParaRPr sz="1720" dirty="0"/>
          </a:p>
          <a:p>
            <a:pPr marL="204787" lvl="0" indent="-204787" defTabSz="786384">
              <a:lnSpc>
                <a:spcPct val="120000"/>
              </a:lnSpc>
              <a:spcBef>
                <a:spcPts val="300"/>
              </a:spcBef>
              <a:defRPr sz="1800"/>
            </a:pPr>
            <a:r>
              <a:rPr sz="1720" dirty="0" err="1"/>
              <a:t>Включение</a:t>
            </a:r>
            <a:r>
              <a:rPr sz="1720" dirty="0"/>
              <a:t> в </a:t>
            </a:r>
            <a:r>
              <a:rPr sz="1720" dirty="0" err="1"/>
              <a:t>состав</a:t>
            </a:r>
            <a:r>
              <a:rPr sz="1720" dirty="0"/>
              <a:t> </a:t>
            </a:r>
            <a:r>
              <a:rPr sz="1720" dirty="0" err="1"/>
              <a:t>глобальной</a:t>
            </a:r>
            <a:r>
              <a:rPr sz="1720" dirty="0"/>
              <a:t> </a:t>
            </a:r>
            <a:r>
              <a:rPr sz="1720" dirty="0" err="1"/>
              <a:t>информационной</a:t>
            </a:r>
            <a:r>
              <a:rPr sz="1720" dirty="0"/>
              <a:t> </a:t>
            </a:r>
            <a:r>
              <a:rPr sz="1720" dirty="0" err="1"/>
              <a:t>инфраструктуры</a:t>
            </a:r>
            <a:r>
              <a:rPr sz="1720" dirty="0"/>
              <a:t> </a:t>
            </a:r>
            <a:r>
              <a:rPr sz="1720" dirty="0" err="1"/>
              <a:t>ведущих</a:t>
            </a:r>
            <a:r>
              <a:rPr sz="1720" dirty="0"/>
              <a:t> </a:t>
            </a:r>
            <a:r>
              <a:rPr sz="1720" dirty="0" err="1"/>
              <a:t>мировых</a:t>
            </a:r>
            <a:r>
              <a:rPr sz="1720" dirty="0"/>
              <a:t> </a:t>
            </a:r>
            <a:r>
              <a:rPr sz="1720" dirty="0" err="1"/>
              <a:t>университетов</a:t>
            </a:r>
            <a:endParaRPr sz="1720" dirty="0"/>
          </a:p>
          <a:p>
            <a:pPr marL="204787" lvl="0" indent="-204787" defTabSz="786384">
              <a:lnSpc>
                <a:spcPct val="120000"/>
              </a:lnSpc>
              <a:spcBef>
                <a:spcPts val="300"/>
              </a:spcBef>
              <a:defRPr sz="1800"/>
            </a:pPr>
            <a:r>
              <a:rPr lang="ru-RU" sz="1720" dirty="0" smtClean="0"/>
              <a:t>Развитие </a:t>
            </a:r>
            <a:r>
              <a:rPr sz="1720" dirty="0" err="1" smtClean="0"/>
              <a:t>сервисно-ориентированного</a:t>
            </a:r>
            <a:r>
              <a:rPr sz="1720" dirty="0" smtClean="0"/>
              <a:t> </a:t>
            </a:r>
            <a:r>
              <a:rPr sz="1720" dirty="0" err="1"/>
              <a:t>подхода</a:t>
            </a:r>
            <a:r>
              <a:rPr sz="1720" dirty="0"/>
              <a:t> в </a:t>
            </a:r>
            <a:r>
              <a:rPr sz="1720" dirty="0" err="1"/>
              <a:t>предоставлении</a:t>
            </a:r>
            <a:r>
              <a:rPr sz="1720" dirty="0"/>
              <a:t> </a:t>
            </a:r>
            <a:r>
              <a:rPr sz="1720" dirty="0" err="1"/>
              <a:t>централизованных</a:t>
            </a:r>
            <a:r>
              <a:rPr sz="1720" dirty="0"/>
              <a:t> </a:t>
            </a:r>
            <a:r>
              <a:rPr sz="1720" dirty="0" err="1"/>
              <a:t>вычислительных</a:t>
            </a:r>
            <a:r>
              <a:rPr sz="1720" dirty="0"/>
              <a:t> и </a:t>
            </a:r>
            <a:r>
              <a:rPr sz="1720" dirty="0" err="1"/>
              <a:t>телекоммуникационных</a:t>
            </a:r>
            <a:r>
              <a:rPr sz="1720" dirty="0"/>
              <a:t> </a:t>
            </a:r>
            <a:r>
              <a:rPr sz="1720" dirty="0" err="1"/>
              <a:t>услуг</a:t>
            </a:r>
            <a:r>
              <a:rPr sz="1720" dirty="0"/>
              <a:t> и ИТ-</a:t>
            </a:r>
            <a:r>
              <a:rPr sz="1720" dirty="0" err="1"/>
              <a:t>сервисов</a:t>
            </a:r>
            <a:r>
              <a:rPr sz="1720" dirty="0"/>
              <a:t>, </a:t>
            </a:r>
            <a:r>
              <a:rPr sz="1720" dirty="0" err="1"/>
              <a:t>включая</a:t>
            </a:r>
            <a:r>
              <a:rPr sz="1720" dirty="0"/>
              <a:t> </a:t>
            </a:r>
            <a:r>
              <a:rPr sz="1720" dirty="0" err="1"/>
              <a:t>использование</a:t>
            </a:r>
            <a:r>
              <a:rPr sz="1720" dirty="0"/>
              <a:t> </a:t>
            </a:r>
            <a:r>
              <a:rPr sz="1720" dirty="0" err="1"/>
              <a:t>технологий</a:t>
            </a:r>
            <a:r>
              <a:rPr sz="1720" dirty="0"/>
              <a:t> </a:t>
            </a:r>
            <a:r>
              <a:rPr sz="1720" dirty="0" err="1"/>
              <a:t>виртуализации</a:t>
            </a:r>
            <a:r>
              <a:rPr sz="1720" dirty="0"/>
              <a:t> и </a:t>
            </a:r>
            <a:r>
              <a:rPr sz="1720" dirty="0" err="1"/>
              <a:t>облачных</a:t>
            </a:r>
            <a:r>
              <a:rPr sz="1720" dirty="0"/>
              <a:t> </a:t>
            </a:r>
            <a:r>
              <a:rPr sz="1720" dirty="0" err="1"/>
              <a:t>вычислений</a:t>
            </a:r>
            <a:endParaRPr sz="1720" dirty="0"/>
          </a:p>
          <a:p>
            <a:pPr marL="204787" lvl="0" indent="-204787" defTabSz="786384">
              <a:lnSpc>
                <a:spcPct val="120000"/>
              </a:lnSpc>
              <a:spcBef>
                <a:spcPts val="300"/>
              </a:spcBef>
              <a:defRPr sz="1800"/>
            </a:pPr>
            <a:r>
              <a:rPr sz="1720" dirty="0" err="1"/>
              <a:t>Реализация</a:t>
            </a:r>
            <a:r>
              <a:rPr sz="1720" dirty="0"/>
              <a:t> </a:t>
            </a:r>
            <a:r>
              <a:rPr sz="1720" dirty="0" err="1"/>
              <a:t>интеграционных</a:t>
            </a:r>
            <a:r>
              <a:rPr sz="1720" dirty="0"/>
              <a:t> </a:t>
            </a:r>
            <a:r>
              <a:rPr sz="1720" dirty="0" err="1"/>
              <a:t>проектов</a:t>
            </a:r>
            <a:r>
              <a:rPr sz="1720" dirty="0"/>
              <a:t>, </a:t>
            </a:r>
            <a:r>
              <a:rPr sz="1720" dirty="0" err="1"/>
              <a:t>охватывающих</a:t>
            </a:r>
            <a:r>
              <a:rPr sz="1720" dirty="0"/>
              <a:t> </a:t>
            </a:r>
            <a:r>
              <a:rPr sz="1720" dirty="0" err="1"/>
              <a:t>все</a:t>
            </a:r>
            <a:r>
              <a:rPr sz="1720" dirty="0"/>
              <a:t> </a:t>
            </a:r>
            <a:r>
              <a:rPr sz="1720" dirty="0" err="1"/>
              <a:t>сферы</a:t>
            </a:r>
            <a:r>
              <a:rPr sz="1720" dirty="0"/>
              <a:t> </a:t>
            </a:r>
            <a:r>
              <a:rPr sz="1720" dirty="0" err="1"/>
              <a:t>деятельности</a:t>
            </a:r>
            <a:r>
              <a:rPr sz="1720" dirty="0"/>
              <a:t> </a:t>
            </a:r>
            <a:r>
              <a:rPr sz="1720" dirty="0" err="1"/>
              <a:t>Университета</a:t>
            </a:r>
            <a:r>
              <a:rPr sz="1720" dirty="0"/>
              <a:t>. </a:t>
            </a:r>
            <a:r>
              <a:rPr sz="1720" dirty="0" err="1"/>
              <a:t>Внедрение</a:t>
            </a:r>
            <a:r>
              <a:rPr sz="1720" dirty="0"/>
              <a:t> </a:t>
            </a:r>
            <a:r>
              <a:rPr sz="1720" dirty="0" err="1"/>
              <a:t>системы</a:t>
            </a:r>
            <a:r>
              <a:rPr sz="1720" dirty="0"/>
              <a:t> </a:t>
            </a:r>
            <a:r>
              <a:rPr sz="1720" dirty="0" err="1"/>
              <a:t>электронного</a:t>
            </a:r>
            <a:r>
              <a:rPr sz="1720" dirty="0"/>
              <a:t> </a:t>
            </a:r>
            <a:r>
              <a:rPr sz="1720" dirty="0" err="1"/>
              <a:t>университетского</a:t>
            </a:r>
            <a:r>
              <a:rPr sz="1720" dirty="0"/>
              <a:t> </a:t>
            </a:r>
            <a:r>
              <a:rPr sz="1720" dirty="0" err="1"/>
              <a:t>кампуса</a:t>
            </a:r>
            <a:r>
              <a:rPr sz="1720" dirty="0"/>
              <a:t>, </a:t>
            </a:r>
            <a:r>
              <a:rPr sz="1720" dirty="0" err="1"/>
              <a:t>завершение</a:t>
            </a:r>
            <a:r>
              <a:rPr sz="1720" dirty="0"/>
              <a:t> </a:t>
            </a:r>
            <a:r>
              <a:rPr sz="1720" dirty="0" err="1"/>
              <a:t>строительства</a:t>
            </a:r>
            <a:r>
              <a:rPr sz="1720" dirty="0"/>
              <a:t> </a:t>
            </a:r>
            <a:r>
              <a:rPr sz="1720" dirty="0" err="1"/>
              <a:t>центра</a:t>
            </a:r>
            <a:r>
              <a:rPr sz="1720" dirty="0"/>
              <a:t> </a:t>
            </a:r>
            <a:r>
              <a:rPr sz="1720" dirty="0" err="1"/>
              <a:t>обработки</a:t>
            </a:r>
            <a:r>
              <a:rPr sz="1720" dirty="0"/>
              <a:t> </a:t>
            </a:r>
            <a:r>
              <a:rPr sz="1720" dirty="0" err="1"/>
              <a:t>данных</a:t>
            </a:r>
            <a:r>
              <a:rPr sz="1720" dirty="0"/>
              <a:t> - </a:t>
            </a:r>
            <a:r>
              <a:rPr sz="1720" dirty="0" err="1"/>
              <a:t>будущего</a:t>
            </a:r>
            <a:r>
              <a:rPr sz="1720" dirty="0"/>
              <a:t> </a:t>
            </a:r>
            <a:r>
              <a:rPr sz="1720" dirty="0" err="1"/>
              <a:t>ядра</a:t>
            </a:r>
            <a:r>
              <a:rPr sz="1720" dirty="0"/>
              <a:t> </a:t>
            </a:r>
            <a:r>
              <a:rPr sz="1720" dirty="0" err="1"/>
              <a:t>облачной</a:t>
            </a:r>
            <a:r>
              <a:rPr sz="1720" dirty="0"/>
              <a:t> </a:t>
            </a:r>
            <a:r>
              <a:rPr sz="1720" dirty="0" err="1"/>
              <a:t>инфраструктуры</a:t>
            </a:r>
            <a:r>
              <a:rPr sz="1720" dirty="0"/>
              <a:t> </a:t>
            </a:r>
            <a:r>
              <a:rPr sz="1720" dirty="0" err="1"/>
              <a:t>вуза</a:t>
            </a:r>
            <a:endParaRPr sz="1720" dirty="0"/>
          </a:p>
        </p:txBody>
      </p:sp>
      <p:sp>
        <p:nvSpPr>
          <p:cNvPr id="343" name="Shape 343"/>
          <p:cNvSpPr>
            <a:spLocks noGrp="1"/>
          </p:cNvSpPr>
          <p:nvPr>
            <p:ph type="sldNum" sz="quarter" idx="2"/>
          </p:nvPr>
        </p:nvSpPr>
        <p:spPr>
          <a:xfrm>
            <a:off x="6553200" y="6132829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26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344" name="pasted-image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868914" y="1993539"/>
            <a:ext cx="706305" cy="706306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Shape 345"/>
          <p:cNvSpPr/>
          <p:nvPr/>
        </p:nvSpPr>
        <p:spPr>
          <a:xfrm>
            <a:off x="6487157" y="1850122"/>
            <a:ext cx="520864" cy="99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5900" b="1">
                <a:solidFill>
                  <a:srgbClr val="436BA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900" b="1">
                <a:solidFill>
                  <a:srgbClr val="436BAF"/>
                </a:solidFill>
              </a:rPr>
              <a:t>1</a:t>
            </a:r>
          </a:p>
        </p:txBody>
      </p:sp>
      <p:pic>
        <p:nvPicPr>
          <p:cNvPr id="346" name="pasted-image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529314" y="1993539"/>
            <a:ext cx="706305" cy="706306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Shape 347"/>
          <p:cNvSpPr/>
          <p:nvPr/>
        </p:nvSpPr>
        <p:spPr>
          <a:xfrm>
            <a:off x="8205890" y="1782389"/>
            <a:ext cx="770387" cy="99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5900">
                <a:solidFill>
                  <a:srgbClr val="436BA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900">
                <a:solidFill>
                  <a:srgbClr val="436BAF"/>
                </a:solidFill>
              </a:rPr>
              <a:t>%</a:t>
            </a:r>
          </a:p>
        </p:txBody>
      </p:sp>
      <p:pic>
        <p:nvPicPr>
          <p:cNvPr id="348" name="pasted-image.pn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6664215" y="3222506"/>
            <a:ext cx="1911571" cy="120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38900"/>
              </p:ext>
            </p:extLst>
          </p:nvPr>
        </p:nvGraphicFramePr>
        <p:xfrm>
          <a:off x="485775" y="1545021"/>
          <a:ext cx="8181975" cy="4811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Лист" r:id="rId4" imgW="8181857" imgH="5343406" progId="Excel.Sheet.8">
                  <p:embed/>
                </p:oleObj>
              </mc:Choice>
              <mc:Fallback>
                <p:oleObj name="Лист" r:id="rId4" imgW="8181857" imgH="5343406" progId="Excel.Sheet.8">
                  <p:embed/>
                  <p:pic>
                    <p:nvPicPr>
                      <p:cNvPr id="0" name="Picture 2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1545021"/>
                        <a:ext cx="8181975" cy="48113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95534" y="622300"/>
            <a:ext cx="9024370" cy="565055"/>
          </a:xfrm>
        </p:spPr>
        <p:txBody>
          <a:bodyPr/>
          <a:lstStyle/>
          <a:p>
            <a:r>
              <a:rPr lang="ru-RU" altLang="ru-RU" sz="2800" b="1" dirty="0" smtClean="0"/>
              <a:t>Планы развития ИТ-инфраструктуры в 2015 г. (млн. руб.)</a:t>
            </a:r>
            <a:endParaRPr lang="ru-RU" altLang="ru-RU" sz="28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28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9144000" cy="622300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Shape 382"/>
          <p:cNvSpPr>
            <a:spLocks noGrp="1"/>
          </p:cNvSpPr>
          <p:nvPr>
            <p:ph type="title"/>
          </p:nvPr>
        </p:nvSpPr>
        <p:spPr>
          <a:xfrm>
            <a:off x="-1" y="601114"/>
            <a:ext cx="8929690" cy="10900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667512">
              <a:defRPr sz="1800" b="0"/>
            </a:pPr>
            <a:r>
              <a:rPr sz="2800" b="1" dirty="0"/>
              <a:t>Предложения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sz="2800" b="1" dirty="0" smtClean="0"/>
              <a:t>для </a:t>
            </a:r>
            <a:r>
              <a:rPr sz="2800" b="1" dirty="0"/>
              <a:t>решения </a:t>
            </a:r>
            <a:r>
              <a:rPr lang="ru-RU" sz="2800" b="1" dirty="0" smtClean="0"/>
              <a:t>Ученого Совета </a:t>
            </a:r>
            <a:r>
              <a:rPr sz="2800" b="1" dirty="0" smtClean="0"/>
              <a:t>УрФУ</a:t>
            </a:r>
            <a:endParaRPr sz="2800" b="1" dirty="0"/>
          </a:p>
        </p:txBody>
      </p:sp>
      <p:sp>
        <p:nvSpPr>
          <p:cNvPr id="383" name="Shape 383"/>
          <p:cNvSpPr>
            <a:spLocks noGrp="1"/>
          </p:cNvSpPr>
          <p:nvPr>
            <p:ph type="body" idx="1"/>
          </p:nvPr>
        </p:nvSpPr>
        <p:spPr>
          <a:xfrm>
            <a:off x="500034" y="2222865"/>
            <a:ext cx="8229601" cy="342302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40631" lvl="0" indent="-240631">
              <a:lnSpc>
                <a:spcPct val="120000"/>
              </a:lnSpc>
              <a:buFontTx/>
              <a:buAutoNum type="arabicPeriod"/>
              <a:defRPr sz="1800"/>
            </a:pPr>
            <a:r>
              <a:rPr lang="ru-RU" sz="2000" dirty="0" smtClean="0"/>
              <a:t>Отметить существенный рост востребованности ИТ-сервисов  сотрудниками и студентами </a:t>
            </a:r>
            <a:r>
              <a:rPr lang="ru-RU" sz="2000" dirty="0" err="1" smtClean="0"/>
              <a:t>УрФУ</a:t>
            </a:r>
            <a:r>
              <a:rPr lang="ru-RU" sz="2000" dirty="0" smtClean="0"/>
              <a:t>.</a:t>
            </a:r>
          </a:p>
          <a:p>
            <a:pPr marL="240631" lvl="0" indent="-240631">
              <a:lnSpc>
                <a:spcPct val="120000"/>
              </a:lnSpc>
              <a:buFontTx/>
              <a:buAutoNum type="arabicPeriod"/>
              <a:defRPr sz="1800"/>
            </a:pPr>
            <a:r>
              <a:rPr sz="2000" dirty="0" err="1" smtClean="0"/>
              <a:t>Одобрить</a:t>
            </a:r>
            <a:r>
              <a:rPr sz="2000" dirty="0" smtClean="0"/>
              <a:t> </a:t>
            </a:r>
            <a:r>
              <a:rPr sz="2000" dirty="0" err="1" smtClean="0"/>
              <a:t>предложенны</a:t>
            </a:r>
            <a:r>
              <a:rPr lang="ru-RU" sz="2000" dirty="0" smtClean="0"/>
              <a:t>е</a:t>
            </a:r>
            <a:r>
              <a:rPr sz="2000" dirty="0" smtClean="0"/>
              <a:t> </a:t>
            </a:r>
            <a:r>
              <a:rPr lang="ru-RU" sz="2000" dirty="0" smtClean="0"/>
              <a:t>приоритеты и планы </a:t>
            </a:r>
            <a:r>
              <a:rPr sz="2000" dirty="0" err="1" smtClean="0"/>
              <a:t>по</a:t>
            </a:r>
            <a:r>
              <a:rPr sz="2000" dirty="0" smtClean="0"/>
              <a:t> </a:t>
            </a:r>
            <a:r>
              <a:rPr lang="ru-RU" sz="2000" dirty="0" smtClean="0"/>
              <a:t>модернизации ИТ-инфраструктуры </a:t>
            </a:r>
            <a:r>
              <a:rPr lang="ru-RU" sz="2000" dirty="0" smtClean="0"/>
              <a:t>в</a:t>
            </a:r>
            <a:r>
              <a:rPr sz="2000" dirty="0" smtClean="0"/>
              <a:t> 2015</a:t>
            </a:r>
            <a:r>
              <a:rPr lang="ru-RU" sz="2000" dirty="0" smtClean="0"/>
              <a:t> </a:t>
            </a:r>
            <a:r>
              <a:rPr sz="2000" dirty="0" smtClean="0"/>
              <a:t>г</a:t>
            </a:r>
            <a:r>
              <a:rPr sz="2000" dirty="0"/>
              <a:t>.</a:t>
            </a:r>
          </a:p>
          <a:p>
            <a:pPr marL="0" lvl="0" indent="0">
              <a:lnSpc>
                <a:spcPct val="120000"/>
              </a:lnSpc>
              <a:buNone/>
              <a:defRPr sz="1800"/>
            </a:pPr>
            <a:endParaRPr dirty="0"/>
          </a:p>
        </p:txBody>
      </p:sp>
      <p:sp>
        <p:nvSpPr>
          <p:cNvPr id="384" name="Shape 384"/>
          <p:cNvSpPr>
            <a:spLocks noGrp="1"/>
          </p:cNvSpPr>
          <p:nvPr>
            <p:ph type="sldNum" sz="quarter" idx="2"/>
          </p:nvPr>
        </p:nvSpPr>
        <p:spPr>
          <a:xfrm>
            <a:off x="6553200" y="6132829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28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sldNum" sz="quarter" idx="2"/>
          </p:nvPr>
        </p:nvSpPr>
        <p:spPr>
          <a:xfrm>
            <a:off x="6553200" y="6132829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18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107949" y="622300"/>
            <a:ext cx="8856665" cy="719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2800" b="1" dirty="0"/>
              <a:t>Инвестиции в проекты </a:t>
            </a:r>
            <a:r>
              <a:rPr sz="2800" b="1" dirty="0" smtClean="0"/>
              <a:t>2010</a:t>
            </a:r>
            <a:r>
              <a:rPr sz="2800" b="1" dirty="0"/>
              <a:t>-2014 гг. (</a:t>
            </a:r>
            <a:r>
              <a:rPr sz="2800" b="1" dirty="0" err="1"/>
              <a:t>млн</a:t>
            </a:r>
            <a:r>
              <a:rPr sz="2800" b="1" dirty="0"/>
              <a:t>. </a:t>
            </a:r>
            <a:r>
              <a:rPr sz="2800" b="1" dirty="0" err="1"/>
              <a:t>руб</a:t>
            </a:r>
            <a:r>
              <a:rPr sz="2800" b="1" dirty="0"/>
              <a:t>.)</a:t>
            </a:r>
          </a:p>
        </p:txBody>
      </p:sp>
      <p:pic>
        <p:nvPicPr>
          <p:cNvPr id="186" name="pasted-image.pdf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34181" y="1418166"/>
            <a:ext cx="8204201" cy="5207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asted-image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664780" y="5651139"/>
            <a:ext cx="1124249" cy="1124249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436621" y="722839"/>
            <a:ext cx="8229601" cy="98859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 b="0"/>
            </a:pPr>
            <a:r>
              <a:rPr sz="2800" b="1" dirty="0"/>
              <a:t>Основные результаты модернизации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sz="2800" b="1" dirty="0" smtClean="0"/>
              <a:t>сетей </a:t>
            </a:r>
            <a:r>
              <a:rPr sz="2800" b="1" dirty="0"/>
              <a:t>передачи данных (2010-2014)</a:t>
            </a:r>
          </a:p>
        </p:txBody>
      </p:sp>
      <p:sp>
        <p:nvSpPr>
          <p:cNvPr id="189" name="Shape 189"/>
          <p:cNvSpPr>
            <a:spLocks noGrp="1"/>
          </p:cNvSpPr>
          <p:nvPr>
            <p:ph type="sldNum" sz="quarter" idx="2"/>
          </p:nvPr>
        </p:nvSpPr>
        <p:spPr>
          <a:xfrm>
            <a:off x="6812512" y="6035462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4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190" name="image2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pasted-image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664780" y="4163686"/>
            <a:ext cx="1124249" cy="1124249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196457" y="2060458"/>
            <a:ext cx="6845378" cy="4790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500"/>
              </a:spcBef>
              <a:buSzPct val="100000"/>
              <a:buFont typeface="Arial"/>
              <a:buChar char="•"/>
            </a:pPr>
            <a:r>
              <a:rPr lang="ru-RU" sz="2200" dirty="0">
                <a:latin typeface="Calibri"/>
                <a:ea typeface="Calibri"/>
                <a:cs typeface="Calibri"/>
                <a:sym typeface="Calibri"/>
              </a:rPr>
              <a:t>Модернизация ЛВС кампусов: </a:t>
            </a:r>
            <a:br>
              <a:rPr lang="ru-RU" sz="2200" dirty="0">
                <a:latin typeface="Calibri"/>
                <a:ea typeface="Calibri"/>
                <a:cs typeface="Calibri"/>
                <a:sym typeface="Calibri"/>
              </a:rPr>
            </a:br>
            <a:r>
              <a:rPr lang="ru-RU" sz="2200" dirty="0">
                <a:latin typeface="Calibri"/>
                <a:ea typeface="Calibri"/>
                <a:cs typeface="Calibri"/>
                <a:sym typeface="Calibri"/>
              </a:rPr>
              <a:t>Мира 19, Чапаева 20,  ХТИ, ММТ, ИЕН, РТФ</a:t>
            </a:r>
          </a:p>
          <a:p>
            <a:pPr marL="342900" lvl="0" indent="-342900">
              <a:lnSpc>
                <a:spcPct val="120000"/>
              </a:lnSpc>
              <a:spcBef>
                <a:spcPts val="500"/>
              </a:spcBef>
              <a:buSzPct val="100000"/>
              <a:buFont typeface="Arial"/>
              <a:buChar char="•"/>
            </a:pPr>
            <a:r>
              <a:rPr lang="ru-RU" sz="2200" dirty="0" smtClean="0">
                <a:latin typeface="Calibri"/>
                <a:ea typeface="Calibri"/>
                <a:cs typeface="Calibri"/>
                <a:sym typeface="Calibri"/>
              </a:rPr>
              <a:t>Создание </a:t>
            </a:r>
            <a:r>
              <a:rPr sz="2200" dirty="0" err="1" smtClean="0">
                <a:latin typeface="Calibri"/>
                <a:ea typeface="Calibri"/>
                <a:cs typeface="Calibri"/>
                <a:sym typeface="Calibri"/>
              </a:rPr>
              <a:t>Магистральн</a:t>
            </a:r>
            <a:r>
              <a:rPr lang="ru-RU" sz="2200" dirty="0" smtClean="0">
                <a:latin typeface="Calibri"/>
                <a:ea typeface="Calibri"/>
                <a:cs typeface="Calibri"/>
                <a:sym typeface="Calibri"/>
              </a:rPr>
              <a:t>ой</a:t>
            </a:r>
            <a:r>
              <a:rPr sz="22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200" dirty="0" err="1" smtClean="0">
                <a:latin typeface="Calibri"/>
                <a:ea typeface="Calibri"/>
                <a:cs typeface="Calibri"/>
                <a:sym typeface="Calibri"/>
              </a:rPr>
              <a:t>сет</a:t>
            </a:r>
            <a:r>
              <a:rPr lang="ru-RU" sz="2200" dirty="0" smtClean="0">
                <a:latin typeface="Calibri"/>
                <a:ea typeface="Calibri"/>
                <a:cs typeface="Calibri"/>
                <a:sym typeface="Calibri"/>
              </a:rPr>
              <a:t>и,</a:t>
            </a:r>
            <a:r>
              <a:rPr sz="22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200" dirty="0" smtClean="0">
                <a:latin typeface="Calibri"/>
                <a:ea typeface="Calibri"/>
                <a:cs typeface="Calibri"/>
                <a:sym typeface="Calibri"/>
              </a:rPr>
              <a:t>обеспечивающей связность кампусов университета </a:t>
            </a:r>
            <a:r>
              <a:rPr sz="2200" dirty="0" err="1" smtClean="0"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sz="22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200" dirty="0" err="1">
                <a:latin typeface="Calibri"/>
                <a:ea typeface="Calibri"/>
                <a:cs typeface="Calibri"/>
                <a:sym typeface="Calibri"/>
              </a:rPr>
              <a:t>скорости</a:t>
            </a:r>
            <a:r>
              <a:rPr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200" dirty="0" smtClean="0">
                <a:latin typeface="Calibri"/>
                <a:ea typeface="Calibri"/>
                <a:cs typeface="Calibri"/>
                <a:sym typeface="Calibri"/>
              </a:rPr>
              <a:t>10Гб/</a:t>
            </a:r>
            <a:r>
              <a:rPr sz="2200" dirty="0" err="1" smtClean="0">
                <a:latin typeface="Calibri"/>
                <a:ea typeface="Calibri"/>
                <a:cs typeface="Calibri"/>
                <a:sym typeface="Calibri"/>
              </a:rPr>
              <a:t>сек</a:t>
            </a:r>
            <a:r>
              <a:rPr lang="ru-RU" sz="2200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lnSpc>
                <a:spcPct val="120000"/>
              </a:lnSpc>
              <a:spcBef>
                <a:spcPts val="500"/>
              </a:spcBef>
              <a:buSzPct val="100000"/>
              <a:buFont typeface="Arial"/>
              <a:buChar char="•"/>
            </a:pPr>
            <a:r>
              <a:rPr sz="2200" dirty="0" err="1" smtClean="0">
                <a:latin typeface="Calibri"/>
                <a:ea typeface="Calibri"/>
                <a:cs typeface="Calibri"/>
                <a:sym typeface="Calibri"/>
              </a:rPr>
              <a:t>Модернизация</a:t>
            </a:r>
            <a:r>
              <a:rPr sz="22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200" dirty="0" err="1" smtClean="0">
                <a:latin typeface="Calibri"/>
                <a:ea typeface="Calibri"/>
                <a:cs typeface="Calibri"/>
                <a:sym typeface="Calibri"/>
              </a:rPr>
              <a:t>подключений</a:t>
            </a:r>
            <a:r>
              <a:rPr sz="2200" dirty="0" smtClean="0">
                <a:latin typeface="Calibri"/>
                <a:ea typeface="Calibri"/>
                <a:cs typeface="Calibri"/>
                <a:sym typeface="Calibri"/>
              </a:rPr>
              <a:t> к </a:t>
            </a:r>
            <a:r>
              <a:rPr sz="2200" dirty="0" err="1" smtClean="0">
                <a:latin typeface="Calibri"/>
                <a:ea typeface="Calibri"/>
                <a:cs typeface="Calibri"/>
                <a:sym typeface="Calibri"/>
              </a:rPr>
              <a:t>магистральным</a:t>
            </a:r>
            <a:r>
              <a:rPr sz="22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200" dirty="0" err="1" smtClean="0">
                <a:latin typeface="Calibri"/>
                <a:ea typeface="Calibri"/>
                <a:cs typeface="Calibri"/>
                <a:sym typeface="Calibri"/>
              </a:rPr>
              <a:t>сетям</a:t>
            </a:r>
            <a:r>
              <a:rPr sz="2200" dirty="0" smtClean="0">
                <a:latin typeface="Calibri"/>
                <a:ea typeface="Calibri"/>
                <a:cs typeface="Calibri"/>
                <a:sym typeface="Calibri"/>
              </a:rPr>
              <a:t> (10-Г </a:t>
            </a:r>
            <a:r>
              <a:rPr sz="2200" dirty="0" err="1" smtClean="0">
                <a:latin typeface="Calibri"/>
                <a:ea typeface="Calibri"/>
                <a:cs typeface="Calibri"/>
                <a:sym typeface="Calibri"/>
              </a:rPr>
              <a:t>кольцо</a:t>
            </a:r>
            <a:r>
              <a:rPr sz="2200" dirty="0" smtClean="0">
                <a:latin typeface="Calibri"/>
                <a:ea typeface="Calibri"/>
                <a:cs typeface="Calibri"/>
                <a:sym typeface="Calibri"/>
              </a:rPr>
              <a:t> 3R </a:t>
            </a:r>
            <a:r>
              <a:rPr sz="2200" dirty="0" err="1" smtClean="0">
                <a:latin typeface="Calibri"/>
                <a:ea typeface="Calibri"/>
                <a:cs typeface="Calibri"/>
                <a:sym typeface="Calibri"/>
              </a:rPr>
              <a:t>сети</a:t>
            </a:r>
            <a:r>
              <a:rPr sz="22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200" dirty="0" err="1" smtClean="0">
                <a:latin typeface="Calibri"/>
                <a:ea typeface="Calibri"/>
                <a:cs typeface="Calibri"/>
                <a:sym typeface="Calibri"/>
              </a:rPr>
              <a:t>RunNet</a:t>
            </a:r>
            <a:r>
              <a:rPr sz="2200" dirty="0" smtClean="0"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342900" indent="-342900">
              <a:lnSpc>
                <a:spcPct val="120000"/>
              </a:lnSpc>
              <a:spcBef>
                <a:spcPts val="500"/>
              </a:spcBef>
              <a:buSzPct val="100000"/>
              <a:buFont typeface="Arial"/>
              <a:buChar char="•"/>
            </a:pPr>
            <a:r>
              <a:rPr sz="2200" dirty="0" err="1" smtClean="0">
                <a:latin typeface="Calibri"/>
                <a:ea typeface="Calibri"/>
                <a:cs typeface="Calibri"/>
                <a:sym typeface="Calibri"/>
              </a:rPr>
              <a:t>Развитие</a:t>
            </a:r>
            <a:r>
              <a:rPr sz="22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200" dirty="0" err="1">
                <a:latin typeface="Calibri"/>
                <a:ea typeface="Calibri"/>
                <a:cs typeface="Calibri"/>
                <a:sym typeface="Calibri"/>
              </a:rPr>
              <a:t>беспроводных</a:t>
            </a:r>
            <a:r>
              <a:rPr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200" dirty="0" err="1">
                <a:latin typeface="Calibri"/>
                <a:ea typeface="Calibri"/>
                <a:cs typeface="Calibri"/>
                <a:sym typeface="Calibri"/>
              </a:rPr>
              <a:t>сетей</a:t>
            </a:r>
            <a:r>
              <a:rPr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2200" dirty="0" smtClean="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sz="2200" dirty="0">
                <a:latin typeface="Calibri"/>
                <a:ea typeface="Calibri"/>
                <a:cs typeface="Calibri"/>
                <a:sym typeface="Calibri"/>
              </a:rPr>
              <a:t>ИМКН, </a:t>
            </a:r>
            <a:r>
              <a:rPr lang="ru-RU" sz="2200" dirty="0" smtClean="0">
                <a:latin typeface="Calibri"/>
                <a:ea typeface="Calibri"/>
                <a:cs typeface="Calibri"/>
                <a:sym typeface="Calibri"/>
              </a:rPr>
              <a:t>ГУК, ИГУП, ФУО</a:t>
            </a:r>
            <a:r>
              <a:rPr sz="2200" dirty="0" smtClean="0"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ru-RU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sz="22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lnSpc>
                <a:spcPct val="120000"/>
              </a:lnSpc>
              <a:spcBef>
                <a:spcPts val="500"/>
              </a:spcBef>
              <a:buSzPct val="100000"/>
              <a:buFont typeface="Arial"/>
              <a:buChar char="•"/>
            </a:pPr>
            <a:r>
              <a:rPr lang="ru-RU" sz="2200" dirty="0" smtClean="0">
                <a:latin typeface="Calibri"/>
                <a:ea typeface="Calibri"/>
                <a:cs typeface="Calibri"/>
                <a:sym typeface="Calibri"/>
              </a:rPr>
              <a:t>Внедрение </a:t>
            </a:r>
            <a:r>
              <a:rPr lang="ru-RU" sz="2200" dirty="0">
                <a:latin typeface="Calibri"/>
                <a:ea typeface="Calibri"/>
                <a:cs typeface="Calibri"/>
                <a:sym typeface="Calibri"/>
              </a:rPr>
              <a:t>единой политики ИП-адресации, формирование единого адресного пространства 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pasted-image.pn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7386111" y="2130105"/>
            <a:ext cx="1681588" cy="16703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xfrm>
            <a:off x="6553200" y="6132829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5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197" name="image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964" y="1288276"/>
            <a:ext cx="5602620" cy="5286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2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hape 199"/>
          <p:cNvSpPr/>
          <p:nvPr/>
        </p:nvSpPr>
        <p:spPr>
          <a:xfrm>
            <a:off x="250824" y="613006"/>
            <a:ext cx="8713790" cy="588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694944"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2800" b="1" dirty="0" err="1"/>
              <a:t>Отказоустойчивая</a:t>
            </a:r>
            <a:r>
              <a:rPr sz="2800" b="1" dirty="0"/>
              <a:t> </a:t>
            </a:r>
            <a:r>
              <a:rPr sz="2800" b="1" dirty="0" err="1"/>
              <a:t>топология</a:t>
            </a:r>
            <a:r>
              <a:rPr sz="2800" b="1" dirty="0"/>
              <a:t> </a:t>
            </a:r>
            <a:r>
              <a:rPr sz="2800" b="1" dirty="0" err="1"/>
              <a:t>корпоративной</a:t>
            </a:r>
            <a:r>
              <a:rPr sz="2800" b="1" dirty="0"/>
              <a:t> </a:t>
            </a:r>
            <a:r>
              <a:rPr sz="2800" b="1" dirty="0" err="1"/>
              <a:t>сети</a:t>
            </a:r>
            <a:r>
              <a:rPr sz="2800" b="1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100795"/>
              </p:ext>
            </p:extLst>
          </p:nvPr>
        </p:nvGraphicFramePr>
        <p:xfrm>
          <a:off x="-1441695" y="-511980"/>
          <a:ext cx="11753850" cy="803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457200" y="613005"/>
            <a:ext cx="8229600" cy="801125"/>
          </a:xfrm>
        </p:spPr>
        <p:txBody>
          <a:bodyPr/>
          <a:lstStyle/>
          <a:p>
            <a:pPr lvl="0"/>
            <a:r>
              <a:rPr lang="ru-RU" dirty="0" smtClean="0"/>
              <a:t>Доступ в международные </a:t>
            </a:r>
            <a:br>
              <a:rPr lang="ru-RU" dirty="0" smtClean="0"/>
            </a:br>
            <a:r>
              <a:rPr lang="ru-RU" dirty="0" smtClean="0"/>
              <a:t>научно-образовательные</a:t>
            </a:r>
            <a:r>
              <a:rPr lang="ru-RU" dirty="0"/>
              <a:t> </a:t>
            </a:r>
            <a:r>
              <a:rPr lang="ru-RU" dirty="0" smtClean="0"/>
              <a:t>сети и Интернет</a:t>
            </a:r>
            <a:endParaRPr lang="ru-RU" dirty="0"/>
          </a:p>
        </p:txBody>
      </p:sp>
      <p:sp>
        <p:nvSpPr>
          <p:cNvPr id="202" name="Shape 202"/>
          <p:cNvSpPr>
            <a:spLocks noGrp="1"/>
          </p:cNvSpPr>
          <p:nvPr>
            <p:ph type="body" idx="1"/>
          </p:nvPr>
        </p:nvSpPr>
        <p:spPr>
          <a:xfrm>
            <a:off x="457200" y="1552576"/>
            <a:ext cx="8229600" cy="4879900"/>
          </a:xfrm>
        </p:spPr>
        <p:txBody>
          <a:bodyPr/>
          <a:lstStyle>
            <a:lvl1pPr marL="0" indent="0" algn="ctr">
              <a:spcBef>
                <a:spcPts val="300"/>
              </a:spcBef>
              <a:buSzTx/>
              <a:buNone/>
              <a:defRPr sz="2000"/>
            </a:lvl1pPr>
          </a:lstStyle>
          <a:p>
            <a:pPr lvl="0" rtl="0">
              <a:defRPr lang="ru-RU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Ширина внешних каналов связи (Мбит/сек) увеличилась в 6,7 раза</a:t>
            </a:r>
          </a:p>
        </p:txBody>
      </p:sp>
      <p:sp>
        <p:nvSpPr>
          <p:cNvPr id="203" name="Shape 20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6</a:t>
            </a:fld>
            <a:endParaRPr lang="ru-RU"/>
          </a:p>
        </p:txBody>
      </p:sp>
      <p:pic>
        <p:nvPicPr>
          <p:cNvPr id="206" name="image2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613006"/>
            <a:ext cx="8229600" cy="514046"/>
          </a:xfrm>
        </p:spPr>
        <p:txBody>
          <a:bodyPr/>
          <a:lstStyle/>
          <a:p>
            <a:r>
              <a:rPr lang="ru-RU" dirty="0" smtClean="0"/>
              <a:t>Динамика роста покрытия </a:t>
            </a:r>
            <a:r>
              <a:rPr lang="en-US" dirty="0" smtClean="0"/>
              <a:t>Wi-Fi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0497" y="1222743"/>
            <a:ext cx="8623004" cy="382773"/>
          </a:xfrm>
        </p:spPr>
        <p:txBody>
          <a:bodyPr/>
          <a:lstStyle/>
          <a:p>
            <a:pPr marL="0" indent="0" algn="ctr" rtl="0">
              <a:spcBef>
                <a:spcPts val="300"/>
              </a:spcBef>
              <a:buSzTx/>
              <a:buNone/>
              <a:defRPr lang="ru-RU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Количество точек доступа (</a:t>
            </a:r>
            <a:r>
              <a:rPr lang="ru-RU" sz="1400" kern="12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шт.) </a:t>
            </a:r>
            <a:r>
              <a:rPr lang="ru-RU" sz="1400" kern="12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rPr>
              <a:t>увеличилось в 2 раза</a:t>
            </a:r>
          </a:p>
        </p:txBody>
      </p:sp>
      <p:pic>
        <p:nvPicPr>
          <p:cNvPr id="4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356128"/>
              </p:ext>
            </p:extLst>
          </p:nvPr>
        </p:nvGraphicFramePr>
        <p:xfrm>
          <a:off x="547575" y="1679945"/>
          <a:ext cx="8048848" cy="4912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96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xfrm>
            <a:off x="0" y="727075"/>
            <a:ext cx="9144000" cy="89217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 b="0"/>
            </a:pPr>
            <a:r>
              <a:rPr lang="ru-RU" sz="2800" b="1" dirty="0" smtClean="0"/>
              <a:t>Р</a:t>
            </a:r>
            <a:r>
              <a:rPr sz="2800" b="1" dirty="0" smtClean="0"/>
              <a:t>езультаты  модернизац</a:t>
            </a:r>
            <a:r>
              <a:rPr lang="ru-RU" sz="2800" b="1" dirty="0" smtClean="0"/>
              <a:t>и</a:t>
            </a:r>
            <a:r>
              <a:rPr sz="2800" b="1" dirty="0" smtClean="0"/>
              <a:t>и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sz="2800" b="1" dirty="0" smtClean="0"/>
              <a:t>вычислительных мощностей</a:t>
            </a:r>
            <a:r>
              <a:rPr lang="ru-RU" dirty="0"/>
              <a:t> </a:t>
            </a:r>
            <a:r>
              <a:rPr sz="2800" b="1" dirty="0" smtClean="0"/>
              <a:t>и </a:t>
            </a:r>
            <a:r>
              <a:rPr sz="2800" b="1" dirty="0"/>
              <a:t>систем хранения данных </a:t>
            </a:r>
          </a:p>
        </p:txBody>
      </p:sp>
      <p:sp>
        <p:nvSpPr>
          <p:cNvPr id="215" name="Shape 215"/>
          <p:cNvSpPr>
            <a:spLocks noGrp="1"/>
          </p:cNvSpPr>
          <p:nvPr>
            <p:ph type="body" idx="1"/>
          </p:nvPr>
        </p:nvSpPr>
        <p:spPr>
          <a:xfrm>
            <a:off x="457200" y="2052084"/>
            <a:ext cx="8229600" cy="360443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42900" lvl="0" indent="-342900">
              <a:lnSpc>
                <a:spcPct val="120000"/>
              </a:lnSpc>
              <a:spcAft>
                <a:spcPts val="1800"/>
              </a:spcAft>
              <a:defRPr sz="1800"/>
            </a:pPr>
            <a:r>
              <a:rPr lang="ru-RU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Формирование единой технологической платформы,  обеспечение типовой конфигурации оборудования на площадках университета</a:t>
            </a: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defRPr sz="1800"/>
            </a:pPr>
            <a:r>
              <a:rPr lang="ru-RU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Создание </a:t>
            </a:r>
            <a:r>
              <a:rPr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инженерной</a:t>
            </a:r>
            <a:r>
              <a:rPr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инфраструктуры</a:t>
            </a:r>
            <a:r>
              <a:rPr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Центра</a:t>
            </a:r>
            <a:r>
              <a:rPr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Обработки</a:t>
            </a:r>
            <a:r>
              <a:rPr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Данных</a:t>
            </a:r>
            <a:r>
              <a:rPr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площадке </a:t>
            </a:r>
            <a:r>
              <a:rPr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</a:t>
            </a:r>
            <a:r>
              <a:rPr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Ковалевской</a:t>
            </a:r>
            <a:r>
              <a:rPr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ru-RU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Реализованы подсистемы</a:t>
            </a:r>
            <a:r>
              <a:rPr lang="en-US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787853" lvl="1" indent="-342900">
              <a:lnSpc>
                <a:spcPct val="120000"/>
              </a:lnSpc>
              <a:spcBef>
                <a:spcPts val="0"/>
              </a:spcBef>
              <a:defRPr sz="1800"/>
            </a:pPr>
            <a:r>
              <a:rPr lang="ru-RU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электроснабжения (</a:t>
            </a:r>
            <a:r>
              <a:rPr lang="ru-RU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 Квт полезной мощности)</a:t>
            </a:r>
          </a:p>
          <a:p>
            <a:pPr marL="787853" lvl="1" indent="-342900">
              <a:lnSpc>
                <a:spcPct val="120000"/>
              </a:lnSpc>
              <a:spcBef>
                <a:spcPts val="0"/>
              </a:spcBef>
              <a:defRPr sz="1800"/>
            </a:pPr>
            <a:r>
              <a:rPr lang="ru-RU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структурированной </a:t>
            </a:r>
            <a:r>
              <a:rPr lang="ru-RU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кабельной </a:t>
            </a:r>
            <a:r>
              <a:rPr lang="ru-RU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системы</a:t>
            </a:r>
            <a:endParaRPr lang="en-US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87853" lvl="1" indent="-342900">
              <a:lnSpc>
                <a:spcPct val="120000"/>
              </a:lnSpc>
              <a:spcBef>
                <a:spcPts val="0"/>
              </a:spcBef>
              <a:defRPr sz="1800"/>
            </a:pPr>
            <a:r>
              <a:rPr lang="ru-RU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 </a:t>
            </a:r>
            <a:r>
              <a:rPr lang="ru-RU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автоматизации и </a:t>
            </a:r>
            <a:r>
              <a:rPr lang="ru-RU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диспетчеризации </a:t>
            </a:r>
            <a:endParaRPr lang="en-US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87853" lvl="1" indent="-342900">
              <a:lnSpc>
                <a:spcPct val="120000"/>
              </a:lnSpc>
              <a:spcBef>
                <a:spcPts val="0"/>
              </a:spcBef>
              <a:defRPr sz="1800"/>
            </a:pPr>
            <a:r>
              <a:rPr lang="ru-RU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охлаждения </a:t>
            </a:r>
            <a:r>
              <a:rPr lang="ru-RU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вентиляции </a:t>
            </a:r>
            <a:endParaRPr lang="en-US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87853" lvl="1" indent="-342900">
              <a:lnSpc>
                <a:spcPct val="120000"/>
              </a:lnSpc>
              <a:spcBef>
                <a:spcPts val="0"/>
              </a:spcBef>
              <a:defRPr sz="1800"/>
            </a:pPr>
            <a:r>
              <a:rPr lang="ru-RU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газового пожаротушения</a:t>
            </a:r>
            <a:endParaRPr lang="en-US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20000"/>
              </a:lnSpc>
              <a:spcAft>
                <a:spcPts val="1800"/>
              </a:spcAft>
              <a:defRPr sz="1800"/>
            </a:pPr>
            <a:r>
              <a:rPr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Модернизация</a:t>
            </a:r>
            <a:r>
              <a:rPr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существующих</a:t>
            </a:r>
            <a:r>
              <a:rPr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вычислительных</a:t>
            </a:r>
            <a:r>
              <a:rPr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мощностей</a:t>
            </a:r>
            <a:r>
              <a:rPr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</a:t>
            </a:r>
            <a:r>
              <a:rPr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хранения</a:t>
            </a:r>
            <a:r>
              <a:rPr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данных</a:t>
            </a:r>
            <a:r>
              <a:rPr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основной</a:t>
            </a:r>
            <a:r>
              <a:rPr lang="ru-RU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(С. Ковалевской, 5)</a:t>
            </a:r>
            <a:r>
              <a:rPr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резервной</a:t>
            </a:r>
            <a:r>
              <a:rPr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площадках</a:t>
            </a:r>
            <a:r>
              <a:rPr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Тургенева</a:t>
            </a:r>
            <a:r>
              <a:rPr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4</a:t>
            </a:r>
            <a:r>
              <a:rPr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b="1" i="1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6" name="Shape 216"/>
          <p:cNvSpPr>
            <a:spLocks noGrp="1"/>
          </p:cNvSpPr>
          <p:nvPr>
            <p:ph type="sldNum" sz="quarter" idx="2"/>
          </p:nvPr>
        </p:nvSpPr>
        <p:spPr>
          <a:xfrm>
            <a:off x="6553200" y="6132829"/>
            <a:ext cx="2133600" cy="1778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8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217" name="image2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9</a:t>
            </a:fld>
            <a:endParaRPr lang="ru-RU"/>
          </a:p>
        </p:txBody>
      </p:sp>
      <p:pic>
        <p:nvPicPr>
          <p:cNvPr id="220" name="image2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31334" y="1586452"/>
            <a:ext cx="3596441" cy="1964244"/>
          </a:xfrm>
          <a:prstGeom prst="rect">
            <a:avLst/>
          </a:prstGeom>
          <a:ln w="12700">
            <a:miter lim="400000"/>
          </a:ln>
          <a:effectLst>
            <a:outerShdw blurRad="152400" dist="67371" dir="13343789" rotWithShape="0">
              <a:srgbClr val="000000">
                <a:alpha val="70000"/>
              </a:srgbClr>
            </a:outerShdw>
          </a:effectLst>
        </p:spPr>
      </p:pic>
      <p:pic>
        <p:nvPicPr>
          <p:cNvPr id="221" name="image3.jpe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772090" y="4230740"/>
            <a:ext cx="3381671" cy="2255173"/>
          </a:xfrm>
          <a:prstGeom prst="rect">
            <a:avLst/>
          </a:prstGeom>
          <a:ln w="12700">
            <a:miter lim="400000"/>
          </a:ln>
          <a:effectLst>
            <a:outerShdw blurRad="152400" dist="67371" dir="12623181" rotWithShape="0">
              <a:srgbClr val="000000">
                <a:alpha val="70000"/>
              </a:srgbClr>
            </a:outerShdw>
          </a:effectLst>
        </p:spPr>
      </p:pic>
      <p:pic>
        <p:nvPicPr>
          <p:cNvPr id="222" name="image4.jpe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852853" y="3907714"/>
            <a:ext cx="1723445" cy="2584332"/>
          </a:xfrm>
          <a:prstGeom prst="rect">
            <a:avLst/>
          </a:prstGeom>
          <a:ln w="12700">
            <a:miter lim="400000"/>
          </a:ln>
          <a:effectLst>
            <a:outerShdw blurRad="152400" dist="67371" dir="12623181" rotWithShape="0">
              <a:srgbClr val="000000">
                <a:alpha val="70000"/>
              </a:srgbClr>
            </a:outerShdw>
          </a:effectLst>
        </p:spPr>
      </p:pic>
      <p:pic>
        <p:nvPicPr>
          <p:cNvPr id="223" name="image5.jpe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4782301" y="1587790"/>
            <a:ext cx="1586956" cy="2379667"/>
          </a:xfrm>
          <a:prstGeom prst="rect">
            <a:avLst/>
          </a:prstGeom>
          <a:ln w="12700">
            <a:miter lim="400000"/>
          </a:ln>
          <a:effectLst>
            <a:outerShdw blurRad="152400" dist="67371" dir="12623181" rotWithShape="0">
              <a:srgbClr val="000000">
                <a:alpha val="70000"/>
              </a:srgbClr>
            </a:outerShdw>
          </a:effectLst>
        </p:spPr>
      </p:pic>
      <p:pic>
        <p:nvPicPr>
          <p:cNvPr id="224" name="image6.jpe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2681913" y="3906368"/>
            <a:ext cx="1725240" cy="2587024"/>
          </a:xfrm>
          <a:prstGeom prst="rect">
            <a:avLst/>
          </a:prstGeom>
          <a:ln w="12700">
            <a:miter lim="400000"/>
          </a:ln>
          <a:effectLst>
            <a:outerShdw blurRad="152400" dist="67371" dir="12623181" rotWithShape="0">
              <a:srgbClr val="000000">
                <a:alpha val="70000"/>
              </a:srgbClr>
            </a:outerShdw>
          </a:effectLst>
        </p:spPr>
      </p:pic>
      <p:pic>
        <p:nvPicPr>
          <p:cNvPr id="225" name="image7.jpeg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6566110" y="1587790"/>
            <a:ext cx="1586956" cy="2379667"/>
          </a:xfrm>
          <a:prstGeom prst="rect">
            <a:avLst/>
          </a:prstGeom>
          <a:ln w="12700">
            <a:miter lim="400000"/>
          </a:ln>
          <a:effectLst>
            <a:outerShdw blurRad="152400" dist="67371" dir="12623181" rotWithShape="0">
              <a:srgbClr val="000000">
                <a:alpha val="70000"/>
              </a:srgbClr>
            </a:outerShdw>
          </a:effectLst>
        </p:spPr>
      </p:pic>
      <p:pic>
        <p:nvPicPr>
          <p:cNvPr id="226" name="image2.png"/>
          <p:cNvPicPr/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-2" y="-9297"/>
            <a:ext cx="9144002" cy="622303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hape 227"/>
          <p:cNvSpPr/>
          <p:nvPr/>
        </p:nvSpPr>
        <p:spPr>
          <a:xfrm>
            <a:off x="214309" y="605366"/>
            <a:ext cx="8713790" cy="719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576072">
              <a:defRPr sz="2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2800" b="1" dirty="0" err="1" smtClean="0"/>
              <a:t>Цод</a:t>
            </a:r>
            <a:r>
              <a:rPr sz="2800" b="1" dirty="0" smtClean="0"/>
              <a:t> </a:t>
            </a:r>
            <a:r>
              <a:rPr sz="2800" b="1" dirty="0" err="1" smtClean="0"/>
              <a:t>УрФУ</a:t>
            </a:r>
            <a:r>
              <a:rPr sz="2800" b="1" dirty="0" smtClean="0"/>
              <a:t> (</a:t>
            </a:r>
            <a:r>
              <a:rPr sz="2800" b="1" dirty="0" err="1" smtClean="0"/>
              <a:t>ул</a:t>
            </a:r>
            <a:r>
              <a:rPr sz="2800" b="1" dirty="0" smtClean="0"/>
              <a:t>. С.Ковалевской,5)</a:t>
            </a:r>
            <a:endParaRPr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</TotalTime>
  <Words>571</Words>
  <Application>Microsoft Office PowerPoint</Application>
  <PresentationFormat>Экран (4:3)</PresentationFormat>
  <Paragraphs>122</Paragraphs>
  <Slides>28</Slides>
  <Notes>27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Default</vt:lpstr>
      <vt:lpstr>Лист</vt:lpstr>
      <vt:lpstr>Презентация PowerPoint</vt:lpstr>
      <vt:lpstr>Модернизация ИТ-инфраструктуры</vt:lpstr>
      <vt:lpstr>Презентация PowerPoint</vt:lpstr>
      <vt:lpstr>Основные результаты модернизации  сетей передачи данных (2010-2014)</vt:lpstr>
      <vt:lpstr>Презентация PowerPoint</vt:lpstr>
      <vt:lpstr>Доступ в международные  научно-образовательные сети и Интернет</vt:lpstr>
      <vt:lpstr>Динамика роста покрытия Wi-Fi</vt:lpstr>
      <vt:lpstr>Результаты  модернизации  вычислительных мощностей и систем хранения данных </vt:lpstr>
      <vt:lpstr>Презентация PowerPoint</vt:lpstr>
      <vt:lpstr>Сервис предоставления вычислительных мощностей</vt:lpstr>
      <vt:lpstr>Сервисы единого каталога пользователей </vt:lpstr>
      <vt:lpstr>Динамика активных пользователей единого каталога</vt:lpstr>
      <vt:lpstr>Количество почтовых ящиков</vt:lpstr>
      <vt:lpstr>Динамика активно коммуницирующих пользователей корпоративной почтовой системы</vt:lpstr>
      <vt:lpstr>Система электронного документооборота Directum</vt:lpstr>
      <vt:lpstr>Количество автоматизированных пользователей системы электронного документооборота возросло в 3,3 раза</vt:lpstr>
      <vt:lpstr>Среднее время согласования документов в СЭД</vt:lpstr>
      <vt:lpstr>Новая версия портала urfu.ru</vt:lpstr>
      <vt:lpstr>Информационная система  управления  проектами</vt:lpstr>
      <vt:lpstr>Информационная система  управления  проектами</vt:lpstr>
      <vt:lpstr>Сервис публикации персональных страниц научно-педагогических работников на официальном сайте УрФУ  </vt:lpstr>
      <vt:lpstr>Презентация PowerPoint</vt:lpstr>
      <vt:lpstr>Презентация PowerPoint</vt:lpstr>
      <vt:lpstr>Динамика запросов в единую техническую службу  по сервисам </vt:lpstr>
      <vt:lpstr>Сервис технической поддержки</vt:lpstr>
      <vt:lpstr>Приоритеты развития ИТ-инфраструктуры УрФУ  на 2015-2017 гг.</vt:lpstr>
      <vt:lpstr>Планы развития ИТ-инфраструктуры в 2015 г. (млн. руб.)</vt:lpstr>
      <vt:lpstr>Предложения  для решения Ученого Совета УрФУ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Пьянзин Сергей Александрович</dc:creator>
  <cp:lastModifiedBy>Ирина А. Богданович</cp:lastModifiedBy>
  <cp:revision>148</cp:revision>
  <dcterms:modified xsi:type="dcterms:W3CDTF">2015-01-26T09:34:39Z</dcterms:modified>
</cp:coreProperties>
</file>