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61"/>
  </p:notesMasterIdLst>
  <p:handoutMasterIdLst>
    <p:handoutMasterId r:id="rId62"/>
  </p:handoutMasterIdLst>
  <p:sldIdLst>
    <p:sldId id="256" r:id="rId6"/>
    <p:sldId id="388" r:id="rId7"/>
    <p:sldId id="540" r:id="rId8"/>
    <p:sldId id="389" r:id="rId9"/>
    <p:sldId id="390" r:id="rId10"/>
    <p:sldId id="391" r:id="rId11"/>
    <p:sldId id="392" r:id="rId12"/>
    <p:sldId id="531" r:id="rId13"/>
    <p:sldId id="393" r:id="rId14"/>
    <p:sldId id="394" r:id="rId15"/>
    <p:sldId id="532" r:id="rId16"/>
    <p:sldId id="395" r:id="rId17"/>
    <p:sldId id="396" r:id="rId18"/>
    <p:sldId id="546" r:id="rId19"/>
    <p:sldId id="397" r:id="rId20"/>
    <p:sldId id="398" r:id="rId21"/>
    <p:sldId id="535" r:id="rId22"/>
    <p:sldId id="536" r:id="rId23"/>
    <p:sldId id="400" r:id="rId24"/>
    <p:sldId id="533" r:id="rId25"/>
    <p:sldId id="416" r:id="rId26"/>
    <p:sldId id="415" r:id="rId27"/>
    <p:sldId id="414" r:id="rId28"/>
    <p:sldId id="413" r:id="rId29"/>
    <p:sldId id="330" r:id="rId30"/>
    <p:sldId id="504" r:id="rId31"/>
    <p:sldId id="505" r:id="rId32"/>
    <p:sldId id="506" r:id="rId33"/>
    <p:sldId id="507" r:id="rId34"/>
    <p:sldId id="508" r:id="rId35"/>
    <p:sldId id="509" r:id="rId36"/>
    <p:sldId id="511" r:id="rId37"/>
    <p:sldId id="513" r:id="rId38"/>
    <p:sldId id="545" r:id="rId39"/>
    <p:sldId id="514" r:id="rId40"/>
    <p:sldId id="515" r:id="rId41"/>
    <p:sldId id="516" r:id="rId42"/>
    <p:sldId id="517" r:id="rId43"/>
    <p:sldId id="420" r:id="rId44"/>
    <p:sldId id="541" r:id="rId45"/>
    <p:sldId id="521" r:id="rId46"/>
    <p:sldId id="537" r:id="rId47"/>
    <p:sldId id="538" r:id="rId48"/>
    <p:sldId id="519" r:id="rId49"/>
    <p:sldId id="524" r:id="rId50"/>
    <p:sldId id="543" r:id="rId51"/>
    <p:sldId id="544" r:id="rId52"/>
    <p:sldId id="542" r:id="rId53"/>
    <p:sldId id="522" r:id="rId54"/>
    <p:sldId id="525" r:id="rId55"/>
    <p:sldId id="526" r:id="rId56"/>
    <p:sldId id="528" r:id="rId57"/>
    <p:sldId id="530" r:id="rId58"/>
    <p:sldId id="529" r:id="rId59"/>
    <p:sldId id="527" r:id="rId60"/>
  </p:sldIdLst>
  <p:sldSz cx="9144000" cy="6858000" type="screen4x3"/>
  <p:notesSz cx="6797675" cy="9928225"/>
  <p:defaultTextStyle>
    <a:lvl1pPr>
      <a:defRPr>
        <a:latin typeface="+mn-lt"/>
        <a:ea typeface="+mn-ea"/>
        <a:cs typeface="+mn-cs"/>
        <a:sym typeface="Helvetica"/>
      </a:defRPr>
    </a:lvl1pPr>
    <a:lvl2pPr>
      <a:defRPr>
        <a:latin typeface="+mn-lt"/>
        <a:ea typeface="+mn-ea"/>
        <a:cs typeface="+mn-cs"/>
        <a:sym typeface="Helvetica"/>
      </a:defRPr>
    </a:lvl2pPr>
    <a:lvl3pPr>
      <a:defRPr>
        <a:latin typeface="+mn-lt"/>
        <a:ea typeface="+mn-ea"/>
        <a:cs typeface="+mn-cs"/>
        <a:sym typeface="Helvetica"/>
      </a:defRPr>
    </a:lvl3pPr>
    <a:lvl4pPr>
      <a:defRPr>
        <a:latin typeface="+mn-lt"/>
        <a:ea typeface="+mn-ea"/>
        <a:cs typeface="+mn-cs"/>
        <a:sym typeface="Helvetica"/>
      </a:defRPr>
    </a:lvl4pPr>
    <a:lvl5pPr>
      <a:defRPr>
        <a:latin typeface="+mn-lt"/>
        <a:ea typeface="+mn-ea"/>
        <a:cs typeface="+mn-cs"/>
        <a:sym typeface="Helvetica"/>
      </a:defRPr>
    </a:lvl5pPr>
    <a:lvl6pPr>
      <a:defRPr>
        <a:latin typeface="+mn-lt"/>
        <a:ea typeface="+mn-ea"/>
        <a:cs typeface="+mn-cs"/>
        <a:sym typeface="Helvetica"/>
      </a:defRPr>
    </a:lvl6pPr>
    <a:lvl7pPr>
      <a:defRPr>
        <a:latin typeface="+mn-lt"/>
        <a:ea typeface="+mn-ea"/>
        <a:cs typeface="+mn-cs"/>
        <a:sym typeface="Helvetica"/>
      </a:defRPr>
    </a:lvl7pPr>
    <a:lvl8pPr>
      <a:defRPr>
        <a:latin typeface="+mn-lt"/>
        <a:ea typeface="+mn-ea"/>
        <a:cs typeface="+mn-cs"/>
        <a:sym typeface="Helvetica"/>
      </a:defRPr>
    </a:lvl8pPr>
    <a:lvl9pPr>
      <a:defRPr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E7D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F3E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64A2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49263" autoAdjust="0"/>
  </p:normalViewPr>
  <p:slideViewPr>
    <p:cSldViewPr snapToGrid="0" snapToObjects="1">
      <p:cViewPr varScale="1">
        <p:scale>
          <a:sx n="50" d="100"/>
          <a:sy n="50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204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88419964522299"/>
          <c:y val="0.328755955268625"/>
          <c:w val="0.51824925449959103"/>
          <c:h val="0.5163441181226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основной канал (Информика)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Лист1!$A$3:$A$8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300</c:v>
                </c:pt>
                <c:pt idx="1">
                  <c:v>300</c:v>
                </c:pt>
                <c:pt idx="2">
                  <c:v>500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второй канал  (Информика)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6099405726634E-3"/>
                  <c:y val="-9.4786729857819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Лист1!$A$3:$A$8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Лист1!$C$3:$C$8</c:f>
              <c:numCache>
                <c:formatCode>General</c:formatCode>
                <c:ptCount val="6"/>
                <c:pt idx="0">
                  <c:v>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1000</c:v>
                </c:pt>
                <c:pt idx="5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1822328"/>
        <c:axId val="311822720"/>
        <c:axId val="0"/>
      </c:bar3DChart>
      <c:catAx>
        <c:axId val="311822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1822720"/>
        <c:crosses val="autoZero"/>
        <c:auto val="1"/>
        <c:lblAlgn val="ctr"/>
        <c:lblOffset val="100"/>
        <c:noMultiLvlLbl val="0"/>
      </c:catAx>
      <c:valAx>
        <c:axId val="31182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1822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493842443114378"/>
          <c:y val="0.32135400728937319"/>
          <c:w val="0.12836789647647368"/>
          <c:h val="0.24512768842283339"/>
        </c:manualLayout>
      </c:layout>
      <c:overlay val="0"/>
    </c:legend>
    <c:plotVisOnly val="1"/>
    <c:dispBlanksAs val="gap"/>
    <c:showDLblsOverMax val="0"/>
  </c:chart>
  <c:txPr>
    <a:bodyPr/>
    <a:lstStyle/>
    <a:p>
      <a:pPr algn="ctr" rtl="0">
        <a:defRPr lang="ru-RU" sz="1400" b="0" i="0" u="none" strike="noStrike" kern="1200" spc="0" baseline="0">
          <a:solidFill>
            <a:srgbClr val="000000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518180841429998E-2"/>
          <c:y val="0.112025832603524"/>
          <c:w val="0.91941351629292001"/>
          <c:h val="0.811673569828197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Обраб!$A$28</c:f>
              <c:strCache>
                <c:ptCount val="1"/>
                <c:pt idx="0">
                  <c:v>Учебные корпуса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Обраб!$B$27:$H$27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Обраб!$B$28:$H$28</c:f>
              <c:numCache>
                <c:formatCode>General</c:formatCode>
                <c:ptCount val="7"/>
                <c:pt idx="0">
                  <c:v>24</c:v>
                </c:pt>
                <c:pt idx="1">
                  <c:v>25</c:v>
                </c:pt>
                <c:pt idx="2">
                  <c:v>33</c:v>
                </c:pt>
                <c:pt idx="3">
                  <c:v>40</c:v>
                </c:pt>
                <c:pt idx="4">
                  <c:v>65</c:v>
                </c:pt>
                <c:pt idx="5">
                  <c:v>91</c:v>
                </c:pt>
                <c:pt idx="6">
                  <c:v>371</c:v>
                </c:pt>
              </c:numCache>
            </c:numRef>
          </c:val>
        </c:ser>
        <c:ser>
          <c:idx val="1"/>
          <c:order val="1"/>
          <c:tx>
            <c:strRef>
              <c:f>Обраб!$A$29</c:f>
              <c:strCache>
                <c:ptCount val="1"/>
                <c:pt idx="0">
                  <c:v>Общежития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Обраб!$B$27:$H$27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Обраб!$B$29:$H$29</c:f>
              <c:numCache>
                <c:formatCode>General</c:formatCode>
                <c:ptCount val="7"/>
                <c:pt idx="0">
                  <c:v>106</c:v>
                </c:pt>
                <c:pt idx="1">
                  <c:v>109</c:v>
                </c:pt>
                <c:pt idx="2">
                  <c:v>113</c:v>
                </c:pt>
                <c:pt idx="3">
                  <c:v>115</c:v>
                </c:pt>
                <c:pt idx="4">
                  <c:v>125</c:v>
                </c:pt>
                <c:pt idx="5">
                  <c:v>139</c:v>
                </c:pt>
                <c:pt idx="6">
                  <c:v>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1122640"/>
        <c:axId val="313911944"/>
        <c:axId val="0"/>
      </c:bar3DChart>
      <c:catAx>
        <c:axId val="31112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313911944"/>
        <c:crosses val="autoZero"/>
        <c:auto val="1"/>
        <c:lblAlgn val="ctr"/>
        <c:lblOffset val="100"/>
        <c:noMultiLvlLbl val="0"/>
      </c:catAx>
      <c:valAx>
        <c:axId val="313911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112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39318222930785E-2"/>
          <c:y val="1.8425598738824399E-2"/>
          <c:w val="0.51610168312285198"/>
          <c:h val="8.6200557708679695E-2"/>
        </c:manualLayout>
      </c:layout>
      <c:overlay val="0"/>
      <c:txPr>
        <a:bodyPr/>
        <a:lstStyle/>
        <a:p>
          <a:pPr>
            <a:defRPr sz="20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Лист2!$B$20</c:f>
              <c:strCache>
                <c:ptCount val="1"/>
                <c:pt idx="0">
                  <c:v>​usu.local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Лист2!$C$19:$F$19</c:f>
              <c:numCache>
                <c:formatCode>0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Лист2!$C$20:$F$20</c:f>
              <c:numCache>
                <c:formatCode>0</c:formatCode>
                <c:ptCount val="4"/>
                <c:pt idx="0">
                  <c:v>8000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Лист2!$B$21</c:f>
              <c:strCache>
                <c:ptCount val="1"/>
                <c:pt idx="0">
                  <c:v>students.ustu​</c:v>
                </c:pt>
              </c:strCache>
            </c:strRef>
          </c:tx>
          <c:invertIfNegative val="0"/>
          <c:cat>
            <c:numRef>
              <c:f>Лист2!$C$19:$F$19</c:f>
              <c:numCache>
                <c:formatCode>0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Лист2!$C$21:$F$21</c:f>
              <c:numCache>
                <c:formatCode>0</c:formatCode>
                <c:ptCount val="4"/>
                <c:pt idx="0">
                  <c:v>470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Лист2!$B$22</c:f>
              <c:strCache>
                <c:ptCount val="1"/>
                <c:pt idx="0">
                  <c:v>users.ustu​</c:v>
                </c:pt>
              </c:strCache>
            </c:strRef>
          </c:tx>
          <c:invertIfNegative val="0"/>
          <c:cat>
            <c:numRef>
              <c:f>Лист2!$C$19:$F$19</c:f>
              <c:numCache>
                <c:formatCode>0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Лист2!$C$22:$F$22</c:f>
              <c:numCache>
                <c:formatCode>0</c:formatCode>
                <c:ptCount val="4"/>
                <c:pt idx="0">
                  <c:v>1700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Лист2!$B$23</c:f>
              <c:strCache>
                <c:ptCount val="1"/>
                <c:pt idx="0">
                  <c:v>at.urfu.ru​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Лист2!$C$19:$F$19</c:f>
              <c:numCache>
                <c:formatCode>0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Лист2!$C$23:$F$23</c:f>
              <c:numCache>
                <c:formatCode>0</c:formatCode>
                <c:ptCount val="4"/>
                <c:pt idx="0">
                  <c:v>0</c:v>
                </c:pt>
                <c:pt idx="1">
                  <c:v>10200</c:v>
                </c:pt>
                <c:pt idx="2">
                  <c:v>18284</c:v>
                </c:pt>
                <c:pt idx="3" formatCode="General">
                  <c:v>29133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912336"/>
        <c:axId val="313912728"/>
        <c:axId val="0"/>
      </c:bar3DChart>
      <c:catAx>
        <c:axId val="31391233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13912728"/>
        <c:crosses val="autoZero"/>
        <c:auto val="1"/>
        <c:lblAlgn val="ctr"/>
        <c:lblOffset val="100"/>
        <c:noMultiLvlLbl val="0"/>
      </c:catAx>
      <c:valAx>
        <c:axId val="313912728"/>
        <c:scaling>
          <c:orientation val="minMax"/>
          <c:max val="30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13912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21212402094702"/>
          <c:y val="0.37246403157666802"/>
          <c:w val="0.16220914245106699"/>
          <c:h val="0.2376017930600559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09879930167099E-2"/>
          <c:y val="2.2279069334642E-2"/>
          <c:w val="0.85829814712175401"/>
          <c:h val="0.842673188935553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Лист1!$A$2:$A$32</c:f>
              <c:numCache>
                <c:formatCode>m/d/yyyy</c:formatCode>
                <c:ptCount val="31"/>
                <c:pt idx="0">
                  <c:v>41609</c:v>
                </c:pt>
                <c:pt idx="1">
                  <c:v>41613</c:v>
                </c:pt>
                <c:pt idx="2">
                  <c:v>41614</c:v>
                </c:pt>
                <c:pt idx="3">
                  <c:v>41615</c:v>
                </c:pt>
                <c:pt idx="4">
                  <c:v>41616</c:v>
                </c:pt>
                <c:pt idx="5">
                  <c:v>41617</c:v>
                </c:pt>
                <c:pt idx="6">
                  <c:v>41618</c:v>
                </c:pt>
                <c:pt idx="7">
                  <c:v>41619</c:v>
                </c:pt>
                <c:pt idx="8">
                  <c:v>41620</c:v>
                </c:pt>
                <c:pt idx="9">
                  <c:v>41621</c:v>
                </c:pt>
                <c:pt idx="10">
                  <c:v>41765</c:v>
                </c:pt>
                <c:pt idx="11">
                  <c:v>41794</c:v>
                </c:pt>
                <c:pt idx="12">
                  <c:v>41800</c:v>
                </c:pt>
                <c:pt idx="13">
                  <c:v>41816</c:v>
                </c:pt>
                <c:pt idx="14">
                  <c:v>41844</c:v>
                </c:pt>
                <c:pt idx="15">
                  <c:v>41878</c:v>
                </c:pt>
                <c:pt idx="16">
                  <c:v>41908</c:v>
                </c:pt>
                <c:pt idx="17">
                  <c:v>41939</c:v>
                </c:pt>
                <c:pt idx="18">
                  <c:v>41957</c:v>
                </c:pt>
                <c:pt idx="19">
                  <c:v>42004</c:v>
                </c:pt>
                <c:pt idx="20">
                  <c:v>42033</c:v>
                </c:pt>
                <c:pt idx="21">
                  <c:v>42061</c:v>
                </c:pt>
                <c:pt idx="22">
                  <c:v>42089</c:v>
                </c:pt>
                <c:pt idx="23">
                  <c:v>42117</c:v>
                </c:pt>
                <c:pt idx="24">
                  <c:v>42152</c:v>
                </c:pt>
                <c:pt idx="25">
                  <c:v>42180</c:v>
                </c:pt>
                <c:pt idx="26">
                  <c:v>42215</c:v>
                </c:pt>
                <c:pt idx="27">
                  <c:v>42271</c:v>
                </c:pt>
                <c:pt idx="28">
                  <c:v>42306</c:v>
                </c:pt>
                <c:pt idx="29">
                  <c:v>42334</c:v>
                </c:pt>
                <c:pt idx="30">
                  <c:v>42360</c:v>
                </c:pt>
              </c:numCache>
            </c:numRef>
          </c:cat>
          <c:val>
            <c:numRef>
              <c:f>Лист1!$B$2:$B$32</c:f>
              <c:numCache>
                <c:formatCode>General</c:formatCode>
                <c:ptCount val="31"/>
                <c:pt idx="0">
                  <c:v>1132</c:v>
                </c:pt>
                <c:pt idx="1">
                  <c:v>1474</c:v>
                </c:pt>
                <c:pt idx="2">
                  <c:v>1612</c:v>
                </c:pt>
                <c:pt idx="3">
                  <c:v>1845</c:v>
                </c:pt>
                <c:pt idx="4">
                  <c:v>1964</c:v>
                </c:pt>
                <c:pt idx="5">
                  <c:v>2040</c:v>
                </c:pt>
                <c:pt idx="6">
                  <c:v>2075</c:v>
                </c:pt>
                <c:pt idx="7">
                  <c:v>2113</c:v>
                </c:pt>
                <c:pt idx="8">
                  <c:v>2125</c:v>
                </c:pt>
                <c:pt idx="9">
                  <c:v>3003</c:v>
                </c:pt>
                <c:pt idx="10">
                  <c:v>3716</c:v>
                </c:pt>
                <c:pt idx="11">
                  <c:v>3814</c:v>
                </c:pt>
                <c:pt idx="12">
                  <c:v>3840</c:v>
                </c:pt>
                <c:pt idx="13">
                  <c:v>3972</c:v>
                </c:pt>
                <c:pt idx="14">
                  <c:v>3553</c:v>
                </c:pt>
                <c:pt idx="15">
                  <c:v>3596</c:v>
                </c:pt>
                <c:pt idx="16">
                  <c:v>3730</c:v>
                </c:pt>
                <c:pt idx="17">
                  <c:v>3843</c:v>
                </c:pt>
                <c:pt idx="18">
                  <c:v>3896</c:v>
                </c:pt>
                <c:pt idx="19">
                  <c:v>4087</c:v>
                </c:pt>
                <c:pt idx="20">
                  <c:v>4529</c:v>
                </c:pt>
                <c:pt idx="21">
                  <c:v>4602</c:v>
                </c:pt>
                <c:pt idx="22">
                  <c:v>4673</c:v>
                </c:pt>
                <c:pt idx="23">
                  <c:v>4723</c:v>
                </c:pt>
                <c:pt idx="24">
                  <c:v>4775</c:v>
                </c:pt>
                <c:pt idx="25">
                  <c:v>4824</c:v>
                </c:pt>
                <c:pt idx="26">
                  <c:v>4868</c:v>
                </c:pt>
                <c:pt idx="27">
                  <c:v>5000</c:v>
                </c:pt>
                <c:pt idx="28">
                  <c:v>5125</c:v>
                </c:pt>
                <c:pt idx="29">
                  <c:v>5192</c:v>
                </c:pt>
                <c:pt idx="30">
                  <c:v>5331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913512"/>
        <c:axId val="313913904"/>
      </c:lineChart>
      <c:dateAx>
        <c:axId val="3139135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1560000"/>
          <a:lstStyle/>
          <a:p>
            <a:pPr>
              <a:defRPr sz="1050"/>
            </a:pPr>
            <a:endParaRPr lang="ru-RU"/>
          </a:p>
        </c:txPr>
        <c:crossAx val="313913904"/>
        <c:crosses val="autoZero"/>
        <c:auto val="1"/>
        <c:lblOffset val="100"/>
        <c:baseTimeUnit val="days"/>
      </c:dateAx>
      <c:valAx>
        <c:axId val="313913904"/>
        <c:scaling>
          <c:orientation val="minMax"/>
          <c:max val="5500"/>
          <c:min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13913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ru-RU"/>
          </a:p>
        </c:rich>
      </c:tx>
      <c:layout/>
      <c:overlay val="1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12700" cap="flat">
          <a:noFill/>
          <a:miter lim="400000"/>
        </a:ln>
        <a:effectLst/>
      </c:spPr>
    </c:sideWall>
    <c:backWall>
      <c:thickness val="0"/>
      <c:spPr>
        <a:noFill/>
        <a:ln w="12700" cap="flat">
          <a:noFill/>
          <a:miter lim="400000"/>
        </a:ln>
        <a:effectLst/>
      </c:spPr>
    </c:backWall>
    <c:plotArea>
      <c:layout>
        <c:manualLayout>
          <c:layoutTarget val="inner"/>
          <c:xMode val="edge"/>
          <c:yMode val="edge"/>
          <c:x val="7.1402099999999996E-2"/>
          <c:y val="3.3393391869865799E-2"/>
          <c:w val="0.75092277865303503"/>
          <c:h val="0.848798227008826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CPU, Cores</c:v>
                </c:pt>
              </c:strCache>
            </c:strRef>
          </c:tx>
          <c:spPr>
            <a:ln w="28575" cap="flat">
              <a:solidFill>
                <a:srgbClr val="4A7EBB"/>
              </a:solidFill>
              <a:prstDash val="solid"/>
              <a:bevel/>
            </a:ln>
            <a:effectLst/>
          </c:spPr>
          <c:invertIfNegative val="0"/>
          <c:cat>
            <c:numRef>
              <c:f>Sheet1!$A$2:$A$7</c:f>
              <c:numCache>
                <c:formatCode>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204</c:v>
                </c:pt>
                <c:pt idx="1">
                  <c:v>228</c:v>
                </c:pt>
                <c:pt idx="2">
                  <c:v>276</c:v>
                </c:pt>
                <c:pt idx="3">
                  <c:v>324</c:v>
                </c:pt>
                <c:pt idx="4">
                  <c:v>468</c:v>
                </c:pt>
                <c:pt idx="5">
                  <c:v>608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HDD, TB</c:v>
                </c:pt>
              </c:strCache>
            </c:strRef>
          </c:tx>
          <c:spPr>
            <a:ln w="28575" cap="flat">
              <a:solidFill>
                <a:srgbClr val="BE4B48"/>
              </a:solidFill>
              <a:prstDash val="solid"/>
              <a:bevel/>
            </a:ln>
            <a:effectLst/>
          </c:spPr>
          <c:invertIfNegative val="0"/>
          <c:cat>
            <c:numRef>
              <c:f>Sheet1!$A$2:$A$7</c:f>
              <c:numCache>
                <c:formatCode>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56</c:v>
                </c:pt>
                <c:pt idx="1">
                  <c:v>76.5</c:v>
                </c:pt>
                <c:pt idx="2">
                  <c:v>88.5</c:v>
                </c:pt>
                <c:pt idx="3">
                  <c:v>115.5</c:v>
                </c:pt>
                <c:pt idx="4">
                  <c:v>170</c:v>
                </c:pt>
                <c:pt idx="5">
                  <c:v>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914296"/>
        <c:axId val="313914688"/>
        <c:axId val="0"/>
      </c:bar3DChart>
      <c:catAx>
        <c:axId val="31391429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ru-RU"/>
          </a:p>
        </c:txPr>
        <c:crossAx val="313914688"/>
        <c:crosses val="autoZero"/>
        <c:auto val="1"/>
        <c:lblAlgn val="ctr"/>
        <c:lblOffset val="100"/>
        <c:noMultiLvlLbl val="1"/>
      </c:catAx>
      <c:valAx>
        <c:axId val="313914688"/>
        <c:scaling>
          <c:orientation val="minMax"/>
          <c:max val="610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ru-RU"/>
          </a:p>
        </c:txPr>
        <c:crossAx val="313914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47485376229003"/>
          <c:y val="0.35230230638660198"/>
          <c:w val="0.159324249400149"/>
          <c:h val="0.164106004477763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Calibri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'2014'!$A$3</c:f>
              <c:strCache>
                <c:ptCount val="1"/>
                <c:pt idx="0">
                  <c:v>2014</c:v>
                </c:pt>
              </c:strCache>
            </c:strRef>
          </c:tx>
          <c:spPr>
            <a:ln w="38100" cap="rnd" cmpd="sng" algn="ctr">
              <a:solidFill>
                <a:schemeClr val="accent1">
                  <a:shade val="95000"/>
                  <a:satMod val="104999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'2014'!$B$2:$M$2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'2014'!$B$3:$M$3</c:f>
              <c:numCache>
                <c:formatCode>General</c:formatCode>
                <c:ptCount val="12"/>
                <c:pt idx="0">
                  <c:v>261714</c:v>
                </c:pt>
                <c:pt idx="1">
                  <c:v>391823</c:v>
                </c:pt>
                <c:pt idx="2">
                  <c:v>343430</c:v>
                </c:pt>
                <c:pt idx="3">
                  <c:v>376910</c:v>
                </c:pt>
                <c:pt idx="4">
                  <c:v>288520</c:v>
                </c:pt>
                <c:pt idx="5">
                  <c:v>487951</c:v>
                </c:pt>
                <c:pt idx="6">
                  <c:v>793304</c:v>
                </c:pt>
                <c:pt idx="7">
                  <c:v>620329</c:v>
                </c:pt>
                <c:pt idx="8">
                  <c:v>360374</c:v>
                </c:pt>
                <c:pt idx="9">
                  <c:v>361917</c:v>
                </c:pt>
                <c:pt idx="10">
                  <c:v>274046</c:v>
                </c:pt>
                <c:pt idx="11">
                  <c:v>257404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'2014'!$A$4</c:f>
              <c:strCache>
                <c:ptCount val="1"/>
                <c:pt idx="0">
                  <c:v>2015</c:v>
                </c:pt>
              </c:strCache>
            </c:strRef>
          </c:tx>
          <c:spPr>
            <a:ln w="50800" cap="rnd" cmpd="sng" algn="ctr">
              <a:solidFill>
                <a:schemeClr val="accent2">
                  <a:shade val="95000"/>
                  <a:satMod val="104999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'2014'!$B$2:$M$2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'2014'!$B$4:$M$4</c:f>
              <c:numCache>
                <c:formatCode>General</c:formatCode>
                <c:ptCount val="12"/>
                <c:pt idx="0">
                  <c:v>283223</c:v>
                </c:pt>
                <c:pt idx="1">
                  <c:v>309857</c:v>
                </c:pt>
                <c:pt idx="2">
                  <c:v>300156</c:v>
                </c:pt>
                <c:pt idx="3">
                  <c:v>358683</c:v>
                </c:pt>
                <c:pt idx="4">
                  <c:v>357673</c:v>
                </c:pt>
                <c:pt idx="5">
                  <c:v>634439</c:v>
                </c:pt>
                <c:pt idx="6">
                  <c:v>1040411</c:v>
                </c:pt>
                <c:pt idx="7">
                  <c:v>705560</c:v>
                </c:pt>
                <c:pt idx="8">
                  <c:v>523005</c:v>
                </c:pt>
                <c:pt idx="9">
                  <c:v>414690</c:v>
                </c:pt>
                <c:pt idx="10">
                  <c:v>332625</c:v>
                </c:pt>
                <c:pt idx="11">
                  <c:v>330718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915864"/>
        <c:axId val="313916256"/>
      </c:lineChart>
      <c:catAx>
        <c:axId val="313915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4999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916256"/>
        <c:crosses val="autoZero"/>
        <c:auto val="1"/>
        <c:lblAlgn val="ctr"/>
        <c:lblOffset val="100"/>
        <c:noMultiLvlLbl val="0"/>
      </c:catAx>
      <c:valAx>
        <c:axId val="31391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4999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4999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91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C00000"/>
                </a:solidFill>
                <a:latin typeface="Calibri" pitchFamily="34" charset="0"/>
              </a:rPr>
              <a:t>Распределение</a:t>
            </a:r>
            <a:r>
              <a:rPr lang="ru-RU" sz="1800" b="1" baseline="0" dirty="0">
                <a:solidFill>
                  <a:srgbClr val="C00000"/>
                </a:solidFill>
                <a:latin typeface="Calibri" pitchFamily="34" charset="0"/>
              </a:rPr>
              <a:t> зарегистрированных запросов по годам</a:t>
            </a:r>
            <a:endParaRPr lang="ru-RU" sz="1800" b="1" dirty="0">
              <a:solidFill>
                <a:srgbClr val="C00000"/>
              </a:solidFill>
              <a:latin typeface="Calibri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132</c:v>
                </c:pt>
                <c:pt idx="1">
                  <c:v>4590</c:v>
                </c:pt>
                <c:pt idx="2">
                  <c:v>6377</c:v>
                </c:pt>
                <c:pt idx="3">
                  <c:v>7435</c:v>
                </c:pt>
                <c:pt idx="4">
                  <c:v>8620</c:v>
                </c:pt>
                <c:pt idx="5">
                  <c:v>10925</c:v>
                </c:pt>
                <c:pt idx="6">
                  <c:v>19155</c:v>
                </c:pt>
                <c:pt idx="7">
                  <c:v>19940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916648"/>
        <c:axId val="313917040"/>
        <c:axId val="0"/>
      </c:bar3DChart>
      <c:catAx>
        <c:axId val="313916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917040"/>
        <c:crosses val="autoZero"/>
        <c:auto val="1"/>
        <c:lblAlgn val="ctr"/>
        <c:lblOffset val="100"/>
        <c:noMultiLvlLbl val="0"/>
      </c:catAx>
      <c:valAx>
        <c:axId val="31391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91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88015-9381-42E6-AC1D-680BCA6B003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DFAB267-4E2F-4E76-ACEA-89B080F18335}">
      <dgm:prSet/>
      <dgm:spPr/>
      <dgm:t>
        <a:bodyPr/>
        <a:lstStyle/>
        <a:p>
          <a:r>
            <a:rPr lang="ru-RU" smtClean="0"/>
            <a:t>Сформирована магистральная сеть УрФУ на скорости 10Гб/сек с широкополосным и отказоустойчивым подключением к магистральным сетям. </a:t>
          </a:r>
          <a:endParaRPr lang="ru-RU"/>
        </a:p>
      </dgm:t>
    </dgm:pt>
    <dgm:pt modelId="{18DF9406-6227-42EE-AD1D-46DE94D2B003}" type="parTrans" cxnId="{6AD21BE4-D288-4F5C-A5BB-D6454E35B970}">
      <dgm:prSet/>
      <dgm:spPr/>
      <dgm:t>
        <a:bodyPr/>
        <a:lstStyle/>
        <a:p>
          <a:endParaRPr lang="ru-RU"/>
        </a:p>
      </dgm:t>
    </dgm:pt>
    <dgm:pt modelId="{D60C1B4D-19FB-40D2-B2E7-F3A3143A1FF5}" type="sibTrans" cxnId="{6AD21BE4-D288-4F5C-A5BB-D6454E35B970}">
      <dgm:prSet/>
      <dgm:spPr/>
      <dgm:t>
        <a:bodyPr/>
        <a:lstStyle/>
        <a:p>
          <a:endParaRPr lang="ru-RU"/>
        </a:p>
      </dgm:t>
    </dgm:pt>
    <dgm:pt modelId="{F89B274D-6089-4FB9-826D-D4A42BB02470}">
      <dgm:prSet/>
      <dgm:spPr/>
      <dgm:t>
        <a:bodyPr/>
        <a:lstStyle/>
        <a:p>
          <a:r>
            <a:rPr lang="ru-RU" smtClean="0"/>
            <a:t>Модернизированы ЛВС ряда кампусов (Мира19, Чапаева 20, ХТИ и др.)</a:t>
          </a:r>
          <a:endParaRPr lang="ru-RU"/>
        </a:p>
      </dgm:t>
    </dgm:pt>
    <dgm:pt modelId="{9708A139-7A57-4D50-8530-94DDAD23C10F}" type="parTrans" cxnId="{2E68741D-AF98-40DA-97CC-2FE982CB8ED9}">
      <dgm:prSet/>
      <dgm:spPr/>
      <dgm:t>
        <a:bodyPr/>
        <a:lstStyle/>
        <a:p>
          <a:endParaRPr lang="ru-RU"/>
        </a:p>
      </dgm:t>
    </dgm:pt>
    <dgm:pt modelId="{B4578774-E53D-4F4B-9C3E-AA2B9FF10B7A}" type="sibTrans" cxnId="{2E68741D-AF98-40DA-97CC-2FE982CB8ED9}">
      <dgm:prSet/>
      <dgm:spPr/>
      <dgm:t>
        <a:bodyPr/>
        <a:lstStyle/>
        <a:p>
          <a:endParaRPr lang="ru-RU"/>
        </a:p>
      </dgm:t>
    </dgm:pt>
    <dgm:pt modelId="{166900F7-7088-421C-BB5D-CCE5048390AA}">
      <dgm:prSet/>
      <dgm:spPr/>
      <dgm:t>
        <a:bodyPr/>
        <a:lstStyle/>
        <a:p>
          <a:r>
            <a:rPr lang="ru-RU" dirty="0" smtClean="0"/>
            <a:t>Разработана и внедрена единая политика </a:t>
          </a:r>
          <a:r>
            <a:rPr lang="en-US" dirty="0" smtClean="0"/>
            <a:t>IP</a:t>
          </a:r>
          <a:r>
            <a:rPr lang="ru-RU" dirty="0" smtClean="0"/>
            <a:t>-адресации</a:t>
          </a:r>
          <a:endParaRPr lang="ru-RU" dirty="0"/>
        </a:p>
      </dgm:t>
    </dgm:pt>
    <dgm:pt modelId="{D494AAF3-728A-4BDA-9FEA-DAC2765E7EC1}" type="parTrans" cxnId="{E4C1D19A-FCDA-4CDF-A938-3C85E5B2C657}">
      <dgm:prSet/>
      <dgm:spPr/>
      <dgm:t>
        <a:bodyPr/>
        <a:lstStyle/>
        <a:p>
          <a:endParaRPr lang="ru-RU"/>
        </a:p>
      </dgm:t>
    </dgm:pt>
    <dgm:pt modelId="{0B70136A-9EF5-4022-BD9B-C595E9DAC325}" type="sibTrans" cxnId="{E4C1D19A-FCDA-4CDF-A938-3C85E5B2C657}">
      <dgm:prSet/>
      <dgm:spPr/>
      <dgm:t>
        <a:bodyPr/>
        <a:lstStyle/>
        <a:p>
          <a:endParaRPr lang="ru-RU"/>
        </a:p>
      </dgm:t>
    </dgm:pt>
    <dgm:pt modelId="{393C406A-A484-442F-ABDA-7E9EE3450C59}">
      <dgm:prSet/>
      <dgm:spPr/>
      <dgm:t>
        <a:bodyPr/>
        <a:lstStyle/>
        <a:p>
          <a:r>
            <a:rPr lang="ru-RU" smtClean="0"/>
            <a:t>Увеличена площадь покрытия корпоративной беспроводной сети (ИМКН, ИРИТ-РТФ, СУНЦ, ИЕН, общежития) до 30%</a:t>
          </a:r>
          <a:endParaRPr lang="ru-RU"/>
        </a:p>
      </dgm:t>
    </dgm:pt>
    <dgm:pt modelId="{0F7E768E-E52D-4A15-9632-C8DA1B437693}" type="parTrans" cxnId="{F621B5CA-AF83-4693-A52F-8699AD238F65}">
      <dgm:prSet/>
      <dgm:spPr/>
      <dgm:t>
        <a:bodyPr/>
        <a:lstStyle/>
        <a:p>
          <a:endParaRPr lang="ru-RU"/>
        </a:p>
      </dgm:t>
    </dgm:pt>
    <dgm:pt modelId="{3796E1D4-5F2D-4D93-8E8E-C32E8116601B}" type="sibTrans" cxnId="{F621B5CA-AF83-4693-A52F-8699AD238F65}">
      <dgm:prSet/>
      <dgm:spPr/>
      <dgm:t>
        <a:bodyPr/>
        <a:lstStyle/>
        <a:p>
          <a:endParaRPr lang="ru-RU"/>
        </a:p>
      </dgm:t>
    </dgm:pt>
    <dgm:pt modelId="{5F5D1A17-070B-4D2D-BE7C-FC37C6D92BE2}" type="pres">
      <dgm:prSet presAssocID="{C8F88015-9381-42E6-AC1D-680BCA6B00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507098-F315-4EDE-B1FF-B0AD82E0F73A}" type="pres">
      <dgm:prSet presAssocID="{C8F88015-9381-42E6-AC1D-680BCA6B003B}" presName="arrow" presStyleLbl="bgShp" presStyleIdx="0" presStyleCnt="1"/>
      <dgm:spPr/>
    </dgm:pt>
    <dgm:pt modelId="{835718C2-6DF4-4EE2-83E5-E558B76521D2}" type="pres">
      <dgm:prSet presAssocID="{C8F88015-9381-42E6-AC1D-680BCA6B003B}" presName="points" presStyleCnt="0"/>
      <dgm:spPr/>
    </dgm:pt>
    <dgm:pt modelId="{7216CD3E-5178-485B-BDBE-6EEC43E75AE6}" type="pres">
      <dgm:prSet presAssocID="{4DFAB267-4E2F-4E76-ACEA-89B080F18335}" presName="compositeA" presStyleCnt="0"/>
      <dgm:spPr/>
    </dgm:pt>
    <dgm:pt modelId="{1C40C590-57E4-4409-ACDB-68B23F01543C}" type="pres">
      <dgm:prSet presAssocID="{4DFAB267-4E2F-4E76-ACEA-89B080F18335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DA1D0-F8D5-452A-BEDD-736D71ED47FC}" type="pres">
      <dgm:prSet presAssocID="{4DFAB267-4E2F-4E76-ACEA-89B080F18335}" presName="circleA" presStyleLbl="node1" presStyleIdx="0" presStyleCnt="4"/>
      <dgm:spPr/>
    </dgm:pt>
    <dgm:pt modelId="{445B8476-A0D0-4272-A9BE-695E09EBAB76}" type="pres">
      <dgm:prSet presAssocID="{4DFAB267-4E2F-4E76-ACEA-89B080F18335}" presName="spaceA" presStyleCnt="0"/>
      <dgm:spPr/>
    </dgm:pt>
    <dgm:pt modelId="{51E31238-24B6-4C83-AB5D-309D63ECA4AB}" type="pres">
      <dgm:prSet presAssocID="{D60C1B4D-19FB-40D2-B2E7-F3A3143A1FF5}" presName="space" presStyleCnt="0"/>
      <dgm:spPr/>
    </dgm:pt>
    <dgm:pt modelId="{CD32E361-3C0A-4834-9BE3-AE3D7644EFAA}" type="pres">
      <dgm:prSet presAssocID="{F89B274D-6089-4FB9-826D-D4A42BB02470}" presName="compositeB" presStyleCnt="0"/>
      <dgm:spPr/>
    </dgm:pt>
    <dgm:pt modelId="{ABB6A204-BBB7-499B-93B1-AB9525A199ED}" type="pres">
      <dgm:prSet presAssocID="{F89B274D-6089-4FB9-826D-D4A42BB02470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F6F71-B458-46D5-B6B6-92A2ACA6D81F}" type="pres">
      <dgm:prSet presAssocID="{F89B274D-6089-4FB9-826D-D4A42BB02470}" presName="circleB" presStyleLbl="node1" presStyleIdx="1" presStyleCnt="4"/>
      <dgm:spPr/>
    </dgm:pt>
    <dgm:pt modelId="{AFA152D8-862F-47F4-86E7-244AE16BA052}" type="pres">
      <dgm:prSet presAssocID="{F89B274D-6089-4FB9-826D-D4A42BB02470}" presName="spaceB" presStyleCnt="0"/>
      <dgm:spPr/>
    </dgm:pt>
    <dgm:pt modelId="{DAA69499-1DEC-4627-A64C-640BE0FFF353}" type="pres">
      <dgm:prSet presAssocID="{B4578774-E53D-4F4B-9C3E-AA2B9FF10B7A}" presName="space" presStyleCnt="0"/>
      <dgm:spPr/>
    </dgm:pt>
    <dgm:pt modelId="{6916EFDC-1CA9-4C9B-B74D-FD6733AEE4F4}" type="pres">
      <dgm:prSet presAssocID="{166900F7-7088-421C-BB5D-CCE5048390AA}" presName="compositeA" presStyleCnt="0"/>
      <dgm:spPr/>
    </dgm:pt>
    <dgm:pt modelId="{643E18F0-7255-4D80-B956-8198EA8AADFE}" type="pres">
      <dgm:prSet presAssocID="{166900F7-7088-421C-BB5D-CCE5048390AA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F1B16-8A05-43EC-B1CA-7F1F2970931E}" type="pres">
      <dgm:prSet presAssocID="{166900F7-7088-421C-BB5D-CCE5048390AA}" presName="circleA" presStyleLbl="node1" presStyleIdx="2" presStyleCnt="4"/>
      <dgm:spPr/>
    </dgm:pt>
    <dgm:pt modelId="{831FFC91-F9F2-4884-962F-92E1E63EA32A}" type="pres">
      <dgm:prSet presAssocID="{166900F7-7088-421C-BB5D-CCE5048390AA}" presName="spaceA" presStyleCnt="0"/>
      <dgm:spPr/>
    </dgm:pt>
    <dgm:pt modelId="{41C85542-2DFC-4B25-9C6F-528D50CDA404}" type="pres">
      <dgm:prSet presAssocID="{0B70136A-9EF5-4022-BD9B-C595E9DAC325}" presName="space" presStyleCnt="0"/>
      <dgm:spPr/>
    </dgm:pt>
    <dgm:pt modelId="{8FD283A5-5AB9-437D-8D1B-57DA025B288C}" type="pres">
      <dgm:prSet presAssocID="{393C406A-A484-442F-ABDA-7E9EE3450C59}" presName="compositeB" presStyleCnt="0"/>
      <dgm:spPr/>
    </dgm:pt>
    <dgm:pt modelId="{B8584CF7-00E5-446C-AF94-9888F9787FE8}" type="pres">
      <dgm:prSet presAssocID="{393C406A-A484-442F-ABDA-7E9EE3450C59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113FA-20E4-4402-B776-1ED7576FE82A}" type="pres">
      <dgm:prSet presAssocID="{393C406A-A484-442F-ABDA-7E9EE3450C59}" presName="circleB" presStyleLbl="node1" presStyleIdx="3" presStyleCnt="4"/>
      <dgm:spPr/>
    </dgm:pt>
    <dgm:pt modelId="{577F729C-35DF-438A-823F-BC7F15F84A30}" type="pres">
      <dgm:prSet presAssocID="{393C406A-A484-442F-ABDA-7E9EE3450C59}" presName="spaceB" presStyleCnt="0"/>
      <dgm:spPr/>
    </dgm:pt>
  </dgm:ptLst>
  <dgm:cxnLst>
    <dgm:cxn modelId="{E98B5ACD-C227-4616-AF26-803961CAC827}" type="presOf" srcId="{393C406A-A484-442F-ABDA-7E9EE3450C59}" destId="{B8584CF7-00E5-446C-AF94-9888F9787FE8}" srcOrd="0" destOrd="0" presId="urn:microsoft.com/office/officeart/2005/8/layout/hProcess11"/>
    <dgm:cxn modelId="{EE27BE49-B601-4E29-ADCA-5C6F6F1B4A60}" type="presOf" srcId="{4DFAB267-4E2F-4E76-ACEA-89B080F18335}" destId="{1C40C590-57E4-4409-ACDB-68B23F01543C}" srcOrd="0" destOrd="0" presId="urn:microsoft.com/office/officeart/2005/8/layout/hProcess11"/>
    <dgm:cxn modelId="{AC62FF2F-29BC-493A-A581-0577925F0F02}" type="presOf" srcId="{166900F7-7088-421C-BB5D-CCE5048390AA}" destId="{643E18F0-7255-4D80-B956-8198EA8AADFE}" srcOrd="0" destOrd="0" presId="urn:microsoft.com/office/officeart/2005/8/layout/hProcess11"/>
    <dgm:cxn modelId="{CCA45DE9-9867-4B8F-A181-52F9689FC10F}" type="presOf" srcId="{F89B274D-6089-4FB9-826D-D4A42BB02470}" destId="{ABB6A204-BBB7-499B-93B1-AB9525A199ED}" srcOrd="0" destOrd="0" presId="urn:microsoft.com/office/officeart/2005/8/layout/hProcess11"/>
    <dgm:cxn modelId="{E4C1D19A-FCDA-4CDF-A938-3C85E5B2C657}" srcId="{C8F88015-9381-42E6-AC1D-680BCA6B003B}" destId="{166900F7-7088-421C-BB5D-CCE5048390AA}" srcOrd="2" destOrd="0" parTransId="{D494AAF3-728A-4BDA-9FEA-DAC2765E7EC1}" sibTransId="{0B70136A-9EF5-4022-BD9B-C595E9DAC325}"/>
    <dgm:cxn modelId="{2E68741D-AF98-40DA-97CC-2FE982CB8ED9}" srcId="{C8F88015-9381-42E6-AC1D-680BCA6B003B}" destId="{F89B274D-6089-4FB9-826D-D4A42BB02470}" srcOrd="1" destOrd="0" parTransId="{9708A139-7A57-4D50-8530-94DDAD23C10F}" sibTransId="{B4578774-E53D-4F4B-9C3E-AA2B9FF10B7A}"/>
    <dgm:cxn modelId="{F621B5CA-AF83-4693-A52F-8699AD238F65}" srcId="{C8F88015-9381-42E6-AC1D-680BCA6B003B}" destId="{393C406A-A484-442F-ABDA-7E9EE3450C59}" srcOrd="3" destOrd="0" parTransId="{0F7E768E-E52D-4A15-9632-C8DA1B437693}" sibTransId="{3796E1D4-5F2D-4D93-8E8E-C32E8116601B}"/>
    <dgm:cxn modelId="{BA0E5A8B-F7F9-4C21-B570-722423C3B3AB}" type="presOf" srcId="{C8F88015-9381-42E6-AC1D-680BCA6B003B}" destId="{5F5D1A17-070B-4D2D-BE7C-FC37C6D92BE2}" srcOrd="0" destOrd="0" presId="urn:microsoft.com/office/officeart/2005/8/layout/hProcess11"/>
    <dgm:cxn modelId="{6AD21BE4-D288-4F5C-A5BB-D6454E35B970}" srcId="{C8F88015-9381-42E6-AC1D-680BCA6B003B}" destId="{4DFAB267-4E2F-4E76-ACEA-89B080F18335}" srcOrd="0" destOrd="0" parTransId="{18DF9406-6227-42EE-AD1D-46DE94D2B003}" sibTransId="{D60C1B4D-19FB-40D2-B2E7-F3A3143A1FF5}"/>
    <dgm:cxn modelId="{34594905-6C2E-473E-872F-7A860E948790}" type="presParOf" srcId="{5F5D1A17-070B-4D2D-BE7C-FC37C6D92BE2}" destId="{30507098-F315-4EDE-B1FF-B0AD82E0F73A}" srcOrd="0" destOrd="0" presId="urn:microsoft.com/office/officeart/2005/8/layout/hProcess11"/>
    <dgm:cxn modelId="{DF148C92-A123-4F5D-94F0-EF248EC3A82D}" type="presParOf" srcId="{5F5D1A17-070B-4D2D-BE7C-FC37C6D92BE2}" destId="{835718C2-6DF4-4EE2-83E5-E558B76521D2}" srcOrd="1" destOrd="0" presId="urn:microsoft.com/office/officeart/2005/8/layout/hProcess11"/>
    <dgm:cxn modelId="{D396C89C-36F8-4F75-A7F4-11880EEC8164}" type="presParOf" srcId="{835718C2-6DF4-4EE2-83E5-E558B76521D2}" destId="{7216CD3E-5178-485B-BDBE-6EEC43E75AE6}" srcOrd="0" destOrd="0" presId="urn:microsoft.com/office/officeart/2005/8/layout/hProcess11"/>
    <dgm:cxn modelId="{26A45293-7A96-494F-A0CD-7F8892EC02BF}" type="presParOf" srcId="{7216CD3E-5178-485B-BDBE-6EEC43E75AE6}" destId="{1C40C590-57E4-4409-ACDB-68B23F01543C}" srcOrd="0" destOrd="0" presId="urn:microsoft.com/office/officeart/2005/8/layout/hProcess11"/>
    <dgm:cxn modelId="{33155E9E-281D-458A-AF52-CBD40675CCA3}" type="presParOf" srcId="{7216CD3E-5178-485B-BDBE-6EEC43E75AE6}" destId="{7D6DA1D0-F8D5-452A-BEDD-736D71ED47FC}" srcOrd="1" destOrd="0" presId="urn:microsoft.com/office/officeart/2005/8/layout/hProcess11"/>
    <dgm:cxn modelId="{D045A0ED-F700-4A2C-BF24-3D764D6A05A0}" type="presParOf" srcId="{7216CD3E-5178-485B-BDBE-6EEC43E75AE6}" destId="{445B8476-A0D0-4272-A9BE-695E09EBAB76}" srcOrd="2" destOrd="0" presId="urn:microsoft.com/office/officeart/2005/8/layout/hProcess11"/>
    <dgm:cxn modelId="{9F05FF61-E2C0-4185-9334-8D8D8C996F4C}" type="presParOf" srcId="{835718C2-6DF4-4EE2-83E5-E558B76521D2}" destId="{51E31238-24B6-4C83-AB5D-309D63ECA4AB}" srcOrd="1" destOrd="0" presId="urn:microsoft.com/office/officeart/2005/8/layout/hProcess11"/>
    <dgm:cxn modelId="{2B31C37B-65B7-4874-A707-80A450F4A0B9}" type="presParOf" srcId="{835718C2-6DF4-4EE2-83E5-E558B76521D2}" destId="{CD32E361-3C0A-4834-9BE3-AE3D7644EFAA}" srcOrd="2" destOrd="0" presId="urn:microsoft.com/office/officeart/2005/8/layout/hProcess11"/>
    <dgm:cxn modelId="{1A31B175-A25F-42A4-9253-8E11932001DC}" type="presParOf" srcId="{CD32E361-3C0A-4834-9BE3-AE3D7644EFAA}" destId="{ABB6A204-BBB7-499B-93B1-AB9525A199ED}" srcOrd="0" destOrd="0" presId="urn:microsoft.com/office/officeart/2005/8/layout/hProcess11"/>
    <dgm:cxn modelId="{996AFB2B-DB9D-46A3-9D33-339320B9E5DF}" type="presParOf" srcId="{CD32E361-3C0A-4834-9BE3-AE3D7644EFAA}" destId="{118F6F71-B458-46D5-B6B6-92A2ACA6D81F}" srcOrd="1" destOrd="0" presId="urn:microsoft.com/office/officeart/2005/8/layout/hProcess11"/>
    <dgm:cxn modelId="{C4542B1F-9BCE-4D99-888B-C47985F5B788}" type="presParOf" srcId="{CD32E361-3C0A-4834-9BE3-AE3D7644EFAA}" destId="{AFA152D8-862F-47F4-86E7-244AE16BA052}" srcOrd="2" destOrd="0" presId="urn:microsoft.com/office/officeart/2005/8/layout/hProcess11"/>
    <dgm:cxn modelId="{E5583FF9-4704-40A2-82C6-799A73791A66}" type="presParOf" srcId="{835718C2-6DF4-4EE2-83E5-E558B76521D2}" destId="{DAA69499-1DEC-4627-A64C-640BE0FFF353}" srcOrd="3" destOrd="0" presId="urn:microsoft.com/office/officeart/2005/8/layout/hProcess11"/>
    <dgm:cxn modelId="{F5F8966C-E1BD-4341-ABCB-0F73E7FF663A}" type="presParOf" srcId="{835718C2-6DF4-4EE2-83E5-E558B76521D2}" destId="{6916EFDC-1CA9-4C9B-B74D-FD6733AEE4F4}" srcOrd="4" destOrd="0" presId="urn:microsoft.com/office/officeart/2005/8/layout/hProcess11"/>
    <dgm:cxn modelId="{ADD0D415-0A09-4AF0-893C-ACF6EECDE5B2}" type="presParOf" srcId="{6916EFDC-1CA9-4C9B-B74D-FD6733AEE4F4}" destId="{643E18F0-7255-4D80-B956-8198EA8AADFE}" srcOrd="0" destOrd="0" presId="urn:microsoft.com/office/officeart/2005/8/layout/hProcess11"/>
    <dgm:cxn modelId="{DBD26665-4A8E-4DBC-A316-F61DED9819D1}" type="presParOf" srcId="{6916EFDC-1CA9-4C9B-B74D-FD6733AEE4F4}" destId="{E64F1B16-8A05-43EC-B1CA-7F1F2970931E}" srcOrd="1" destOrd="0" presId="urn:microsoft.com/office/officeart/2005/8/layout/hProcess11"/>
    <dgm:cxn modelId="{D87AAFC2-6559-4318-BA91-B0330F70D89B}" type="presParOf" srcId="{6916EFDC-1CA9-4C9B-B74D-FD6733AEE4F4}" destId="{831FFC91-F9F2-4884-962F-92E1E63EA32A}" srcOrd="2" destOrd="0" presId="urn:microsoft.com/office/officeart/2005/8/layout/hProcess11"/>
    <dgm:cxn modelId="{3D90A85B-7865-4AE1-A0EF-7D6C3470DC05}" type="presParOf" srcId="{835718C2-6DF4-4EE2-83E5-E558B76521D2}" destId="{41C85542-2DFC-4B25-9C6F-528D50CDA404}" srcOrd="5" destOrd="0" presId="urn:microsoft.com/office/officeart/2005/8/layout/hProcess11"/>
    <dgm:cxn modelId="{10A558DE-EAF5-4B5B-A171-E2AC01BBCF88}" type="presParOf" srcId="{835718C2-6DF4-4EE2-83E5-E558B76521D2}" destId="{8FD283A5-5AB9-437D-8D1B-57DA025B288C}" srcOrd="6" destOrd="0" presId="urn:microsoft.com/office/officeart/2005/8/layout/hProcess11"/>
    <dgm:cxn modelId="{BD14FB30-6A76-4B00-AF7E-ABDA56E039AA}" type="presParOf" srcId="{8FD283A5-5AB9-437D-8D1B-57DA025B288C}" destId="{B8584CF7-00E5-446C-AF94-9888F9787FE8}" srcOrd="0" destOrd="0" presId="urn:microsoft.com/office/officeart/2005/8/layout/hProcess11"/>
    <dgm:cxn modelId="{F65A6CC5-F44C-464C-BC36-5ADE5D6030D2}" type="presParOf" srcId="{8FD283A5-5AB9-437D-8D1B-57DA025B288C}" destId="{17C113FA-20E4-4402-B776-1ED7576FE82A}" srcOrd="1" destOrd="0" presId="urn:microsoft.com/office/officeart/2005/8/layout/hProcess11"/>
    <dgm:cxn modelId="{B4945C98-FFD1-4848-A6BD-3DA6DEF0C80E}" type="presParOf" srcId="{8FD283A5-5AB9-437D-8D1B-57DA025B288C}" destId="{577F729C-35DF-438A-823F-BC7F15F84A3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63C1BC-05DC-411E-9822-C93D7C8F65CB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8FA2D-D616-455F-8BF0-45ACBE1AE98F}">
      <dgm:prSet custT="1"/>
      <dgm:spPr/>
      <dgm:t>
        <a:bodyPr/>
        <a:lstStyle/>
        <a:p>
          <a:r>
            <a:rPr lang="ru-RU" sz="1600" dirty="0" smtClean="0"/>
            <a:t>Интеграционная шина  для объединения ИС университета;</a:t>
          </a:r>
          <a:endParaRPr lang="ru-RU" sz="1600" dirty="0"/>
        </a:p>
      </dgm:t>
    </dgm:pt>
    <dgm:pt modelId="{F33BE193-646C-4036-9793-5EF62253DA22}" type="parTrans" cxnId="{8674BC76-A34D-404C-A6BB-B1CD5359588B}">
      <dgm:prSet/>
      <dgm:spPr/>
      <dgm:t>
        <a:bodyPr/>
        <a:lstStyle/>
        <a:p>
          <a:endParaRPr lang="ru-RU"/>
        </a:p>
      </dgm:t>
    </dgm:pt>
    <dgm:pt modelId="{87F69AF7-5C6D-44C7-9BE8-579B702DBBB8}" type="sibTrans" cxnId="{8674BC76-A34D-404C-A6BB-B1CD5359588B}">
      <dgm:prSet/>
      <dgm:spPr/>
      <dgm:t>
        <a:bodyPr/>
        <a:lstStyle/>
        <a:p>
          <a:endParaRPr lang="ru-RU"/>
        </a:p>
      </dgm:t>
    </dgm:pt>
    <dgm:pt modelId="{87DA996D-5D3C-4772-8604-31E1A64B0A38}">
      <dgm:prSet custT="1"/>
      <dgm:spPr/>
      <dgm:t>
        <a:bodyPr/>
        <a:lstStyle/>
        <a:p>
          <a:r>
            <a:rPr lang="ru-RU" sz="1600" dirty="0" smtClean="0"/>
            <a:t>Внедрение </a:t>
          </a:r>
          <a:r>
            <a:rPr lang="ru-RU" sz="1600" dirty="0" err="1" smtClean="0"/>
            <a:t>сервисно</a:t>
          </a:r>
          <a:r>
            <a:rPr lang="ru-RU" sz="1600" dirty="0" smtClean="0"/>
            <a:t>-ориентированного подхода в предоставлении централизованных вычислительных и телекоммуникационных услуг и ИТ-сервисов</a:t>
          </a:r>
          <a:endParaRPr lang="ru-RU" sz="1600" dirty="0"/>
        </a:p>
      </dgm:t>
    </dgm:pt>
    <dgm:pt modelId="{AE4D8605-7A13-4114-8166-A59C24EB5D67}" type="parTrans" cxnId="{066D8D1E-B90B-4B37-8B36-0E21B804C03A}">
      <dgm:prSet/>
      <dgm:spPr/>
      <dgm:t>
        <a:bodyPr/>
        <a:lstStyle/>
        <a:p>
          <a:endParaRPr lang="ru-RU"/>
        </a:p>
      </dgm:t>
    </dgm:pt>
    <dgm:pt modelId="{04FD3426-26E7-457E-936C-0630BA331F5A}" type="sibTrans" cxnId="{066D8D1E-B90B-4B37-8B36-0E21B804C03A}">
      <dgm:prSet/>
      <dgm:spPr/>
      <dgm:t>
        <a:bodyPr/>
        <a:lstStyle/>
        <a:p>
          <a:endParaRPr lang="ru-RU"/>
        </a:p>
      </dgm:t>
    </dgm:pt>
    <dgm:pt modelId="{579DA1A3-7F37-4FB5-A224-35A69F253EE9}">
      <dgm:prSet custT="1"/>
      <dgm:spPr/>
      <dgm:t>
        <a:bodyPr/>
        <a:lstStyle/>
        <a:p>
          <a:r>
            <a:rPr lang="ru-RU" sz="1400" dirty="0" smtClean="0"/>
            <a:t>Проектирование и поэтапное внедрение кампусной карты  университета и сервисов на</a:t>
          </a:r>
          <a:r>
            <a:rPr lang="en-US" sz="1400" dirty="0" smtClean="0"/>
            <a:t> </a:t>
          </a:r>
          <a:r>
            <a:rPr lang="ru-RU" sz="1400" dirty="0" smtClean="0"/>
            <a:t>ее основе</a:t>
          </a:r>
          <a:endParaRPr lang="ru-RU" sz="1400" dirty="0"/>
        </a:p>
      </dgm:t>
    </dgm:pt>
    <dgm:pt modelId="{11A72BEB-7AE2-43FF-87EF-3F3AD45885B3}" type="parTrans" cxnId="{0ACC2817-7E25-4E72-A067-873C0361E961}">
      <dgm:prSet/>
      <dgm:spPr/>
      <dgm:t>
        <a:bodyPr/>
        <a:lstStyle/>
        <a:p>
          <a:endParaRPr lang="ru-RU"/>
        </a:p>
      </dgm:t>
    </dgm:pt>
    <dgm:pt modelId="{740B5F76-934F-44BC-B202-0FC0D08B8E30}" type="sibTrans" cxnId="{0ACC2817-7E25-4E72-A067-873C0361E961}">
      <dgm:prSet/>
      <dgm:spPr/>
      <dgm:t>
        <a:bodyPr/>
        <a:lstStyle/>
        <a:p>
          <a:endParaRPr lang="ru-RU"/>
        </a:p>
      </dgm:t>
    </dgm:pt>
    <dgm:pt modelId="{8FE60529-B1D0-4205-95B4-7A790D1E16D5}">
      <dgm:prSet custT="1"/>
      <dgm:spPr/>
      <dgm:t>
        <a:bodyPr/>
        <a:lstStyle/>
        <a:p>
          <a:r>
            <a:rPr lang="ru-RU" sz="1600" dirty="0" smtClean="0"/>
            <a:t>Запуск пилотного проекта развертывания инженерной и сетевой инфраструктуры в общежитии для организации качественного доступа в корпоративную сеть УрФУ;</a:t>
          </a:r>
          <a:endParaRPr lang="ru-RU" sz="1600" dirty="0"/>
        </a:p>
      </dgm:t>
    </dgm:pt>
    <dgm:pt modelId="{7790B04F-FF4E-4C72-83B6-2E8CC2809CFE}" type="parTrans" cxnId="{6A14C253-2069-4CF3-862F-F17A7453E234}">
      <dgm:prSet/>
      <dgm:spPr/>
      <dgm:t>
        <a:bodyPr/>
        <a:lstStyle/>
        <a:p>
          <a:endParaRPr lang="ru-RU"/>
        </a:p>
      </dgm:t>
    </dgm:pt>
    <dgm:pt modelId="{FBB4E10D-784A-42F7-AADB-F61392640D9A}" type="sibTrans" cxnId="{6A14C253-2069-4CF3-862F-F17A7453E234}">
      <dgm:prSet/>
      <dgm:spPr/>
      <dgm:t>
        <a:bodyPr/>
        <a:lstStyle/>
        <a:p>
          <a:endParaRPr lang="ru-RU"/>
        </a:p>
      </dgm:t>
    </dgm:pt>
    <dgm:pt modelId="{41383EFA-6E95-43A2-8BF1-3129D9534AF1}" type="pres">
      <dgm:prSet presAssocID="{FC63C1BC-05DC-411E-9822-C93D7C8F65C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B75A3D-532E-4BA7-B46E-3C7FFDF7FD74}" type="pres">
      <dgm:prSet presAssocID="{ECB8FA2D-D616-455F-8BF0-45ACBE1AE98F}" presName="horFlow" presStyleCnt="0"/>
      <dgm:spPr/>
      <dgm:t>
        <a:bodyPr/>
        <a:lstStyle/>
        <a:p>
          <a:endParaRPr lang="ru-RU"/>
        </a:p>
      </dgm:t>
    </dgm:pt>
    <dgm:pt modelId="{48AD63E0-D1E0-41EB-82E8-2B5987A7939A}" type="pres">
      <dgm:prSet presAssocID="{ECB8FA2D-D616-455F-8BF0-45ACBE1AE98F}" presName="bigChev" presStyleLbl="node1" presStyleIdx="0" presStyleCnt="4" custScaleX="296083" custScaleY="125673" custLinFactNeighborX="26616" custLinFactNeighborY="-71319"/>
      <dgm:spPr/>
      <dgm:t>
        <a:bodyPr/>
        <a:lstStyle/>
        <a:p>
          <a:endParaRPr lang="ru-RU"/>
        </a:p>
      </dgm:t>
    </dgm:pt>
    <dgm:pt modelId="{02CFA5A9-0C43-4862-8432-F675153670A1}" type="pres">
      <dgm:prSet presAssocID="{ECB8FA2D-D616-455F-8BF0-45ACBE1AE98F}" presName="vSp" presStyleCnt="0"/>
      <dgm:spPr/>
      <dgm:t>
        <a:bodyPr/>
        <a:lstStyle/>
        <a:p>
          <a:endParaRPr lang="ru-RU"/>
        </a:p>
      </dgm:t>
    </dgm:pt>
    <dgm:pt modelId="{360482FB-0B07-4A92-ADDA-D3ACC20F4C91}" type="pres">
      <dgm:prSet presAssocID="{87DA996D-5D3C-4772-8604-31E1A64B0A38}" presName="horFlow" presStyleCnt="0"/>
      <dgm:spPr/>
      <dgm:t>
        <a:bodyPr/>
        <a:lstStyle/>
        <a:p>
          <a:endParaRPr lang="ru-RU"/>
        </a:p>
      </dgm:t>
    </dgm:pt>
    <dgm:pt modelId="{E756F206-AA0A-43E1-9DEE-3B3095DF5A44}" type="pres">
      <dgm:prSet presAssocID="{87DA996D-5D3C-4772-8604-31E1A64B0A38}" presName="bigChev" presStyleLbl="node1" presStyleIdx="1" presStyleCnt="4" custScaleX="297674" custScaleY="121365" custLinFactY="52471" custLinFactNeighborX="14107" custLinFactNeighborY="100000"/>
      <dgm:spPr/>
      <dgm:t>
        <a:bodyPr/>
        <a:lstStyle/>
        <a:p>
          <a:endParaRPr lang="ru-RU"/>
        </a:p>
      </dgm:t>
    </dgm:pt>
    <dgm:pt modelId="{F85371C1-70DD-4F19-A2EC-5C3FF52B80FF}" type="pres">
      <dgm:prSet presAssocID="{87DA996D-5D3C-4772-8604-31E1A64B0A38}" presName="vSp" presStyleCnt="0"/>
      <dgm:spPr/>
      <dgm:t>
        <a:bodyPr/>
        <a:lstStyle/>
        <a:p>
          <a:endParaRPr lang="ru-RU"/>
        </a:p>
      </dgm:t>
    </dgm:pt>
    <dgm:pt modelId="{87D912B0-D0A0-411E-94A8-F35FEE69659D}" type="pres">
      <dgm:prSet presAssocID="{579DA1A3-7F37-4FB5-A224-35A69F253EE9}" presName="horFlow" presStyleCnt="0"/>
      <dgm:spPr/>
      <dgm:t>
        <a:bodyPr/>
        <a:lstStyle/>
        <a:p>
          <a:endParaRPr lang="ru-RU"/>
        </a:p>
      </dgm:t>
    </dgm:pt>
    <dgm:pt modelId="{24FD8324-85D7-4741-AA77-437A538C88FE}" type="pres">
      <dgm:prSet presAssocID="{579DA1A3-7F37-4FB5-A224-35A69F253EE9}" presName="bigChev" presStyleLbl="node1" presStyleIdx="2" presStyleCnt="4" custScaleX="297432" custLinFactY="91962" custLinFactNeighborX="9575" custLinFactNeighborY="100000"/>
      <dgm:spPr/>
      <dgm:t>
        <a:bodyPr/>
        <a:lstStyle/>
        <a:p>
          <a:endParaRPr lang="ru-RU"/>
        </a:p>
      </dgm:t>
    </dgm:pt>
    <dgm:pt modelId="{48F5284F-611A-45FC-A7BE-1B2AF674017F}" type="pres">
      <dgm:prSet presAssocID="{579DA1A3-7F37-4FB5-A224-35A69F253EE9}" presName="vSp" presStyleCnt="0"/>
      <dgm:spPr/>
      <dgm:t>
        <a:bodyPr/>
        <a:lstStyle/>
        <a:p>
          <a:endParaRPr lang="ru-RU"/>
        </a:p>
      </dgm:t>
    </dgm:pt>
    <dgm:pt modelId="{DC5AEB54-3AA9-48BB-B7F9-E00240D9BFF1}" type="pres">
      <dgm:prSet presAssocID="{8FE60529-B1D0-4205-95B4-7A790D1E16D5}" presName="horFlow" presStyleCnt="0"/>
      <dgm:spPr/>
      <dgm:t>
        <a:bodyPr/>
        <a:lstStyle/>
        <a:p>
          <a:endParaRPr lang="ru-RU"/>
        </a:p>
      </dgm:t>
    </dgm:pt>
    <dgm:pt modelId="{54D2A24A-FB93-4C84-AC78-27C29EB79210}" type="pres">
      <dgm:prSet presAssocID="{8FE60529-B1D0-4205-95B4-7A790D1E16D5}" presName="bigChev" presStyleLbl="node1" presStyleIdx="3" presStyleCnt="4" custScaleX="297674" custScaleY="140204" custLinFactY="-100000" custLinFactNeighborX="2419" custLinFactNeighborY="-147613"/>
      <dgm:spPr/>
      <dgm:t>
        <a:bodyPr/>
        <a:lstStyle/>
        <a:p>
          <a:endParaRPr lang="ru-RU"/>
        </a:p>
      </dgm:t>
    </dgm:pt>
  </dgm:ptLst>
  <dgm:cxnLst>
    <dgm:cxn modelId="{6A14C253-2069-4CF3-862F-F17A7453E234}" srcId="{FC63C1BC-05DC-411E-9822-C93D7C8F65CB}" destId="{8FE60529-B1D0-4205-95B4-7A790D1E16D5}" srcOrd="3" destOrd="0" parTransId="{7790B04F-FF4E-4C72-83B6-2E8CC2809CFE}" sibTransId="{FBB4E10D-784A-42F7-AADB-F61392640D9A}"/>
    <dgm:cxn modelId="{066D8D1E-B90B-4B37-8B36-0E21B804C03A}" srcId="{FC63C1BC-05DC-411E-9822-C93D7C8F65CB}" destId="{87DA996D-5D3C-4772-8604-31E1A64B0A38}" srcOrd="1" destOrd="0" parTransId="{AE4D8605-7A13-4114-8166-A59C24EB5D67}" sibTransId="{04FD3426-26E7-457E-936C-0630BA331F5A}"/>
    <dgm:cxn modelId="{4B185322-9129-4650-9817-F770F8552449}" type="presOf" srcId="{FC63C1BC-05DC-411E-9822-C93D7C8F65CB}" destId="{41383EFA-6E95-43A2-8BF1-3129D9534AF1}" srcOrd="0" destOrd="0" presId="urn:microsoft.com/office/officeart/2005/8/layout/lProcess3"/>
    <dgm:cxn modelId="{CA7F7593-B9EF-440C-B52E-E51493741FD9}" type="presOf" srcId="{579DA1A3-7F37-4FB5-A224-35A69F253EE9}" destId="{24FD8324-85D7-4741-AA77-437A538C88FE}" srcOrd="0" destOrd="0" presId="urn:microsoft.com/office/officeart/2005/8/layout/lProcess3"/>
    <dgm:cxn modelId="{64A4E6B9-C6F4-4B84-92E3-974E317F5E75}" type="presOf" srcId="{87DA996D-5D3C-4772-8604-31E1A64B0A38}" destId="{E756F206-AA0A-43E1-9DEE-3B3095DF5A44}" srcOrd="0" destOrd="0" presId="urn:microsoft.com/office/officeart/2005/8/layout/lProcess3"/>
    <dgm:cxn modelId="{2999CA68-B187-4306-BEF8-76BB5E7634E3}" type="presOf" srcId="{8FE60529-B1D0-4205-95B4-7A790D1E16D5}" destId="{54D2A24A-FB93-4C84-AC78-27C29EB79210}" srcOrd="0" destOrd="0" presId="urn:microsoft.com/office/officeart/2005/8/layout/lProcess3"/>
    <dgm:cxn modelId="{4EB2892A-7623-4EAD-83B0-3C72BD00731A}" type="presOf" srcId="{ECB8FA2D-D616-455F-8BF0-45ACBE1AE98F}" destId="{48AD63E0-D1E0-41EB-82E8-2B5987A7939A}" srcOrd="0" destOrd="0" presId="urn:microsoft.com/office/officeart/2005/8/layout/lProcess3"/>
    <dgm:cxn modelId="{0ACC2817-7E25-4E72-A067-873C0361E961}" srcId="{FC63C1BC-05DC-411E-9822-C93D7C8F65CB}" destId="{579DA1A3-7F37-4FB5-A224-35A69F253EE9}" srcOrd="2" destOrd="0" parTransId="{11A72BEB-7AE2-43FF-87EF-3F3AD45885B3}" sibTransId="{740B5F76-934F-44BC-B202-0FC0D08B8E30}"/>
    <dgm:cxn modelId="{8674BC76-A34D-404C-A6BB-B1CD5359588B}" srcId="{FC63C1BC-05DC-411E-9822-C93D7C8F65CB}" destId="{ECB8FA2D-D616-455F-8BF0-45ACBE1AE98F}" srcOrd="0" destOrd="0" parTransId="{F33BE193-646C-4036-9793-5EF62253DA22}" sibTransId="{87F69AF7-5C6D-44C7-9BE8-579B702DBBB8}"/>
    <dgm:cxn modelId="{9D4CED17-5AFD-4A09-BB1F-093F1FCE0779}" type="presParOf" srcId="{41383EFA-6E95-43A2-8BF1-3129D9534AF1}" destId="{5AB75A3D-532E-4BA7-B46E-3C7FFDF7FD74}" srcOrd="0" destOrd="0" presId="urn:microsoft.com/office/officeart/2005/8/layout/lProcess3"/>
    <dgm:cxn modelId="{1653ABAD-D7A0-452C-83CE-A80010FDF676}" type="presParOf" srcId="{5AB75A3D-532E-4BA7-B46E-3C7FFDF7FD74}" destId="{48AD63E0-D1E0-41EB-82E8-2B5987A7939A}" srcOrd="0" destOrd="0" presId="urn:microsoft.com/office/officeart/2005/8/layout/lProcess3"/>
    <dgm:cxn modelId="{D3482B7A-B00F-4CB6-A8C6-CD12825F5ED6}" type="presParOf" srcId="{41383EFA-6E95-43A2-8BF1-3129D9534AF1}" destId="{02CFA5A9-0C43-4862-8432-F675153670A1}" srcOrd="1" destOrd="0" presId="urn:microsoft.com/office/officeart/2005/8/layout/lProcess3"/>
    <dgm:cxn modelId="{F2482216-F804-4C78-8960-51180F4E70C1}" type="presParOf" srcId="{41383EFA-6E95-43A2-8BF1-3129D9534AF1}" destId="{360482FB-0B07-4A92-ADDA-D3ACC20F4C91}" srcOrd="2" destOrd="0" presId="urn:microsoft.com/office/officeart/2005/8/layout/lProcess3"/>
    <dgm:cxn modelId="{5433EBFF-6725-4A62-B894-D170F681F388}" type="presParOf" srcId="{360482FB-0B07-4A92-ADDA-D3ACC20F4C91}" destId="{E756F206-AA0A-43E1-9DEE-3B3095DF5A44}" srcOrd="0" destOrd="0" presId="urn:microsoft.com/office/officeart/2005/8/layout/lProcess3"/>
    <dgm:cxn modelId="{59509084-5E41-4583-AB23-11738B07B044}" type="presParOf" srcId="{41383EFA-6E95-43A2-8BF1-3129D9534AF1}" destId="{F85371C1-70DD-4F19-A2EC-5C3FF52B80FF}" srcOrd="3" destOrd="0" presId="urn:microsoft.com/office/officeart/2005/8/layout/lProcess3"/>
    <dgm:cxn modelId="{2459F0A5-DC32-4F95-8CA5-595D6DCA1CF3}" type="presParOf" srcId="{41383EFA-6E95-43A2-8BF1-3129D9534AF1}" destId="{87D912B0-D0A0-411E-94A8-F35FEE69659D}" srcOrd="4" destOrd="0" presId="urn:microsoft.com/office/officeart/2005/8/layout/lProcess3"/>
    <dgm:cxn modelId="{35D6CD59-448D-47DD-A8C2-3789AA5949B0}" type="presParOf" srcId="{87D912B0-D0A0-411E-94A8-F35FEE69659D}" destId="{24FD8324-85D7-4741-AA77-437A538C88FE}" srcOrd="0" destOrd="0" presId="urn:microsoft.com/office/officeart/2005/8/layout/lProcess3"/>
    <dgm:cxn modelId="{BC8E8895-E4CA-4EF0-84D9-40CA83ADFD0E}" type="presParOf" srcId="{41383EFA-6E95-43A2-8BF1-3129D9534AF1}" destId="{48F5284F-611A-45FC-A7BE-1B2AF674017F}" srcOrd="5" destOrd="0" presId="urn:microsoft.com/office/officeart/2005/8/layout/lProcess3"/>
    <dgm:cxn modelId="{18177400-B3A3-44B1-96DC-2ADE0B24FB24}" type="presParOf" srcId="{41383EFA-6E95-43A2-8BF1-3129D9534AF1}" destId="{DC5AEB54-3AA9-48BB-B7F9-E00240D9BFF1}" srcOrd="6" destOrd="0" presId="urn:microsoft.com/office/officeart/2005/8/layout/lProcess3"/>
    <dgm:cxn modelId="{B9DEEAE8-296B-4D51-914D-1D5ACE430DAD}" type="presParOf" srcId="{DC5AEB54-3AA9-48BB-B7F9-E00240D9BFF1}" destId="{54D2A24A-FB93-4C84-AC78-27C29EB7921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312EC7-08C1-4045-A63E-33873ECC3B0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7B6F2A6-B28E-4CB6-B75F-B40237B0921B}">
      <dgm:prSet/>
      <dgm:spPr/>
      <dgm:t>
        <a:bodyPr/>
        <a:lstStyle/>
        <a:p>
          <a:r>
            <a:rPr lang="ru-RU" dirty="0" smtClean="0"/>
            <a:t>Модернизация ИТ-инфраструктуры, в том числе включающая разработку и повышение доступности ИТ-сервисов для сотрудников и студентов университета. </a:t>
          </a:r>
          <a:endParaRPr lang="ru-RU" dirty="0"/>
        </a:p>
      </dgm:t>
    </dgm:pt>
    <dgm:pt modelId="{BB7C68FE-4DA3-468D-B7E6-DBEBA57EAA27}" type="parTrans" cxnId="{F40DB65A-5D25-4EF9-8156-FC77062E5DAF}">
      <dgm:prSet/>
      <dgm:spPr/>
      <dgm:t>
        <a:bodyPr/>
        <a:lstStyle/>
        <a:p>
          <a:endParaRPr lang="ru-RU"/>
        </a:p>
      </dgm:t>
    </dgm:pt>
    <dgm:pt modelId="{FD4CB35C-F359-4967-A63E-DB7851E6DDB3}" type="sibTrans" cxnId="{F40DB65A-5D25-4EF9-8156-FC77062E5DAF}">
      <dgm:prSet/>
      <dgm:spPr/>
      <dgm:t>
        <a:bodyPr/>
        <a:lstStyle/>
        <a:p>
          <a:endParaRPr lang="ru-RU"/>
        </a:p>
      </dgm:t>
    </dgm:pt>
    <dgm:pt modelId="{7A15E7E3-430A-458F-9D22-57D58E572522}" type="pres">
      <dgm:prSet presAssocID="{E8312EC7-08C1-4045-A63E-33873ECC3B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84A29-A817-4BC5-A1BC-48AD5D529D1E}" type="pres">
      <dgm:prSet presAssocID="{27B6F2A6-B28E-4CB6-B75F-B40237B092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DB65A-5D25-4EF9-8156-FC77062E5DAF}" srcId="{E8312EC7-08C1-4045-A63E-33873ECC3B0D}" destId="{27B6F2A6-B28E-4CB6-B75F-B40237B0921B}" srcOrd="0" destOrd="0" parTransId="{BB7C68FE-4DA3-468D-B7E6-DBEBA57EAA27}" sibTransId="{FD4CB35C-F359-4967-A63E-DB7851E6DDB3}"/>
    <dgm:cxn modelId="{047FD5B5-FB1A-433B-B431-942FC978CA8C}" type="presOf" srcId="{E8312EC7-08C1-4045-A63E-33873ECC3B0D}" destId="{7A15E7E3-430A-458F-9D22-57D58E572522}" srcOrd="0" destOrd="0" presId="urn:microsoft.com/office/officeart/2005/8/layout/vList2"/>
    <dgm:cxn modelId="{FF7A1AC9-D0FF-4131-A04E-9E8176B31D2F}" type="presOf" srcId="{27B6F2A6-B28E-4CB6-B75F-B40237B0921B}" destId="{3A484A29-A817-4BC5-A1BC-48AD5D529D1E}" srcOrd="0" destOrd="0" presId="urn:microsoft.com/office/officeart/2005/8/layout/vList2"/>
    <dgm:cxn modelId="{3C4A8399-65C7-4BA9-AB10-5345ACA8ADDF}" type="presParOf" srcId="{7A15E7E3-430A-458F-9D22-57D58E572522}" destId="{3A484A29-A817-4BC5-A1BC-48AD5D529D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A87E5A-32DF-44E1-BA01-D81D42DC902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DC03ED-6CF9-492C-A4B6-4B8F32063280}">
      <dgm:prSet/>
      <dgm:spPr/>
      <dgm:t>
        <a:bodyPr/>
        <a:lstStyle/>
        <a:p>
          <a:r>
            <a:rPr lang="ru-RU" dirty="0" smtClean="0"/>
            <a:t>Совершенствование предоставляемых сотрудникам и студентам университета ИТ-сервисов, формирование единой инновационной информационно-образовательной среды, способствующей реализации задач и стратегических инициатив университета.</a:t>
          </a:r>
          <a:endParaRPr lang="ru-RU" dirty="0"/>
        </a:p>
      </dgm:t>
    </dgm:pt>
    <dgm:pt modelId="{375AC9B3-2BA1-4A37-84A8-6DF741D952DE}" type="parTrans" cxnId="{80D1D9E4-1552-448F-A06C-5AFE659021FB}">
      <dgm:prSet/>
      <dgm:spPr/>
      <dgm:t>
        <a:bodyPr/>
        <a:lstStyle/>
        <a:p>
          <a:endParaRPr lang="ru-RU"/>
        </a:p>
      </dgm:t>
    </dgm:pt>
    <dgm:pt modelId="{9389F829-580F-4E90-80BD-BA03AA52E823}" type="sibTrans" cxnId="{80D1D9E4-1552-448F-A06C-5AFE659021FB}">
      <dgm:prSet/>
      <dgm:spPr/>
      <dgm:t>
        <a:bodyPr/>
        <a:lstStyle/>
        <a:p>
          <a:endParaRPr lang="ru-RU"/>
        </a:p>
      </dgm:t>
    </dgm:pt>
    <dgm:pt modelId="{D19C4262-5075-4C67-84DD-CC04C8BBDF2A}" type="pres">
      <dgm:prSet presAssocID="{13A87E5A-32DF-44E1-BA01-D81D42DC90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17C5AF-35D0-42FF-A07A-7D2C8B2C2730}" type="pres">
      <dgm:prSet presAssocID="{03DC03ED-6CF9-492C-A4B6-4B8F320632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881094-3A70-4162-8F9C-BDE92310161B}" type="presOf" srcId="{03DC03ED-6CF9-492C-A4B6-4B8F32063280}" destId="{1117C5AF-35D0-42FF-A07A-7D2C8B2C2730}" srcOrd="0" destOrd="0" presId="urn:microsoft.com/office/officeart/2005/8/layout/vList2"/>
    <dgm:cxn modelId="{996BD166-3843-4249-B976-60122593DF7D}" type="presOf" srcId="{13A87E5A-32DF-44E1-BA01-D81D42DC9024}" destId="{D19C4262-5075-4C67-84DD-CC04C8BBDF2A}" srcOrd="0" destOrd="0" presId="urn:microsoft.com/office/officeart/2005/8/layout/vList2"/>
    <dgm:cxn modelId="{80D1D9E4-1552-448F-A06C-5AFE659021FB}" srcId="{13A87E5A-32DF-44E1-BA01-D81D42DC9024}" destId="{03DC03ED-6CF9-492C-A4B6-4B8F32063280}" srcOrd="0" destOrd="0" parTransId="{375AC9B3-2BA1-4A37-84A8-6DF741D952DE}" sibTransId="{9389F829-580F-4E90-80BD-BA03AA52E823}"/>
    <dgm:cxn modelId="{22AC98B5-5B57-4528-B192-52A7DEE7B59C}" type="presParOf" srcId="{D19C4262-5075-4C67-84DD-CC04C8BBDF2A}" destId="{1117C5AF-35D0-42FF-A07A-7D2C8B2C27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20D7C9-A309-4ADF-B7A1-2CFFAC98FBF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FD13C2D-7665-4655-B784-60DAA83140D1}">
      <dgm:prSet/>
      <dgm:spPr/>
      <dgm:t>
        <a:bodyPr/>
        <a:lstStyle/>
        <a:p>
          <a:r>
            <a:rPr lang="ru-RU" dirty="0" smtClean="0"/>
            <a:t>Реализация интеграционных проектов, объединяющих информационные системы университета, развитие сети мобильного доступа в технологии </a:t>
          </a:r>
          <a:r>
            <a:rPr lang="ru-RU" dirty="0" err="1" smtClean="0"/>
            <a:t>Wi-Fi</a:t>
          </a:r>
          <a:r>
            <a:rPr lang="ru-RU" dirty="0" smtClean="0"/>
            <a:t>, что, в свою очередь, обеспечит формирование доступной образовательной среды, в том числе для лиц с ограниченными возможностями.</a:t>
          </a:r>
          <a:endParaRPr lang="ru-RU" dirty="0"/>
        </a:p>
      </dgm:t>
    </dgm:pt>
    <dgm:pt modelId="{6BC03405-2BF5-460F-A7E9-D86F3766F168}" type="parTrans" cxnId="{9481C6AE-19B0-4252-8E3F-FA1001262C44}">
      <dgm:prSet/>
      <dgm:spPr/>
      <dgm:t>
        <a:bodyPr/>
        <a:lstStyle/>
        <a:p>
          <a:endParaRPr lang="ru-RU"/>
        </a:p>
      </dgm:t>
    </dgm:pt>
    <dgm:pt modelId="{72E9650A-E93A-458E-BF2D-B0CF0DC06D23}" type="sibTrans" cxnId="{9481C6AE-19B0-4252-8E3F-FA1001262C44}">
      <dgm:prSet/>
      <dgm:spPr/>
      <dgm:t>
        <a:bodyPr/>
        <a:lstStyle/>
        <a:p>
          <a:endParaRPr lang="ru-RU"/>
        </a:p>
      </dgm:t>
    </dgm:pt>
    <dgm:pt modelId="{88157CF1-F1A6-40DE-A312-092E4AFF3C42}" type="pres">
      <dgm:prSet presAssocID="{DB20D7C9-A309-4ADF-B7A1-2CFFAC98FB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A71AD9-A668-4D5B-89FD-65D11830DF54}" type="pres">
      <dgm:prSet presAssocID="{5FD13C2D-7665-4655-B784-60DAA83140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81C6AE-19B0-4252-8E3F-FA1001262C44}" srcId="{DB20D7C9-A309-4ADF-B7A1-2CFFAC98FBF0}" destId="{5FD13C2D-7665-4655-B784-60DAA83140D1}" srcOrd="0" destOrd="0" parTransId="{6BC03405-2BF5-460F-A7E9-D86F3766F168}" sibTransId="{72E9650A-E93A-458E-BF2D-B0CF0DC06D23}"/>
    <dgm:cxn modelId="{CC3A63A0-8B90-4741-9E37-9550B3CF1601}" type="presOf" srcId="{5FD13C2D-7665-4655-B784-60DAA83140D1}" destId="{93A71AD9-A668-4D5B-89FD-65D11830DF54}" srcOrd="0" destOrd="0" presId="urn:microsoft.com/office/officeart/2005/8/layout/vList2"/>
    <dgm:cxn modelId="{91D6FCD2-CB71-4E4F-BF9F-FFC80A49115B}" type="presOf" srcId="{DB20D7C9-A309-4ADF-B7A1-2CFFAC98FBF0}" destId="{88157CF1-F1A6-40DE-A312-092E4AFF3C42}" srcOrd="0" destOrd="0" presId="urn:microsoft.com/office/officeart/2005/8/layout/vList2"/>
    <dgm:cxn modelId="{F75238BB-64C8-4F47-AC53-F8150CAA260B}" type="presParOf" srcId="{88157CF1-F1A6-40DE-A312-092E4AFF3C42}" destId="{93A71AD9-A668-4D5B-89FD-65D11830DF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2F7299-455C-4FEC-82D2-FD470167AAC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5F0099-0B47-4C1E-ACCE-BD36BCD2318F}">
      <dgm:prSet/>
      <dgm:spPr/>
      <dgm:t>
        <a:bodyPr/>
        <a:lstStyle/>
        <a:p>
          <a:r>
            <a:rPr lang="ru-RU" smtClean="0"/>
            <a:t>Создан и введен в эксплуатацию современный Центр обработки данных в здании на ул. Софьи-Ковалевской,5.</a:t>
          </a:r>
          <a:endParaRPr lang="ru-RU"/>
        </a:p>
      </dgm:t>
    </dgm:pt>
    <dgm:pt modelId="{D0A0EF38-1B78-49C1-80E6-005829D97192}" type="parTrans" cxnId="{D64A30F6-01E0-40A6-9152-E5569B60BED1}">
      <dgm:prSet/>
      <dgm:spPr/>
      <dgm:t>
        <a:bodyPr/>
        <a:lstStyle/>
        <a:p>
          <a:endParaRPr lang="ru-RU"/>
        </a:p>
      </dgm:t>
    </dgm:pt>
    <dgm:pt modelId="{8B8621AC-3571-4C26-9DA1-90D5F3439793}" type="sibTrans" cxnId="{D64A30F6-01E0-40A6-9152-E5569B60BED1}">
      <dgm:prSet/>
      <dgm:spPr/>
      <dgm:t>
        <a:bodyPr/>
        <a:lstStyle/>
        <a:p>
          <a:endParaRPr lang="ru-RU"/>
        </a:p>
      </dgm:t>
    </dgm:pt>
    <dgm:pt modelId="{AFC86101-94D3-447D-BC07-E622C3CCEFC6}">
      <dgm:prSet/>
      <dgm:spPr/>
      <dgm:t>
        <a:bodyPr/>
        <a:lstStyle/>
        <a:p>
          <a:r>
            <a:rPr lang="ru-RU" smtClean="0"/>
            <a:t>Модернизированы существующие вычислительные мощности и системы хранения данных на основной и резервной площадках.</a:t>
          </a:r>
          <a:endParaRPr lang="ru-RU"/>
        </a:p>
      </dgm:t>
    </dgm:pt>
    <dgm:pt modelId="{FF6F07CB-3033-4855-B98C-A3A8C7C2D8E6}" type="parTrans" cxnId="{79008DDC-8AC2-485D-9BF2-0324732B1519}">
      <dgm:prSet/>
      <dgm:spPr/>
      <dgm:t>
        <a:bodyPr/>
        <a:lstStyle/>
        <a:p>
          <a:endParaRPr lang="ru-RU"/>
        </a:p>
      </dgm:t>
    </dgm:pt>
    <dgm:pt modelId="{AC02FD09-C21B-4D8F-8907-1FCB2C3E9189}" type="sibTrans" cxnId="{79008DDC-8AC2-485D-9BF2-0324732B1519}">
      <dgm:prSet/>
      <dgm:spPr/>
      <dgm:t>
        <a:bodyPr/>
        <a:lstStyle/>
        <a:p>
          <a:endParaRPr lang="ru-RU"/>
        </a:p>
      </dgm:t>
    </dgm:pt>
    <dgm:pt modelId="{83679419-3B50-40E4-8295-0CAF55C0088F}">
      <dgm:prSet/>
      <dgm:spPr/>
      <dgm:t>
        <a:bodyPr/>
        <a:lstStyle/>
        <a:p>
          <a:r>
            <a:rPr lang="ru-RU" dirty="0" smtClean="0"/>
            <a:t>Реализована единая технологическая платформа, обеспечивающая использование типовой конфигурации оборудования на серверных площадках университета.</a:t>
          </a:r>
          <a:endParaRPr lang="ru-RU" dirty="0"/>
        </a:p>
      </dgm:t>
    </dgm:pt>
    <dgm:pt modelId="{832C9FB3-8B5E-4F57-86B7-B86012B7B0E6}" type="parTrans" cxnId="{3B5B08FD-A3A7-4D84-8D0C-EF67DDB0CFBE}">
      <dgm:prSet/>
      <dgm:spPr/>
      <dgm:t>
        <a:bodyPr/>
        <a:lstStyle/>
        <a:p>
          <a:endParaRPr lang="ru-RU"/>
        </a:p>
      </dgm:t>
    </dgm:pt>
    <dgm:pt modelId="{8178CD5E-BAD4-448F-9E63-5BBD9AF1B86C}" type="sibTrans" cxnId="{3B5B08FD-A3A7-4D84-8D0C-EF67DDB0CFBE}">
      <dgm:prSet/>
      <dgm:spPr/>
      <dgm:t>
        <a:bodyPr/>
        <a:lstStyle/>
        <a:p>
          <a:endParaRPr lang="ru-RU"/>
        </a:p>
      </dgm:t>
    </dgm:pt>
    <dgm:pt modelId="{BE370104-B03A-4F6B-BA8A-E1D616A54515}" type="pres">
      <dgm:prSet presAssocID="{0B2F7299-455C-4FEC-82D2-FD470167AA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D9918-188D-46A1-9D5D-9B1262F164D3}" type="pres">
      <dgm:prSet presAssocID="{0B2F7299-455C-4FEC-82D2-FD470167AAC0}" presName="arrow" presStyleLbl="bgShp" presStyleIdx="0" presStyleCnt="1"/>
      <dgm:spPr/>
    </dgm:pt>
    <dgm:pt modelId="{3447CB70-9F46-4125-AB96-143DE5C9E7D9}" type="pres">
      <dgm:prSet presAssocID="{0B2F7299-455C-4FEC-82D2-FD470167AAC0}" presName="points" presStyleCnt="0"/>
      <dgm:spPr/>
    </dgm:pt>
    <dgm:pt modelId="{B943725E-A570-4ED8-9AC8-03DE2B9C85AE}" type="pres">
      <dgm:prSet presAssocID="{7E5F0099-0B47-4C1E-ACCE-BD36BCD2318F}" presName="compositeA" presStyleCnt="0"/>
      <dgm:spPr/>
    </dgm:pt>
    <dgm:pt modelId="{9F915F4D-ED60-46A6-A144-6F1EFAC39364}" type="pres">
      <dgm:prSet presAssocID="{7E5F0099-0B47-4C1E-ACCE-BD36BCD2318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8A405-C506-4041-A1D7-C650A417671B}" type="pres">
      <dgm:prSet presAssocID="{7E5F0099-0B47-4C1E-ACCE-BD36BCD2318F}" presName="circleA" presStyleLbl="node1" presStyleIdx="0" presStyleCnt="3"/>
      <dgm:spPr/>
    </dgm:pt>
    <dgm:pt modelId="{1EB3330E-0DBA-411C-B7AB-C4DD74304222}" type="pres">
      <dgm:prSet presAssocID="{7E5F0099-0B47-4C1E-ACCE-BD36BCD2318F}" presName="spaceA" presStyleCnt="0"/>
      <dgm:spPr/>
    </dgm:pt>
    <dgm:pt modelId="{BC4FC3A3-5887-4710-939A-C718543AE2CA}" type="pres">
      <dgm:prSet presAssocID="{8B8621AC-3571-4C26-9DA1-90D5F3439793}" presName="space" presStyleCnt="0"/>
      <dgm:spPr/>
    </dgm:pt>
    <dgm:pt modelId="{A083FF52-BA92-457C-95E1-3D5A5F89355F}" type="pres">
      <dgm:prSet presAssocID="{AFC86101-94D3-447D-BC07-E622C3CCEFC6}" presName="compositeB" presStyleCnt="0"/>
      <dgm:spPr/>
    </dgm:pt>
    <dgm:pt modelId="{4A20A997-0829-49E2-8847-CB3E09756E8C}" type="pres">
      <dgm:prSet presAssocID="{AFC86101-94D3-447D-BC07-E622C3CCEFC6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51BA9-A3E9-4057-860F-D3C185F4F20A}" type="pres">
      <dgm:prSet presAssocID="{AFC86101-94D3-447D-BC07-E622C3CCEFC6}" presName="circleB" presStyleLbl="node1" presStyleIdx="1" presStyleCnt="3"/>
      <dgm:spPr/>
    </dgm:pt>
    <dgm:pt modelId="{955F5046-95A3-4ECE-8231-06092B4EA82B}" type="pres">
      <dgm:prSet presAssocID="{AFC86101-94D3-447D-BC07-E622C3CCEFC6}" presName="spaceB" presStyleCnt="0"/>
      <dgm:spPr/>
    </dgm:pt>
    <dgm:pt modelId="{BDD2CFA7-2519-4039-A1E1-77C77B2EA6A4}" type="pres">
      <dgm:prSet presAssocID="{AC02FD09-C21B-4D8F-8907-1FCB2C3E9189}" presName="space" presStyleCnt="0"/>
      <dgm:spPr/>
    </dgm:pt>
    <dgm:pt modelId="{C6F0D72B-583A-4724-8A6E-0F2B0AA7D7CB}" type="pres">
      <dgm:prSet presAssocID="{83679419-3B50-40E4-8295-0CAF55C0088F}" presName="compositeA" presStyleCnt="0"/>
      <dgm:spPr/>
    </dgm:pt>
    <dgm:pt modelId="{29D6F26F-5532-4938-9BD7-746D2DEB7ECF}" type="pres">
      <dgm:prSet presAssocID="{83679419-3B50-40E4-8295-0CAF55C0088F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E62B3-6BDB-4B7C-B30A-7E1183A5705D}" type="pres">
      <dgm:prSet presAssocID="{83679419-3B50-40E4-8295-0CAF55C0088F}" presName="circleA" presStyleLbl="node1" presStyleIdx="2" presStyleCnt="3"/>
      <dgm:spPr/>
    </dgm:pt>
    <dgm:pt modelId="{FA3FA53A-9B7A-407A-ABCE-AE1E1B538B1B}" type="pres">
      <dgm:prSet presAssocID="{83679419-3B50-40E4-8295-0CAF55C0088F}" presName="spaceA" presStyleCnt="0"/>
      <dgm:spPr/>
    </dgm:pt>
  </dgm:ptLst>
  <dgm:cxnLst>
    <dgm:cxn modelId="{3B5B08FD-A3A7-4D84-8D0C-EF67DDB0CFBE}" srcId="{0B2F7299-455C-4FEC-82D2-FD470167AAC0}" destId="{83679419-3B50-40E4-8295-0CAF55C0088F}" srcOrd="2" destOrd="0" parTransId="{832C9FB3-8B5E-4F57-86B7-B86012B7B0E6}" sibTransId="{8178CD5E-BAD4-448F-9E63-5BBD9AF1B86C}"/>
    <dgm:cxn modelId="{79008DDC-8AC2-485D-9BF2-0324732B1519}" srcId="{0B2F7299-455C-4FEC-82D2-FD470167AAC0}" destId="{AFC86101-94D3-447D-BC07-E622C3CCEFC6}" srcOrd="1" destOrd="0" parTransId="{FF6F07CB-3033-4855-B98C-A3A8C7C2D8E6}" sibTransId="{AC02FD09-C21B-4D8F-8907-1FCB2C3E9189}"/>
    <dgm:cxn modelId="{B9564AB6-AC8C-497B-9D8F-AC35E1C9FD32}" type="presOf" srcId="{AFC86101-94D3-447D-BC07-E622C3CCEFC6}" destId="{4A20A997-0829-49E2-8847-CB3E09756E8C}" srcOrd="0" destOrd="0" presId="urn:microsoft.com/office/officeart/2005/8/layout/hProcess11"/>
    <dgm:cxn modelId="{D64A30F6-01E0-40A6-9152-E5569B60BED1}" srcId="{0B2F7299-455C-4FEC-82D2-FD470167AAC0}" destId="{7E5F0099-0B47-4C1E-ACCE-BD36BCD2318F}" srcOrd="0" destOrd="0" parTransId="{D0A0EF38-1B78-49C1-80E6-005829D97192}" sibTransId="{8B8621AC-3571-4C26-9DA1-90D5F3439793}"/>
    <dgm:cxn modelId="{0702DADD-2B71-48DC-8F20-62544E97A109}" type="presOf" srcId="{0B2F7299-455C-4FEC-82D2-FD470167AAC0}" destId="{BE370104-B03A-4F6B-BA8A-E1D616A54515}" srcOrd="0" destOrd="0" presId="urn:microsoft.com/office/officeart/2005/8/layout/hProcess11"/>
    <dgm:cxn modelId="{1C6F1929-EA0A-406F-B17C-8AF1C33E3D88}" type="presOf" srcId="{83679419-3B50-40E4-8295-0CAF55C0088F}" destId="{29D6F26F-5532-4938-9BD7-746D2DEB7ECF}" srcOrd="0" destOrd="0" presId="urn:microsoft.com/office/officeart/2005/8/layout/hProcess11"/>
    <dgm:cxn modelId="{46686681-5485-4CC1-94B5-3A4343ACF14A}" type="presOf" srcId="{7E5F0099-0B47-4C1E-ACCE-BD36BCD2318F}" destId="{9F915F4D-ED60-46A6-A144-6F1EFAC39364}" srcOrd="0" destOrd="0" presId="urn:microsoft.com/office/officeart/2005/8/layout/hProcess11"/>
    <dgm:cxn modelId="{CC8E36F3-47BE-45F9-A852-2033309501AB}" type="presParOf" srcId="{BE370104-B03A-4F6B-BA8A-E1D616A54515}" destId="{63CD9918-188D-46A1-9D5D-9B1262F164D3}" srcOrd="0" destOrd="0" presId="urn:microsoft.com/office/officeart/2005/8/layout/hProcess11"/>
    <dgm:cxn modelId="{9A6EAA71-CF57-436C-BE85-A12AF63F9CEA}" type="presParOf" srcId="{BE370104-B03A-4F6B-BA8A-E1D616A54515}" destId="{3447CB70-9F46-4125-AB96-143DE5C9E7D9}" srcOrd="1" destOrd="0" presId="urn:microsoft.com/office/officeart/2005/8/layout/hProcess11"/>
    <dgm:cxn modelId="{F6A0ED95-183B-4D28-9750-2AD63F472ABD}" type="presParOf" srcId="{3447CB70-9F46-4125-AB96-143DE5C9E7D9}" destId="{B943725E-A570-4ED8-9AC8-03DE2B9C85AE}" srcOrd="0" destOrd="0" presId="urn:microsoft.com/office/officeart/2005/8/layout/hProcess11"/>
    <dgm:cxn modelId="{CB6C6096-C0A6-4B3A-BB69-929A5EA2C15C}" type="presParOf" srcId="{B943725E-A570-4ED8-9AC8-03DE2B9C85AE}" destId="{9F915F4D-ED60-46A6-A144-6F1EFAC39364}" srcOrd="0" destOrd="0" presId="urn:microsoft.com/office/officeart/2005/8/layout/hProcess11"/>
    <dgm:cxn modelId="{4DB2A43B-C7B4-4C8B-A8C3-DC53BF6EBA83}" type="presParOf" srcId="{B943725E-A570-4ED8-9AC8-03DE2B9C85AE}" destId="{3578A405-C506-4041-A1D7-C650A417671B}" srcOrd="1" destOrd="0" presId="urn:microsoft.com/office/officeart/2005/8/layout/hProcess11"/>
    <dgm:cxn modelId="{0E04D7D7-9FA9-4DE1-9172-CAE6A9820A56}" type="presParOf" srcId="{B943725E-A570-4ED8-9AC8-03DE2B9C85AE}" destId="{1EB3330E-0DBA-411C-B7AB-C4DD74304222}" srcOrd="2" destOrd="0" presId="urn:microsoft.com/office/officeart/2005/8/layout/hProcess11"/>
    <dgm:cxn modelId="{E3946BFB-8E88-4ECE-BEBE-2E32ADAC7808}" type="presParOf" srcId="{3447CB70-9F46-4125-AB96-143DE5C9E7D9}" destId="{BC4FC3A3-5887-4710-939A-C718543AE2CA}" srcOrd="1" destOrd="0" presId="urn:microsoft.com/office/officeart/2005/8/layout/hProcess11"/>
    <dgm:cxn modelId="{754E7ADC-38E5-4369-84CC-712A325FC6E3}" type="presParOf" srcId="{3447CB70-9F46-4125-AB96-143DE5C9E7D9}" destId="{A083FF52-BA92-457C-95E1-3D5A5F89355F}" srcOrd="2" destOrd="0" presId="urn:microsoft.com/office/officeart/2005/8/layout/hProcess11"/>
    <dgm:cxn modelId="{DD431810-C039-43F9-8399-2FBA08C3CE7D}" type="presParOf" srcId="{A083FF52-BA92-457C-95E1-3D5A5F89355F}" destId="{4A20A997-0829-49E2-8847-CB3E09756E8C}" srcOrd="0" destOrd="0" presId="urn:microsoft.com/office/officeart/2005/8/layout/hProcess11"/>
    <dgm:cxn modelId="{1FAABC21-789F-498E-B9BD-6DA0502A550F}" type="presParOf" srcId="{A083FF52-BA92-457C-95E1-3D5A5F89355F}" destId="{FDB51BA9-A3E9-4057-860F-D3C185F4F20A}" srcOrd="1" destOrd="0" presId="urn:microsoft.com/office/officeart/2005/8/layout/hProcess11"/>
    <dgm:cxn modelId="{980F6B54-ECED-4640-81B9-A81BEB4AEC5B}" type="presParOf" srcId="{A083FF52-BA92-457C-95E1-3D5A5F89355F}" destId="{955F5046-95A3-4ECE-8231-06092B4EA82B}" srcOrd="2" destOrd="0" presId="urn:microsoft.com/office/officeart/2005/8/layout/hProcess11"/>
    <dgm:cxn modelId="{ED31CE9A-9F46-48A9-A00B-FBA3F5B382AB}" type="presParOf" srcId="{3447CB70-9F46-4125-AB96-143DE5C9E7D9}" destId="{BDD2CFA7-2519-4039-A1E1-77C77B2EA6A4}" srcOrd="3" destOrd="0" presId="urn:microsoft.com/office/officeart/2005/8/layout/hProcess11"/>
    <dgm:cxn modelId="{38BC440E-8D22-4E4D-8AE2-C0ADAF8C7D93}" type="presParOf" srcId="{3447CB70-9F46-4125-AB96-143DE5C9E7D9}" destId="{C6F0D72B-583A-4724-8A6E-0F2B0AA7D7CB}" srcOrd="4" destOrd="0" presId="urn:microsoft.com/office/officeart/2005/8/layout/hProcess11"/>
    <dgm:cxn modelId="{DF531363-4AEC-4C9A-A330-E78A36E89D3B}" type="presParOf" srcId="{C6F0D72B-583A-4724-8A6E-0F2B0AA7D7CB}" destId="{29D6F26F-5532-4938-9BD7-746D2DEB7ECF}" srcOrd="0" destOrd="0" presId="urn:microsoft.com/office/officeart/2005/8/layout/hProcess11"/>
    <dgm:cxn modelId="{04C5E57D-F7AF-4BFF-A7B6-7F6A5078AC37}" type="presParOf" srcId="{C6F0D72B-583A-4724-8A6E-0F2B0AA7D7CB}" destId="{98CE62B3-6BDB-4B7C-B30A-7E1183A5705D}" srcOrd="1" destOrd="0" presId="urn:microsoft.com/office/officeart/2005/8/layout/hProcess11"/>
    <dgm:cxn modelId="{CDA78C3F-9F6F-4200-BCEF-4B5C8ACC66DF}" type="presParOf" srcId="{C6F0D72B-583A-4724-8A6E-0F2B0AA7D7CB}" destId="{FA3FA53A-9B7A-407A-ABCE-AE1E1B538B1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747EA1-DC5C-4F4D-BD40-7A1E85ACCC2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285125D-7F88-40BE-96C7-0BFA0059BA47}">
      <dgm:prSet/>
      <dgm:spPr/>
      <dgm:t>
        <a:bodyPr/>
        <a:lstStyle/>
        <a:p>
          <a:r>
            <a:rPr lang="ru-RU" smtClean="0"/>
            <a:t>Реализован единый каталог пользователей и корпоративная почтовая система с автоматической синхронизацией учетных записей с кадровыми информационными системами университета.</a:t>
          </a:r>
          <a:endParaRPr lang="ru-RU"/>
        </a:p>
      </dgm:t>
    </dgm:pt>
    <dgm:pt modelId="{385E978C-CD92-4417-B299-1BCABD13C1B0}" type="parTrans" cxnId="{6A2DA231-4063-48F1-86E1-8070E4162192}">
      <dgm:prSet/>
      <dgm:spPr/>
      <dgm:t>
        <a:bodyPr/>
        <a:lstStyle/>
        <a:p>
          <a:endParaRPr lang="ru-RU"/>
        </a:p>
      </dgm:t>
    </dgm:pt>
    <dgm:pt modelId="{3DE3B383-87B1-4652-A944-E372E23F6856}" type="sibTrans" cxnId="{6A2DA231-4063-48F1-86E1-8070E4162192}">
      <dgm:prSet/>
      <dgm:spPr/>
      <dgm:t>
        <a:bodyPr/>
        <a:lstStyle/>
        <a:p>
          <a:endParaRPr lang="ru-RU"/>
        </a:p>
      </dgm:t>
    </dgm:pt>
    <dgm:pt modelId="{1C97D40F-C019-499F-BB28-D9DA44A9008C}">
      <dgm:prSet/>
      <dgm:spPr/>
      <dgm:t>
        <a:bodyPr/>
        <a:lstStyle/>
        <a:p>
          <a:r>
            <a:rPr lang="ru-RU" smtClean="0"/>
            <a:t>Развернут ряд базовых сервисов для сотрудников университета, включая предоставление вычислительных мощностей на базе технологий частного облака, федеративной аутентификации, управление гостевым доступом к беспроводным сетям университета и др.</a:t>
          </a:r>
          <a:endParaRPr lang="ru-RU"/>
        </a:p>
      </dgm:t>
    </dgm:pt>
    <dgm:pt modelId="{A08E76EC-4F5A-46E0-99B2-563DBCE36B1F}" type="parTrans" cxnId="{C9027EFA-4B80-4852-9D2C-3C7B8CC9CCB0}">
      <dgm:prSet/>
      <dgm:spPr/>
      <dgm:t>
        <a:bodyPr/>
        <a:lstStyle/>
        <a:p>
          <a:endParaRPr lang="ru-RU"/>
        </a:p>
      </dgm:t>
    </dgm:pt>
    <dgm:pt modelId="{B770CD74-7624-4B8F-AEE9-31F6933E2CAD}" type="sibTrans" cxnId="{C9027EFA-4B80-4852-9D2C-3C7B8CC9CCB0}">
      <dgm:prSet/>
      <dgm:spPr/>
      <dgm:t>
        <a:bodyPr/>
        <a:lstStyle/>
        <a:p>
          <a:endParaRPr lang="ru-RU"/>
        </a:p>
      </dgm:t>
    </dgm:pt>
    <dgm:pt modelId="{45B00543-3A8F-4C8E-810A-8DF6CF47B806}">
      <dgm:prSet/>
      <dgm:spPr/>
      <dgm:t>
        <a:bodyPr/>
        <a:lstStyle/>
        <a:p>
          <a:r>
            <a:rPr lang="ru-RU" smtClean="0"/>
            <a:t>Ведутся работы по внедрению технологий доставки виртуальных рабочих столов для обучающихся и сотрудников, а также почтовая система для студентов.</a:t>
          </a:r>
          <a:endParaRPr lang="ru-RU"/>
        </a:p>
      </dgm:t>
    </dgm:pt>
    <dgm:pt modelId="{12B2220B-3097-48F8-B073-D74D7C6405DF}" type="parTrans" cxnId="{1B3ADF84-7A78-4E6C-945B-35E7E633B6BF}">
      <dgm:prSet/>
      <dgm:spPr/>
      <dgm:t>
        <a:bodyPr/>
        <a:lstStyle/>
        <a:p>
          <a:endParaRPr lang="ru-RU"/>
        </a:p>
      </dgm:t>
    </dgm:pt>
    <dgm:pt modelId="{E7A6D7E1-1241-45B1-A8AE-2A5051479879}" type="sibTrans" cxnId="{1B3ADF84-7A78-4E6C-945B-35E7E633B6BF}">
      <dgm:prSet/>
      <dgm:spPr/>
      <dgm:t>
        <a:bodyPr/>
        <a:lstStyle/>
        <a:p>
          <a:endParaRPr lang="ru-RU"/>
        </a:p>
      </dgm:t>
    </dgm:pt>
    <dgm:pt modelId="{4394A28E-7EE9-445E-BDBB-43E76C5A3F38}" type="pres">
      <dgm:prSet presAssocID="{C6747EA1-DC5C-4F4D-BD40-7A1E85ACCC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406D7F-5ED8-4D5F-9631-DFEFA2ACA2E9}" type="pres">
      <dgm:prSet presAssocID="{C6747EA1-DC5C-4F4D-BD40-7A1E85ACCC21}" presName="arrow" presStyleLbl="bgShp" presStyleIdx="0" presStyleCnt="1"/>
      <dgm:spPr/>
    </dgm:pt>
    <dgm:pt modelId="{61C95EEF-5759-4AE9-B0D9-30FD199C466E}" type="pres">
      <dgm:prSet presAssocID="{C6747EA1-DC5C-4F4D-BD40-7A1E85ACCC21}" presName="points" presStyleCnt="0"/>
      <dgm:spPr/>
    </dgm:pt>
    <dgm:pt modelId="{23BB4A7E-2C6A-411A-8648-9B55D3182284}" type="pres">
      <dgm:prSet presAssocID="{0285125D-7F88-40BE-96C7-0BFA0059BA47}" presName="compositeA" presStyleCnt="0"/>
      <dgm:spPr/>
    </dgm:pt>
    <dgm:pt modelId="{59B8C0CD-2C59-4967-B8D9-B750969B474D}" type="pres">
      <dgm:prSet presAssocID="{0285125D-7F88-40BE-96C7-0BFA0059BA47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3970D-9AD4-4810-8FED-EC9098C3B4CE}" type="pres">
      <dgm:prSet presAssocID="{0285125D-7F88-40BE-96C7-0BFA0059BA47}" presName="circleA" presStyleLbl="node1" presStyleIdx="0" presStyleCnt="3"/>
      <dgm:spPr/>
    </dgm:pt>
    <dgm:pt modelId="{88F1BEA7-49A8-4CE8-9DA9-90FC27E9F87F}" type="pres">
      <dgm:prSet presAssocID="{0285125D-7F88-40BE-96C7-0BFA0059BA47}" presName="spaceA" presStyleCnt="0"/>
      <dgm:spPr/>
    </dgm:pt>
    <dgm:pt modelId="{27A1398A-0895-4688-A254-9668A4316A04}" type="pres">
      <dgm:prSet presAssocID="{3DE3B383-87B1-4652-A944-E372E23F6856}" presName="space" presStyleCnt="0"/>
      <dgm:spPr/>
    </dgm:pt>
    <dgm:pt modelId="{56BC49A0-1751-489E-B453-67C7B494E198}" type="pres">
      <dgm:prSet presAssocID="{1C97D40F-C019-499F-BB28-D9DA44A9008C}" presName="compositeB" presStyleCnt="0"/>
      <dgm:spPr/>
    </dgm:pt>
    <dgm:pt modelId="{E0C5C15C-CA0E-4495-B4C5-306CA298FD70}" type="pres">
      <dgm:prSet presAssocID="{1C97D40F-C019-499F-BB28-D9DA44A9008C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6BBCD-59A4-4198-B3B7-739747F7DA20}" type="pres">
      <dgm:prSet presAssocID="{1C97D40F-C019-499F-BB28-D9DA44A9008C}" presName="circleB" presStyleLbl="node1" presStyleIdx="1" presStyleCnt="3"/>
      <dgm:spPr/>
    </dgm:pt>
    <dgm:pt modelId="{5BCE9228-9052-4626-9CFC-85C50195C424}" type="pres">
      <dgm:prSet presAssocID="{1C97D40F-C019-499F-BB28-D9DA44A9008C}" presName="spaceB" presStyleCnt="0"/>
      <dgm:spPr/>
    </dgm:pt>
    <dgm:pt modelId="{3010B3DE-3F05-4F55-85A0-FF52ECC0C8DD}" type="pres">
      <dgm:prSet presAssocID="{B770CD74-7624-4B8F-AEE9-31F6933E2CAD}" presName="space" presStyleCnt="0"/>
      <dgm:spPr/>
    </dgm:pt>
    <dgm:pt modelId="{1526742E-8082-47C3-A125-EA571374617B}" type="pres">
      <dgm:prSet presAssocID="{45B00543-3A8F-4C8E-810A-8DF6CF47B806}" presName="compositeA" presStyleCnt="0"/>
      <dgm:spPr/>
    </dgm:pt>
    <dgm:pt modelId="{91372B01-9AA7-4DF0-8840-C62CE23590F5}" type="pres">
      <dgm:prSet presAssocID="{45B00543-3A8F-4C8E-810A-8DF6CF47B80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86D9D-8B20-4191-A90E-81DBA228E9F8}" type="pres">
      <dgm:prSet presAssocID="{45B00543-3A8F-4C8E-810A-8DF6CF47B806}" presName="circleA" presStyleLbl="node1" presStyleIdx="2" presStyleCnt="3"/>
      <dgm:spPr/>
    </dgm:pt>
    <dgm:pt modelId="{2F9102C8-D130-4342-B4AA-2A0EDD0AACE6}" type="pres">
      <dgm:prSet presAssocID="{45B00543-3A8F-4C8E-810A-8DF6CF47B806}" presName="spaceA" presStyleCnt="0"/>
      <dgm:spPr/>
    </dgm:pt>
  </dgm:ptLst>
  <dgm:cxnLst>
    <dgm:cxn modelId="{F26538B6-EE0A-4CD7-93B0-200A949FBD17}" type="presOf" srcId="{45B00543-3A8F-4C8E-810A-8DF6CF47B806}" destId="{91372B01-9AA7-4DF0-8840-C62CE23590F5}" srcOrd="0" destOrd="0" presId="urn:microsoft.com/office/officeart/2005/8/layout/hProcess11"/>
    <dgm:cxn modelId="{63B6C7CF-F162-44CF-8978-FF01C5922082}" type="presOf" srcId="{1C97D40F-C019-499F-BB28-D9DA44A9008C}" destId="{E0C5C15C-CA0E-4495-B4C5-306CA298FD70}" srcOrd="0" destOrd="0" presId="urn:microsoft.com/office/officeart/2005/8/layout/hProcess11"/>
    <dgm:cxn modelId="{1B3ADF84-7A78-4E6C-945B-35E7E633B6BF}" srcId="{C6747EA1-DC5C-4F4D-BD40-7A1E85ACCC21}" destId="{45B00543-3A8F-4C8E-810A-8DF6CF47B806}" srcOrd="2" destOrd="0" parTransId="{12B2220B-3097-48F8-B073-D74D7C6405DF}" sibTransId="{E7A6D7E1-1241-45B1-A8AE-2A5051479879}"/>
    <dgm:cxn modelId="{6A2DA231-4063-48F1-86E1-8070E4162192}" srcId="{C6747EA1-DC5C-4F4D-BD40-7A1E85ACCC21}" destId="{0285125D-7F88-40BE-96C7-0BFA0059BA47}" srcOrd="0" destOrd="0" parTransId="{385E978C-CD92-4417-B299-1BCABD13C1B0}" sibTransId="{3DE3B383-87B1-4652-A944-E372E23F6856}"/>
    <dgm:cxn modelId="{7E72DFF4-AF1A-4B9C-A4E2-64000B8F441B}" type="presOf" srcId="{C6747EA1-DC5C-4F4D-BD40-7A1E85ACCC21}" destId="{4394A28E-7EE9-445E-BDBB-43E76C5A3F38}" srcOrd="0" destOrd="0" presId="urn:microsoft.com/office/officeart/2005/8/layout/hProcess11"/>
    <dgm:cxn modelId="{C9027EFA-4B80-4852-9D2C-3C7B8CC9CCB0}" srcId="{C6747EA1-DC5C-4F4D-BD40-7A1E85ACCC21}" destId="{1C97D40F-C019-499F-BB28-D9DA44A9008C}" srcOrd="1" destOrd="0" parTransId="{A08E76EC-4F5A-46E0-99B2-563DBCE36B1F}" sibTransId="{B770CD74-7624-4B8F-AEE9-31F6933E2CAD}"/>
    <dgm:cxn modelId="{41744EFB-864C-4977-9BDA-7027DFAA188B}" type="presOf" srcId="{0285125D-7F88-40BE-96C7-0BFA0059BA47}" destId="{59B8C0CD-2C59-4967-B8D9-B750969B474D}" srcOrd="0" destOrd="0" presId="urn:microsoft.com/office/officeart/2005/8/layout/hProcess11"/>
    <dgm:cxn modelId="{31B965F0-54D0-41D2-B9EE-4418F529BEE7}" type="presParOf" srcId="{4394A28E-7EE9-445E-BDBB-43E76C5A3F38}" destId="{64406D7F-5ED8-4D5F-9631-DFEFA2ACA2E9}" srcOrd="0" destOrd="0" presId="urn:microsoft.com/office/officeart/2005/8/layout/hProcess11"/>
    <dgm:cxn modelId="{CC56B7B3-CCA1-4276-BFD2-A11B539EE1E1}" type="presParOf" srcId="{4394A28E-7EE9-445E-BDBB-43E76C5A3F38}" destId="{61C95EEF-5759-4AE9-B0D9-30FD199C466E}" srcOrd="1" destOrd="0" presId="urn:microsoft.com/office/officeart/2005/8/layout/hProcess11"/>
    <dgm:cxn modelId="{B33AA2B3-B33F-45F7-BF96-C4F0BFD5E2BF}" type="presParOf" srcId="{61C95EEF-5759-4AE9-B0D9-30FD199C466E}" destId="{23BB4A7E-2C6A-411A-8648-9B55D3182284}" srcOrd="0" destOrd="0" presId="urn:microsoft.com/office/officeart/2005/8/layout/hProcess11"/>
    <dgm:cxn modelId="{705B690D-75FC-4D24-9AA3-2148FAE22D95}" type="presParOf" srcId="{23BB4A7E-2C6A-411A-8648-9B55D3182284}" destId="{59B8C0CD-2C59-4967-B8D9-B750969B474D}" srcOrd="0" destOrd="0" presId="urn:microsoft.com/office/officeart/2005/8/layout/hProcess11"/>
    <dgm:cxn modelId="{21A1876C-7634-4861-AF7E-AF8A5553C620}" type="presParOf" srcId="{23BB4A7E-2C6A-411A-8648-9B55D3182284}" destId="{6333970D-9AD4-4810-8FED-EC9098C3B4CE}" srcOrd="1" destOrd="0" presId="urn:microsoft.com/office/officeart/2005/8/layout/hProcess11"/>
    <dgm:cxn modelId="{6FFBFCC6-B8FB-44F3-8DE8-15D44D3454DB}" type="presParOf" srcId="{23BB4A7E-2C6A-411A-8648-9B55D3182284}" destId="{88F1BEA7-49A8-4CE8-9DA9-90FC27E9F87F}" srcOrd="2" destOrd="0" presId="urn:microsoft.com/office/officeart/2005/8/layout/hProcess11"/>
    <dgm:cxn modelId="{B2691820-1FDD-44AB-9E7A-7CBED87F4F44}" type="presParOf" srcId="{61C95EEF-5759-4AE9-B0D9-30FD199C466E}" destId="{27A1398A-0895-4688-A254-9668A4316A04}" srcOrd="1" destOrd="0" presId="urn:microsoft.com/office/officeart/2005/8/layout/hProcess11"/>
    <dgm:cxn modelId="{00CEF4CC-26D2-4E22-8C05-78F30D3A90F4}" type="presParOf" srcId="{61C95EEF-5759-4AE9-B0D9-30FD199C466E}" destId="{56BC49A0-1751-489E-B453-67C7B494E198}" srcOrd="2" destOrd="0" presId="urn:microsoft.com/office/officeart/2005/8/layout/hProcess11"/>
    <dgm:cxn modelId="{02C89B53-CF5A-4FB9-AC9E-48E4CC5F91CB}" type="presParOf" srcId="{56BC49A0-1751-489E-B453-67C7B494E198}" destId="{E0C5C15C-CA0E-4495-B4C5-306CA298FD70}" srcOrd="0" destOrd="0" presId="urn:microsoft.com/office/officeart/2005/8/layout/hProcess11"/>
    <dgm:cxn modelId="{E8AC012D-8CAA-44F4-BD0E-5BF294C768F9}" type="presParOf" srcId="{56BC49A0-1751-489E-B453-67C7B494E198}" destId="{F6A6BBCD-59A4-4198-B3B7-739747F7DA20}" srcOrd="1" destOrd="0" presId="urn:microsoft.com/office/officeart/2005/8/layout/hProcess11"/>
    <dgm:cxn modelId="{997186C2-6515-409F-8523-BECB1FC015B8}" type="presParOf" srcId="{56BC49A0-1751-489E-B453-67C7B494E198}" destId="{5BCE9228-9052-4626-9CFC-85C50195C424}" srcOrd="2" destOrd="0" presId="urn:microsoft.com/office/officeart/2005/8/layout/hProcess11"/>
    <dgm:cxn modelId="{AB2B574F-0A90-4498-B037-5427C22AFA78}" type="presParOf" srcId="{61C95EEF-5759-4AE9-B0D9-30FD199C466E}" destId="{3010B3DE-3F05-4F55-85A0-FF52ECC0C8DD}" srcOrd="3" destOrd="0" presId="urn:microsoft.com/office/officeart/2005/8/layout/hProcess11"/>
    <dgm:cxn modelId="{7B0437FC-27A6-486B-B4A5-6FED3DF5A625}" type="presParOf" srcId="{61C95EEF-5759-4AE9-B0D9-30FD199C466E}" destId="{1526742E-8082-47C3-A125-EA571374617B}" srcOrd="4" destOrd="0" presId="urn:microsoft.com/office/officeart/2005/8/layout/hProcess11"/>
    <dgm:cxn modelId="{F469509B-3582-4052-9C5D-3AB542917ECE}" type="presParOf" srcId="{1526742E-8082-47C3-A125-EA571374617B}" destId="{91372B01-9AA7-4DF0-8840-C62CE23590F5}" srcOrd="0" destOrd="0" presId="urn:microsoft.com/office/officeart/2005/8/layout/hProcess11"/>
    <dgm:cxn modelId="{AC1A54E1-CB5C-489F-A9FB-8B611812B805}" type="presParOf" srcId="{1526742E-8082-47C3-A125-EA571374617B}" destId="{22186D9D-8B20-4191-A90E-81DBA228E9F8}" srcOrd="1" destOrd="0" presId="urn:microsoft.com/office/officeart/2005/8/layout/hProcess11"/>
    <dgm:cxn modelId="{51C81F7B-1A33-4DD7-821A-B85D4367E645}" type="presParOf" srcId="{1526742E-8082-47C3-A125-EA571374617B}" destId="{2F9102C8-D130-4342-B4AA-2A0EDD0AACE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F23A46-DE29-473D-8C84-1957D01E52C7}" type="doc">
      <dgm:prSet loTypeId="urn:microsoft.com/office/officeart/2005/8/layout/vList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160932-4FDA-4D69-9B9A-2C271DFD2BB5}">
      <dgm:prSet/>
      <dgm:spPr/>
      <dgm:t>
        <a:bodyPr/>
        <a:lstStyle/>
        <a:p>
          <a:r>
            <a:rPr lang="ru-RU" dirty="0" smtClean="0"/>
            <a:t>На сегодняшний день</a:t>
          </a:r>
          <a:r>
            <a:rPr lang="en-US" dirty="0" smtClean="0"/>
            <a:t> </a:t>
          </a:r>
          <a:r>
            <a:rPr lang="ru-RU" dirty="0" smtClean="0"/>
            <a:t>в УрФУ отсутствует среднесрочная стратегия (на 3 года) в сфере информатизации</a:t>
          </a:r>
          <a:endParaRPr lang="ru-RU" dirty="0"/>
        </a:p>
      </dgm:t>
    </dgm:pt>
    <dgm:pt modelId="{331386ED-B4BA-42E2-9BE6-C7425B23135A}" type="parTrans" cxnId="{2FAB3673-685E-4DE4-98FA-F1A37509D978}">
      <dgm:prSet/>
      <dgm:spPr/>
      <dgm:t>
        <a:bodyPr/>
        <a:lstStyle/>
        <a:p>
          <a:endParaRPr lang="ru-RU"/>
        </a:p>
      </dgm:t>
    </dgm:pt>
    <dgm:pt modelId="{1BB02FE6-D22D-48EE-897F-7FFEA1A1E0EB}" type="sibTrans" cxnId="{2FAB3673-685E-4DE4-98FA-F1A37509D978}">
      <dgm:prSet/>
      <dgm:spPr/>
      <dgm:t>
        <a:bodyPr/>
        <a:lstStyle/>
        <a:p>
          <a:endParaRPr lang="ru-RU"/>
        </a:p>
      </dgm:t>
    </dgm:pt>
    <dgm:pt modelId="{729E0F31-D17C-47A7-8C91-573B60E597B5}">
      <dgm:prSet custT="1"/>
      <dgm:spPr/>
      <dgm:t>
        <a:bodyPr/>
        <a:lstStyle/>
        <a:p>
          <a:r>
            <a:rPr lang="ru-RU" sz="1400" b="1" dirty="0" smtClean="0">
              <a:latin typeface="Calibri" pitchFamily="34" charset="0"/>
            </a:rPr>
            <a:t>Необходимо ее сформировать, всесторонне обсудить и утвердить с участием всех заинтересованных подразделений</a:t>
          </a:r>
          <a:endParaRPr lang="ru-RU" sz="1400" b="1" dirty="0"/>
        </a:p>
      </dgm:t>
    </dgm:pt>
    <dgm:pt modelId="{2B6F7905-53A1-4FBA-9333-EC2C3D71FC57}" type="parTrans" cxnId="{80DE6085-4C09-4B07-B3CF-B5E276439AB3}">
      <dgm:prSet/>
      <dgm:spPr/>
      <dgm:t>
        <a:bodyPr/>
        <a:lstStyle/>
        <a:p>
          <a:endParaRPr lang="ru-RU"/>
        </a:p>
      </dgm:t>
    </dgm:pt>
    <dgm:pt modelId="{23D21AF6-F082-40D3-80BC-4B46C67AFA75}" type="sibTrans" cxnId="{80DE6085-4C09-4B07-B3CF-B5E276439AB3}">
      <dgm:prSet/>
      <dgm:spPr/>
      <dgm:t>
        <a:bodyPr/>
        <a:lstStyle/>
        <a:p>
          <a:endParaRPr lang="ru-RU"/>
        </a:p>
      </dgm:t>
    </dgm:pt>
    <dgm:pt modelId="{FE2B3A8A-421B-46B6-8B85-E6E24FC189A5}" type="pres">
      <dgm:prSet presAssocID="{9EF23A46-DE29-473D-8C84-1957D01E52C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829AFC-01C9-4102-A8CF-43397DA1DBD7}" type="pres">
      <dgm:prSet presAssocID="{A2160932-4FDA-4D69-9B9A-2C271DFD2BB5}" presName="linNode" presStyleCnt="0"/>
      <dgm:spPr/>
    </dgm:pt>
    <dgm:pt modelId="{D2EFDF8A-6BFD-48C1-A96A-EBE85A7BB5F8}" type="pres">
      <dgm:prSet presAssocID="{A2160932-4FDA-4D69-9B9A-2C271DFD2BB5}" presName="parentShp" presStyleLbl="node1" presStyleIdx="0" presStyleCnt="1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E2C67-8B1E-4A12-94FB-BE5B651DA1B7}" type="pres">
      <dgm:prSet presAssocID="{A2160932-4FDA-4D69-9B9A-2C271DFD2BB5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4E6F38-9512-42D8-ACB4-E5421907B0D5}" type="presOf" srcId="{9EF23A46-DE29-473D-8C84-1957D01E52C7}" destId="{FE2B3A8A-421B-46B6-8B85-E6E24FC189A5}" srcOrd="0" destOrd="0" presId="urn:microsoft.com/office/officeart/2005/8/layout/vList6"/>
    <dgm:cxn modelId="{B104FD79-14D9-4937-8481-726F3A3DF3A3}" type="presOf" srcId="{729E0F31-D17C-47A7-8C91-573B60E597B5}" destId="{AD0E2C67-8B1E-4A12-94FB-BE5B651DA1B7}" srcOrd="0" destOrd="0" presId="urn:microsoft.com/office/officeart/2005/8/layout/vList6"/>
    <dgm:cxn modelId="{F9DC74C3-4C81-49B0-9C83-C75596F56768}" type="presOf" srcId="{A2160932-4FDA-4D69-9B9A-2C271DFD2BB5}" destId="{D2EFDF8A-6BFD-48C1-A96A-EBE85A7BB5F8}" srcOrd="0" destOrd="0" presId="urn:microsoft.com/office/officeart/2005/8/layout/vList6"/>
    <dgm:cxn modelId="{80DE6085-4C09-4B07-B3CF-B5E276439AB3}" srcId="{A2160932-4FDA-4D69-9B9A-2C271DFD2BB5}" destId="{729E0F31-D17C-47A7-8C91-573B60E597B5}" srcOrd="0" destOrd="0" parTransId="{2B6F7905-53A1-4FBA-9333-EC2C3D71FC57}" sibTransId="{23D21AF6-F082-40D3-80BC-4B46C67AFA75}"/>
    <dgm:cxn modelId="{2FAB3673-685E-4DE4-98FA-F1A37509D978}" srcId="{9EF23A46-DE29-473D-8C84-1957D01E52C7}" destId="{A2160932-4FDA-4D69-9B9A-2C271DFD2BB5}" srcOrd="0" destOrd="0" parTransId="{331386ED-B4BA-42E2-9BE6-C7425B23135A}" sibTransId="{1BB02FE6-D22D-48EE-897F-7FFEA1A1E0EB}"/>
    <dgm:cxn modelId="{6D433B89-D635-420D-8791-06E5DEF357BF}" type="presParOf" srcId="{FE2B3A8A-421B-46B6-8B85-E6E24FC189A5}" destId="{9A829AFC-01C9-4102-A8CF-43397DA1DBD7}" srcOrd="0" destOrd="0" presId="urn:microsoft.com/office/officeart/2005/8/layout/vList6"/>
    <dgm:cxn modelId="{590080CA-F9C8-4739-B3A6-517FC60D04FB}" type="presParOf" srcId="{9A829AFC-01C9-4102-A8CF-43397DA1DBD7}" destId="{D2EFDF8A-6BFD-48C1-A96A-EBE85A7BB5F8}" srcOrd="0" destOrd="0" presId="urn:microsoft.com/office/officeart/2005/8/layout/vList6"/>
    <dgm:cxn modelId="{A8B4D4E2-78A5-4421-B039-D568A490D4AE}" type="presParOf" srcId="{9A829AFC-01C9-4102-A8CF-43397DA1DBD7}" destId="{AD0E2C67-8B1E-4A12-94FB-BE5B651DA1B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F23A46-DE29-473D-8C84-1957D01E52C7}" type="doc">
      <dgm:prSet loTypeId="urn:microsoft.com/office/officeart/2005/8/layout/vList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160932-4FDA-4D69-9B9A-2C271DFD2BB5}">
      <dgm:prSet/>
      <dgm:spPr/>
      <dgm:t>
        <a:bodyPr/>
        <a:lstStyle/>
        <a:p>
          <a:r>
            <a:rPr lang="ru-RU" dirty="0" smtClean="0">
              <a:latin typeface="Calibri" pitchFamily="34" charset="0"/>
            </a:rPr>
            <a:t>Неактуальность технической документации и реестров объектов ИТ-инфраструктуры</a:t>
          </a:r>
          <a:endParaRPr lang="ru-RU" dirty="0"/>
        </a:p>
      </dgm:t>
    </dgm:pt>
    <dgm:pt modelId="{331386ED-B4BA-42E2-9BE6-C7425B23135A}" type="parTrans" cxnId="{2FAB3673-685E-4DE4-98FA-F1A37509D978}">
      <dgm:prSet/>
      <dgm:spPr/>
      <dgm:t>
        <a:bodyPr/>
        <a:lstStyle/>
        <a:p>
          <a:endParaRPr lang="ru-RU"/>
        </a:p>
      </dgm:t>
    </dgm:pt>
    <dgm:pt modelId="{1BB02FE6-D22D-48EE-897F-7FFEA1A1E0EB}" type="sibTrans" cxnId="{2FAB3673-685E-4DE4-98FA-F1A37509D978}">
      <dgm:prSet/>
      <dgm:spPr/>
      <dgm:t>
        <a:bodyPr/>
        <a:lstStyle/>
        <a:p>
          <a:endParaRPr lang="ru-RU"/>
        </a:p>
      </dgm:t>
    </dgm:pt>
    <dgm:pt modelId="{729E0F31-D17C-47A7-8C91-573B60E597B5}">
      <dgm:prSet custT="1"/>
      <dgm:spPr/>
      <dgm:t>
        <a:bodyPr/>
        <a:lstStyle/>
        <a:p>
          <a:r>
            <a:rPr lang="ru-RU" sz="1400" b="1" dirty="0" smtClean="0">
              <a:latin typeface="Calibri" pitchFamily="34" charset="0"/>
            </a:rPr>
            <a:t>Инвентаризация и документирование актуального состояния ИТ-инфраструктуры  (</a:t>
          </a:r>
          <a:r>
            <a:rPr lang="ru-RU" sz="1400" b="1" dirty="0" err="1" smtClean="0">
              <a:latin typeface="Calibri" pitchFamily="34" charset="0"/>
            </a:rPr>
            <a:t>межкампусных</a:t>
          </a:r>
          <a:r>
            <a:rPr lang="ru-RU" sz="1400" b="1" dirty="0" smtClean="0">
              <a:latin typeface="Calibri" pitchFamily="34" charset="0"/>
            </a:rPr>
            <a:t> сетей, лицензионного ПО, составления реестра ИС, сайтов подразделений, объектов сопровождения УПП, и т.д.)</a:t>
          </a:r>
          <a:endParaRPr lang="ru-RU" sz="1400" b="1" dirty="0"/>
        </a:p>
      </dgm:t>
    </dgm:pt>
    <dgm:pt modelId="{2B6F7905-53A1-4FBA-9333-EC2C3D71FC57}" type="parTrans" cxnId="{80DE6085-4C09-4B07-B3CF-B5E276439AB3}">
      <dgm:prSet/>
      <dgm:spPr/>
      <dgm:t>
        <a:bodyPr/>
        <a:lstStyle/>
        <a:p>
          <a:endParaRPr lang="ru-RU"/>
        </a:p>
      </dgm:t>
    </dgm:pt>
    <dgm:pt modelId="{23D21AF6-F082-40D3-80BC-4B46C67AFA75}" type="sibTrans" cxnId="{80DE6085-4C09-4B07-B3CF-B5E276439AB3}">
      <dgm:prSet/>
      <dgm:spPr/>
      <dgm:t>
        <a:bodyPr/>
        <a:lstStyle/>
        <a:p>
          <a:endParaRPr lang="ru-RU"/>
        </a:p>
      </dgm:t>
    </dgm:pt>
    <dgm:pt modelId="{43B12960-9B17-454D-934C-83F77BE2B8C1}" type="pres">
      <dgm:prSet presAssocID="{9EF23A46-DE29-473D-8C84-1957D01E52C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E46C07-CEF1-438D-B7BE-EF565185CC16}" type="pres">
      <dgm:prSet presAssocID="{A2160932-4FDA-4D69-9B9A-2C271DFD2BB5}" presName="linNode" presStyleCnt="0"/>
      <dgm:spPr/>
    </dgm:pt>
    <dgm:pt modelId="{AD8AC192-5614-430C-80C9-0E71C070AC97}" type="pres">
      <dgm:prSet presAssocID="{A2160932-4FDA-4D69-9B9A-2C271DFD2BB5}" presName="parentShp" presStyleLbl="node1" presStyleIdx="0" presStyleCnt="1" custScaleX="119202" custScaleY="88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9BF77-62CF-4C7B-A647-99B806FB07BD}" type="pres">
      <dgm:prSet presAssocID="{A2160932-4FDA-4D69-9B9A-2C271DFD2BB5}" presName="childShp" presStyleLbl="bgAccFollowNode1" presStyleIdx="0" presStyleCnt="1" custScaleX="120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32727-7721-4AD8-B06C-55790B51F8D3}" type="presOf" srcId="{9EF23A46-DE29-473D-8C84-1957D01E52C7}" destId="{43B12960-9B17-454D-934C-83F77BE2B8C1}" srcOrd="0" destOrd="0" presId="urn:microsoft.com/office/officeart/2005/8/layout/vList6"/>
    <dgm:cxn modelId="{80DE6085-4C09-4B07-B3CF-B5E276439AB3}" srcId="{A2160932-4FDA-4D69-9B9A-2C271DFD2BB5}" destId="{729E0F31-D17C-47A7-8C91-573B60E597B5}" srcOrd="0" destOrd="0" parTransId="{2B6F7905-53A1-4FBA-9333-EC2C3D71FC57}" sibTransId="{23D21AF6-F082-40D3-80BC-4B46C67AFA75}"/>
    <dgm:cxn modelId="{80292224-E6F7-4D39-BC83-B0B82B59AF96}" type="presOf" srcId="{A2160932-4FDA-4D69-9B9A-2C271DFD2BB5}" destId="{AD8AC192-5614-430C-80C9-0E71C070AC97}" srcOrd="0" destOrd="0" presId="urn:microsoft.com/office/officeart/2005/8/layout/vList6"/>
    <dgm:cxn modelId="{C40734D9-C5B2-4E0A-805C-4D95677C4789}" type="presOf" srcId="{729E0F31-D17C-47A7-8C91-573B60E597B5}" destId="{4979BF77-62CF-4C7B-A647-99B806FB07BD}" srcOrd="0" destOrd="0" presId="urn:microsoft.com/office/officeart/2005/8/layout/vList6"/>
    <dgm:cxn modelId="{2FAB3673-685E-4DE4-98FA-F1A37509D978}" srcId="{9EF23A46-DE29-473D-8C84-1957D01E52C7}" destId="{A2160932-4FDA-4D69-9B9A-2C271DFD2BB5}" srcOrd="0" destOrd="0" parTransId="{331386ED-B4BA-42E2-9BE6-C7425B23135A}" sibTransId="{1BB02FE6-D22D-48EE-897F-7FFEA1A1E0EB}"/>
    <dgm:cxn modelId="{A8B234D3-C8D9-4CDF-AB33-B23680E4FD94}" type="presParOf" srcId="{43B12960-9B17-454D-934C-83F77BE2B8C1}" destId="{B9E46C07-CEF1-438D-B7BE-EF565185CC16}" srcOrd="0" destOrd="0" presId="urn:microsoft.com/office/officeart/2005/8/layout/vList6"/>
    <dgm:cxn modelId="{893837F6-8846-4BEC-96C3-2746F758FC1C}" type="presParOf" srcId="{B9E46C07-CEF1-438D-B7BE-EF565185CC16}" destId="{AD8AC192-5614-430C-80C9-0E71C070AC97}" srcOrd="0" destOrd="0" presId="urn:microsoft.com/office/officeart/2005/8/layout/vList6"/>
    <dgm:cxn modelId="{38B3A7C2-6A7F-411B-B206-D96C854F83F2}" type="presParOf" srcId="{B9E46C07-CEF1-438D-B7BE-EF565185CC16}" destId="{4979BF77-62CF-4C7B-A647-99B806FB07B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F23A46-DE29-473D-8C84-1957D01E52C7}" type="doc">
      <dgm:prSet loTypeId="urn:microsoft.com/office/officeart/2005/8/layout/vList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160932-4FDA-4D69-9B9A-2C271DFD2BB5}">
      <dgm:prSet/>
      <dgm:spPr/>
      <dgm:t>
        <a:bodyPr/>
        <a:lstStyle/>
        <a:p>
          <a:r>
            <a:rPr lang="ru-RU" dirty="0" smtClean="0"/>
            <a:t>Отсутствие эффективной системы мониторинга и контроля объектов ИТ-инфраструктуры. </a:t>
          </a:r>
          <a:endParaRPr lang="ru-RU" dirty="0"/>
        </a:p>
      </dgm:t>
    </dgm:pt>
    <dgm:pt modelId="{331386ED-B4BA-42E2-9BE6-C7425B23135A}" type="parTrans" cxnId="{2FAB3673-685E-4DE4-98FA-F1A37509D978}">
      <dgm:prSet/>
      <dgm:spPr/>
      <dgm:t>
        <a:bodyPr/>
        <a:lstStyle/>
        <a:p>
          <a:endParaRPr lang="ru-RU"/>
        </a:p>
      </dgm:t>
    </dgm:pt>
    <dgm:pt modelId="{1BB02FE6-D22D-48EE-897F-7FFEA1A1E0EB}" type="sibTrans" cxnId="{2FAB3673-685E-4DE4-98FA-F1A37509D978}">
      <dgm:prSet/>
      <dgm:spPr/>
      <dgm:t>
        <a:bodyPr/>
        <a:lstStyle/>
        <a:p>
          <a:endParaRPr lang="ru-RU"/>
        </a:p>
      </dgm:t>
    </dgm:pt>
    <dgm:pt modelId="{729E0F31-D17C-47A7-8C91-573B60E597B5}">
      <dgm:prSet custT="1"/>
      <dgm:spPr/>
      <dgm:t>
        <a:bodyPr/>
        <a:lstStyle/>
        <a:p>
          <a:r>
            <a:rPr lang="ru-RU" sz="1400" b="1" dirty="0" smtClean="0"/>
            <a:t>Апробация и внедрение технологий мониторинга активного сетевого оборудования состояния ИС и базовых сервисов, использования виртуальных вычислительных ресурсов.</a:t>
          </a:r>
          <a:endParaRPr lang="ru-RU" sz="1400" b="1" dirty="0"/>
        </a:p>
      </dgm:t>
    </dgm:pt>
    <dgm:pt modelId="{2B6F7905-53A1-4FBA-9333-EC2C3D71FC57}" type="parTrans" cxnId="{80DE6085-4C09-4B07-B3CF-B5E276439AB3}">
      <dgm:prSet/>
      <dgm:spPr/>
      <dgm:t>
        <a:bodyPr/>
        <a:lstStyle/>
        <a:p>
          <a:endParaRPr lang="ru-RU"/>
        </a:p>
      </dgm:t>
    </dgm:pt>
    <dgm:pt modelId="{23D21AF6-F082-40D3-80BC-4B46C67AFA75}" type="sibTrans" cxnId="{80DE6085-4C09-4B07-B3CF-B5E276439AB3}">
      <dgm:prSet/>
      <dgm:spPr/>
      <dgm:t>
        <a:bodyPr/>
        <a:lstStyle/>
        <a:p>
          <a:endParaRPr lang="ru-RU"/>
        </a:p>
      </dgm:t>
    </dgm:pt>
    <dgm:pt modelId="{43B12960-9B17-454D-934C-83F77BE2B8C1}" type="pres">
      <dgm:prSet presAssocID="{9EF23A46-DE29-473D-8C84-1957D01E52C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E46C07-CEF1-438D-B7BE-EF565185CC16}" type="pres">
      <dgm:prSet presAssocID="{A2160932-4FDA-4D69-9B9A-2C271DFD2BB5}" presName="linNode" presStyleCnt="0"/>
      <dgm:spPr/>
    </dgm:pt>
    <dgm:pt modelId="{AD8AC192-5614-430C-80C9-0E71C070AC97}" type="pres">
      <dgm:prSet presAssocID="{A2160932-4FDA-4D69-9B9A-2C271DFD2BB5}" presName="parentShp" presStyleLbl="node1" presStyleIdx="0" presStyleCnt="1" custScaleX="119202" custScaleY="88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9BF77-62CF-4C7B-A647-99B806FB07BD}" type="pres">
      <dgm:prSet presAssocID="{A2160932-4FDA-4D69-9B9A-2C271DFD2BB5}" presName="childShp" presStyleLbl="bgAccFollowNode1" presStyleIdx="0" presStyleCnt="1" custScaleX="120908" custLinFactNeighborX="129" custLinFactNeighborY="1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4D3C6D-F60B-4EF3-9B17-2C58B22D550A}" type="presOf" srcId="{9EF23A46-DE29-473D-8C84-1957D01E52C7}" destId="{43B12960-9B17-454D-934C-83F77BE2B8C1}" srcOrd="0" destOrd="0" presId="urn:microsoft.com/office/officeart/2005/8/layout/vList6"/>
    <dgm:cxn modelId="{62D33828-9250-4167-9156-19CA4D9CF67C}" type="presOf" srcId="{A2160932-4FDA-4D69-9B9A-2C271DFD2BB5}" destId="{AD8AC192-5614-430C-80C9-0E71C070AC97}" srcOrd="0" destOrd="0" presId="urn:microsoft.com/office/officeart/2005/8/layout/vList6"/>
    <dgm:cxn modelId="{ED3106D0-C517-42E4-BBF7-22E92449B956}" type="presOf" srcId="{729E0F31-D17C-47A7-8C91-573B60E597B5}" destId="{4979BF77-62CF-4C7B-A647-99B806FB07BD}" srcOrd="0" destOrd="0" presId="urn:microsoft.com/office/officeart/2005/8/layout/vList6"/>
    <dgm:cxn modelId="{80DE6085-4C09-4B07-B3CF-B5E276439AB3}" srcId="{A2160932-4FDA-4D69-9B9A-2C271DFD2BB5}" destId="{729E0F31-D17C-47A7-8C91-573B60E597B5}" srcOrd="0" destOrd="0" parTransId="{2B6F7905-53A1-4FBA-9333-EC2C3D71FC57}" sibTransId="{23D21AF6-F082-40D3-80BC-4B46C67AFA75}"/>
    <dgm:cxn modelId="{2FAB3673-685E-4DE4-98FA-F1A37509D978}" srcId="{9EF23A46-DE29-473D-8C84-1957D01E52C7}" destId="{A2160932-4FDA-4D69-9B9A-2C271DFD2BB5}" srcOrd="0" destOrd="0" parTransId="{331386ED-B4BA-42E2-9BE6-C7425B23135A}" sibTransId="{1BB02FE6-D22D-48EE-897F-7FFEA1A1E0EB}"/>
    <dgm:cxn modelId="{F8E9302E-A5AC-415E-8ABB-6292876F5832}" type="presParOf" srcId="{43B12960-9B17-454D-934C-83F77BE2B8C1}" destId="{B9E46C07-CEF1-438D-B7BE-EF565185CC16}" srcOrd="0" destOrd="0" presId="urn:microsoft.com/office/officeart/2005/8/layout/vList6"/>
    <dgm:cxn modelId="{FE74A33C-E610-4C50-A24F-53C5C90ABA93}" type="presParOf" srcId="{B9E46C07-CEF1-438D-B7BE-EF565185CC16}" destId="{AD8AC192-5614-430C-80C9-0E71C070AC97}" srcOrd="0" destOrd="0" presId="urn:microsoft.com/office/officeart/2005/8/layout/vList6"/>
    <dgm:cxn modelId="{93760143-76E2-4F5A-B955-AA2D60FE2AFC}" type="presParOf" srcId="{B9E46C07-CEF1-438D-B7BE-EF565185CC16}" destId="{4979BF77-62CF-4C7B-A647-99B806FB07B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A8EE0F-260C-4DD7-8781-7B117A3F3A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86E7DA-4C6A-46DB-95C6-7C6F9F6BD8AD}">
      <dgm:prSet/>
      <dgm:spPr/>
      <dgm:t>
        <a:bodyPr/>
        <a:lstStyle/>
        <a:p>
          <a:r>
            <a:rPr lang="ru-RU" dirty="0" smtClean="0"/>
            <a:t>Отсутствие в бюджете университета строки, отвечающей за содержание общеуниверситетских ММА, компьютерных классов, серверов и систем хранения данных, корпоративных ИС.</a:t>
          </a:r>
          <a:endParaRPr lang="ru-RU" dirty="0"/>
        </a:p>
      </dgm:t>
    </dgm:pt>
    <dgm:pt modelId="{CBBB234B-99D9-4E05-B21B-2EB881F4BDFD}" type="parTrans" cxnId="{4C3613FA-29AC-4CCB-877A-386D8588444F}">
      <dgm:prSet/>
      <dgm:spPr/>
      <dgm:t>
        <a:bodyPr/>
        <a:lstStyle/>
        <a:p>
          <a:endParaRPr lang="ru-RU"/>
        </a:p>
      </dgm:t>
    </dgm:pt>
    <dgm:pt modelId="{B17AD2E8-E28E-4D92-BB5B-E94CB9DE5A8A}" type="sibTrans" cxnId="{4C3613FA-29AC-4CCB-877A-386D8588444F}">
      <dgm:prSet/>
      <dgm:spPr/>
      <dgm:t>
        <a:bodyPr/>
        <a:lstStyle/>
        <a:p>
          <a:endParaRPr lang="ru-RU"/>
        </a:p>
      </dgm:t>
    </dgm:pt>
    <dgm:pt modelId="{3528882F-F9FA-45C6-9178-663E56D5F440}">
      <dgm:prSet/>
      <dgm:spPr/>
      <dgm:t>
        <a:bodyPr/>
        <a:lstStyle/>
        <a:p>
          <a:r>
            <a:rPr lang="ru-RU" dirty="0" smtClean="0"/>
            <a:t>Ликвидация «цифрового неравенства» с участием как самих подразделений, так и университета.</a:t>
          </a:r>
          <a:endParaRPr lang="ru-RU" dirty="0"/>
        </a:p>
      </dgm:t>
    </dgm:pt>
    <dgm:pt modelId="{26F9CE66-9D9A-4074-B0E7-6902857B6E30}" type="parTrans" cxnId="{9F4EA659-1B98-48CB-8FF6-FC268C03B2CD}">
      <dgm:prSet/>
      <dgm:spPr/>
      <dgm:t>
        <a:bodyPr/>
        <a:lstStyle/>
        <a:p>
          <a:endParaRPr lang="ru-RU"/>
        </a:p>
      </dgm:t>
    </dgm:pt>
    <dgm:pt modelId="{4A24C765-99FB-4D80-921B-89630983D76E}" type="sibTrans" cxnId="{9F4EA659-1B98-48CB-8FF6-FC268C03B2CD}">
      <dgm:prSet/>
      <dgm:spPr/>
      <dgm:t>
        <a:bodyPr/>
        <a:lstStyle/>
        <a:p>
          <a:endParaRPr lang="ru-RU"/>
        </a:p>
      </dgm:t>
    </dgm:pt>
    <dgm:pt modelId="{A58F2E15-9EE5-4568-820D-AFF24189ED33}">
      <dgm:prSet/>
      <dgm:spPr/>
      <dgm:t>
        <a:bodyPr/>
        <a:lstStyle/>
        <a:p>
          <a:r>
            <a:rPr lang="ru-RU" dirty="0" smtClean="0"/>
            <a:t>Продвижение информации о перечне и условиях использования  предоставляемых Дирекцией ИТ ИТ-сервисов.</a:t>
          </a:r>
          <a:endParaRPr lang="ru-RU" dirty="0"/>
        </a:p>
      </dgm:t>
    </dgm:pt>
    <dgm:pt modelId="{C403ABEE-08D6-4D8B-A7B3-A06CA3923EBC}" type="parTrans" cxnId="{B4565EEF-E582-437E-86EC-B05B995F4223}">
      <dgm:prSet/>
      <dgm:spPr/>
      <dgm:t>
        <a:bodyPr/>
        <a:lstStyle/>
        <a:p>
          <a:endParaRPr lang="ru-RU"/>
        </a:p>
      </dgm:t>
    </dgm:pt>
    <dgm:pt modelId="{2CE6871E-6BBA-46FA-B97E-8081254E07CC}" type="sibTrans" cxnId="{B4565EEF-E582-437E-86EC-B05B995F4223}">
      <dgm:prSet/>
      <dgm:spPr/>
      <dgm:t>
        <a:bodyPr/>
        <a:lstStyle/>
        <a:p>
          <a:endParaRPr lang="ru-RU"/>
        </a:p>
      </dgm:t>
    </dgm:pt>
    <dgm:pt modelId="{BC5A9E42-22C3-42BB-9A16-6B93B1F3E201}" type="pres">
      <dgm:prSet presAssocID="{A5A8EE0F-260C-4DD7-8781-7B117A3F3A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A0DBAB-564A-4D85-A5C3-8DDC82CE50FB}" type="pres">
      <dgm:prSet presAssocID="{D586E7DA-4C6A-46DB-95C6-7C6F9F6BD8A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5A0A9-4271-4CE3-B0D4-B8495D241253}" type="pres">
      <dgm:prSet presAssocID="{B17AD2E8-E28E-4D92-BB5B-E94CB9DE5A8A}" presName="spacer" presStyleCnt="0"/>
      <dgm:spPr/>
    </dgm:pt>
    <dgm:pt modelId="{B10BE3BD-6A50-43A0-B989-3E58F6586273}" type="pres">
      <dgm:prSet presAssocID="{3528882F-F9FA-45C6-9178-663E56D5F4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75397-3B51-4236-8E62-49BA5764341A}" type="pres">
      <dgm:prSet presAssocID="{4A24C765-99FB-4D80-921B-89630983D76E}" presName="spacer" presStyleCnt="0"/>
      <dgm:spPr/>
    </dgm:pt>
    <dgm:pt modelId="{6BE8E328-FBE0-457D-95B0-91393F9BBD79}" type="pres">
      <dgm:prSet presAssocID="{A58F2E15-9EE5-4568-820D-AFF24189ED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8A94E-B3C7-4671-868F-23AB04B3B862}" type="presOf" srcId="{D586E7DA-4C6A-46DB-95C6-7C6F9F6BD8AD}" destId="{A6A0DBAB-564A-4D85-A5C3-8DDC82CE50FB}" srcOrd="0" destOrd="0" presId="urn:microsoft.com/office/officeart/2005/8/layout/vList2"/>
    <dgm:cxn modelId="{FB65D878-D1AB-4472-83C1-9DE02F0BA849}" type="presOf" srcId="{3528882F-F9FA-45C6-9178-663E56D5F440}" destId="{B10BE3BD-6A50-43A0-B989-3E58F6586273}" srcOrd="0" destOrd="0" presId="urn:microsoft.com/office/officeart/2005/8/layout/vList2"/>
    <dgm:cxn modelId="{B4565EEF-E582-437E-86EC-B05B995F4223}" srcId="{A5A8EE0F-260C-4DD7-8781-7B117A3F3AD6}" destId="{A58F2E15-9EE5-4568-820D-AFF24189ED33}" srcOrd="2" destOrd="0" parTransId="{C403ABEE-08D6-4D8B-A7B3-A06CA3923EBC}" sibTransId="{2CE6871E-6BBA-46FA-B97E-8081254E07CC}"/>
    <dgm:cxn modelId="{4C3613FA-29AC-4CCB-877A-386D8588444F}" srcId="{A5A8EE0F-260C-4DD7-8781-7B117A3F3AD6}" destId="{D586E7DA-4C6A-46DB-95C6-7C6F9F6BD8AD}" srcOrd="0" destOrd="0" parTransId="{CBBB234B-99D9-4E05-B21B-2EB881F4BDFD}" sibTransId="{B17AD2E8-E28E-4D92-BB5B-E94CB9DE5A8A}"/>
    <dgm:cxn modelId="{9F4EA659-1B98-48CB-8FF6-FC268C03B2CD}" srcId="{A5A8EE0F-260C-4DD7-8781-7B117A3F3AD6}" destId="{3528882F-F9FA-45C6-9178-663E56D5F440}" srcOrd="1" destOrd="0" parTransId="{26F9CE66-9D9A-4074-B0E7-6902857B6E30}" sibTransId="{4A24C765-99FB-4D80-921B-89630983D76E}"/>
    <dgm:cxn modelId="{7D074D63-3A47-44BD-8254-A9C2452556B3}" type="presOf" srcId="{A58F2E15-9EE5-4568-820D-AFF24189ED33}" destId="{6BE8E328-FBE0-457D-95B0-91393F9BBD79}" srcOrd="0" destOrd="0" presId="urn:microsoft.com/office/officeart/2005/8/layout/vList2"/>
    <dgm:cxn modelId="{3BF50F09-9C1D-43D5-9A91-BD945B6DA3BB}" type="presOf" srcId="{A5A8EE0F-260C-4DD7-8781-7B117A3F3AD6}" destId="{BC5A9E42-22C3-42BB-9A16-6B93B1F3E201}" srcOrd="0" destOrd="0" presId="urn:microsoft.com/office/officeart/2005/8/layout/vList2"/>
    <dgm:cxn modelId="{8D97EAB8-812C-420C-A165-219B920646EF}" type="presParOf" srcId="{BC5A9E42-22C3-42BB-9A16-6B93B1F3E201}" destId="{A6A0DBAB-564A-4D85-A5C3-8DDC82CE50FB}" srcOrd="0" destOrd="0" presId="urn:microsoft.com/office/officeart/2005/8/layout/vList2"/>
    <dgm:cxn modelId="{C9992839-532C-49AB-B8F2-622D629F018D}" type="presParOf" srcId="{BC5A9E42-22C3-42BB-9A16-6B93B1F3E201}" destId="{08D5A0A9-4271-4CE3-B0D4-B8495D241253}" srcOrd="1" destOrd="0" presId="urn:microsoft.com/office/officeart/2005/8/layout/vList2"/>
    <dgm:cxn modelId="{2CB354EE-A4E0-4A33-8E51-85775DEECD95}" type="presParOf" srcId="{BC5A9E42-22C3-42BB-9A16-6B93B1F3E201}" destId="{B10BE3BD-6A50-43A0-B989-3E58F6586273}" srcOrd="2" destOrd="0" presId="urn:microsoft.com/office/officeart/2005/8/layout/vList2"/>
    <dgm:cxn modelId="{82FEF469-D244-4CD6-B691-F8A44139AFF7}" type="presParOf" srcId="{BC5A9E42-22C3-42BB-9A16-6B93B1F3E201}" destId="{76675397-3B51-4236-8E62-49BA5764341A}" srcOrd="3" destOrd="0" presId="urn:microsoft.com/office/officeart/2005/8/layout/vList2"/>
    <dgm:cxn modelId="{2456FEAC-8B56-4F39-9E9D-D4BEE030F0E2}" type="presParOf" srcId="{BC5A9E42-22C3-42BB-9A16-6B93B1F3E201}" destId="{6BE8E328-FBE0-457D-95B0-91393F9BBD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5B89B0-1CEB-4DE4-BA73-88DCC833BF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F1B2F-8CAA-4898-A5CA-8F92B7FEFBEF}">
      <dgm:prSet/>
      <dgm:spPr/>
      <dgm:t>
        <a:bodyPr/>
        <a:lstStyle/>
        <a:p>
          <a:r>
            <a:rPr lang="ru-RU" dirty="0" smtClean="0"/>
            <a:t>Запрос со стороны естественно-научных институтов и научных групп на дорогостоящее специализированное  ПО и высокопроизводительные  вычислительные ресурсы.</a:t>
          </a:r>
          <a:endParaRPr lang="ru-RU" dirty="0"/>
        </a:p>
      </dgm:t>
    </dgm:pt>
    <dgm:pt modelId="{595E8B28-FCFA-4561-96FD-61D38E448067}" type="parTrans" cxnId="{9A5650DF-F4AF-44F9-8F7B-4E1EC8A3658D}">
      <dgm:prSet/>
      <dgm:spPr/>
      <dgm:t>
        <a:bodyPr/>
        <a:lstStyle/>
        <a:p>
          <a:endParaRPr lang="ru-RU"/>
        </a:p>
      </dgm:t>
    </dgm:pt>
    <dgm:pt modelId="{D1E7DE6F-A30F-4F6A-ACD3-1A9F6D29A966}" type="sibTrans" cxnId="{9A5650DF-F4AF-44F9-8F7B-4E1EC8A3658D}">
      <dgm:prSet/>
      <dgm:spPr/>
      <dgm:t>
        <a:bodyPr/>
        <a:lstStyle/>
        <a:p>
          <a:endParaRPr lang="ru-RU"/>
        </a:p>
      </dgm:t>
    </dgm:pt>
    <dgm:pt modelId="{01C8D4A8-9EA4-47C3-A584-35D1B7EB0BB9}">
      <dgm:prSet/>
      <dgm:spPr/>
      <dgm:t>
        <a:bodyPr/>
        <a:lstStyle/>
        <a:p>
          <a:r>
            <a:rPr lang="ru-RU" dirty="0" smtClean="0"/>
            <a:t>Аналогичная потребность в высокопроизводительных вычислительных мощностях, в том числе и для коммерческих проектов по заказам предприятий, есть у институтов инженерных направлений</a:t>
          </a:r>
          <a:endParaRPr lang="ru-RU" dirty="0"/>
        </a:p>
      </dgm:t>
    </dgm:pt>
    <dgm:pt modelId="{32DFF217-3C24-496C-B1EF-1D246A8C22EE}" type="parTrans" cxnId="{9EB15D19-8C71-46F8-A790-1E60C5E06BB9}">
      <dgm:prSet/>
      <dgm:spPr/>
      <dgm:t>
        <a:bodyPr/>
        <a:lstStyle/>
        <a:p>
          <a:endParaRPr lang="ru-RU"/>
        </a:p>
      </dgm:t>
    </dgm:pt>
    <dgm:pt modelId="{8E25000D-5519-4CBD-99A0-2D0501B44CE5}" type="sibTrans" cxnId="{9EB15D19-8C71-46F8-A790-1E60C5E06BB9}">
      <dgm:prSet/>
      <dgm:spPr/>
      <dgm:t>
        <a:bodyPr/>
        <a:lstStyle/>
        <a:p>
          <a:endParaRPr lang="ru-RU"/>
        </a:p>
      </dgm:t>
    </dgm:pt>
    <dgm:pt modelId="{50817F5B-440A-4CDC-A7B2-91DC6F694628}" type="pres">
      <dgm:prSet presAssocID="{F65B89B0-1CEB-4DE4-BA73-88DCC833BF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CAAA31-6F7C-4E95-895C-2AD47BD8B6B1}" type="pres">
      <dgm:prSet presAssocID="{924F1B2F-8CAA-4898-A5CA-8F92B7FEFBE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8455A-12D1-44D2-8FBA-E077C143D86B}" type="pres">
      <dgm:prSet presAssocID="{D1E7DE6F-A30F-4F6A-ACD3-1A9F6D29A966}" presName="spacer" presStyleCnt="0"/>
      <dgm:spPr/>
    </dgm:pt>
    <dgm:pt modelId="{4C390580-6C1E-41EB-8F09-D6EB1DE8A14E}" type="pres">
      <dgm:prSet presAssocID="{01C8D4A8-9EA4-47C3-A584-35D1B7EB0BB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5650DF-F4AF-44F9-8F7B-4E1EC8A3658D}" srcId="{F65B89B0-1CEB-4DE4-BA73-88DCC833BF78}" destId="{924F1B2F-8CAA-4898-A5CA-8F92B7FEFBEF}" srcOrd="0" destOrd="0" parTransId="{595E8B28-FCFA-4561-96FD-61D38E448067}" sibTransId="{D1E7DE6F-A30F-4F6A-ACD3-1A9F6D29A966}"/>
    <dgm:cxn modelId="{836A48B7-421A-41DC-B04B-9974F0F8E2CC}" type="presOf" srcId="{01C8D4A8-9EA4-47C3-A584-35D1B7EB0BB9}" destId="{4C390580-6C1E-41EB-8F09-D6EB1DE8A14E}" srcOrd="0" destOrd="0" presId="urn:microsoft.com/office/officeart/2005/8/layout/vList2"/>
    <dgm:cxn modelId="{D39C7B83-D6DC-4E65-A741-5797FD29FFFB}" type="presOf" srcId="{924F1B2F-8CAA-4898-A5CA-8F92B7FEFBEF}" destId="{4CCAAA31-6F7C-4E95-895C-2AD47BD8B6B1}" srcOrd="0" destOrd="0" presId="urn:microsoft.com/office/officeart/2005/8/layout/vList2"/>
    <dgm:cxn modelId="{95180479-648C-4543-901D-5A7679789D86}" type="presOf" srcId="{F65B89B0-1CEB-4DE4-BA73-88DCC833BF78}" destId="{50817F5B-440A-4CDC-A7B2-91DC6F694628}" srcOrd="0" destOrd="0" presId="urn:microsoft.com/office/officeart/2005/8/layout/vList2"/>
    <dgm:cxn modelId="{9EB15D19-8C71-46F8-A790-1E60C5E06BB9}" srcId="{F65B89B0-1CEB-4DE4-BA73-88DCC833BF78}" destId="{01C8D4A8-9EA4-47C3-A584-35D1B7EB0BB9}" srcOrd="1" destOrd="0" parTransId="{32DFF217-3C24-496C-B1EF-1D246A8C22EE}" sibTransId="{8E25000D-5519-4CBD-99A0-2D0501B44CE5}"/>
    <dgm:cxn modelId="{9F7FD9EF-E950-46D1-9EA3-C13CC203CACD}" type="presParOf" srcId="{50817F5B-440A-4CDC-A7B2-91DC6F694628}" destId="{4CCAAA31-6F7C-4E95-895C-2AD47BD8B6B1}" srcOrd="0" destOrd="0" presId="urn:microsoft.com/office/officeart/2005/8/layout/vList2"/>
    <dgm:cxn modelId="{8893BD8B-DC55-4ACF-BF3B-9F7457FBFC77}" type="presParOf" srcId="{50817F5B-440A-4CDC-A7B2-91DC6F694628}" destId="{3758455A-12D1-44D2-8FBA-E077C143D86B}" srcOrd="1" destOrd="0" presId="urn:microsoft.com/office/officeart/2005/8/layout/vList2"/>
    <dgm:cxn modelId="{DF0888AE-B4D0-470E-ABD1-CEA78F352D89}" type="presParOf" srcId="{50817F5B-440A-4CDC-A7B2-91DC6F694628}" destId="{4C390580-6C1E-41EB-8F09-D6EB1DE8A1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294779-82F9-4BA3-8B00-4862AB85CE66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80CAA5-8E74-4EC6-BC3D-3D424257C4AF}">
      <dgm:prSet/>
      <dgm:spPr/>
      <dgm:t>
        <a:bodyPr/>
        <a:lstStyle/>
        <a:p>
          <a:r>
            <a:rPr lang="ru-RU" smtClean="0"/>
            <a:t>Запуск в опытную эксплуатацию «Личного кабинета сотрудника»;</a:t>
          </a:r>
          <a:endParaRPr lang="ru-RU"/>
        </a:p>
      </dgm:t>
    </dgm:pt>
    <dgm:pt modelId="{BCBAF725-A5A4-4C90-8959-F009A2CAC293}" type="parTrans" cxnId="{CAE0357A-B02B-4F9D-A966-380750E3F0A6}">
      <dgm:prSet/>
      <dgm:spPr/>
      <dgm:t>
        <a:bodyPr/>
        <a:lstStyle/>
        <a:p>
          <a:endParaRPr lang="ru-RU"/>
        </a:p>
      </dgm:t>
    </dgm:pt>
    <dgm:pt modelId="{C2ECE0ED-4C6A-417E-A624-AE2165AA76E5}" type="sibTrans" cxnId="{CAE0357A-B02B-4F9D-A966-380750E3F0A6}">
      <dgm:prSet/>
      <dgm:spPr/>
      <dgm:t>
        <a:bodyPr/>
        <a:lstStyle/>
        <a:p>
          <a:endParaRPr lang="ru-RU"/>
        </a:p>
      </dgm:t>
    </dgm:pt>
    <dgm:pt modelId="{43859898-2D25-4EF7-8E38-A9CD7890C0BF}">
      <dgm:prSet/>
      <dgm:spPr/>
      <dgm:t>
        <a:bodyPr/>
        <a:lstStyle/>
        <a:p>
          <a:r>
            <a:rPr lang="ru-RU" smtClean="0"/>
            <a:t>Внедрение сервиса международного роуминга для беспроводной сети УрФУ Eduroam;</a:t>
          </a:r>
          <a:endParaRPr lang="ru-RU"/>
        </a:p>
      </dgm:t>
    </dgm:pt>
    <dgm:pt modelId="{DA2B452E-FB99-4BF7-B425-0A44839D280F}" type="parTrans" cxnId="{62DC7E69-C2FF-4F21-AEE1-FC846D179A8F}">
      <dgm:prSet/>
      <dgm:spPr/>
      <dgm:t>
        <a:bodyPr/>
        <a:lstStyle/>
        <a:p>
          <a:endParaRPr lang="ru-RU"/>
        </a:p>
      </dgm:t>
    </dgm:pt>
    <dgm:pt modelId="{001A2633-1720-46F9-B985-8FB6D07EC395}" type="sibTrans" cxnId="{62DC7E69-C2FF-4F21-AEE1-FC846D179A8F}">
      <dgm:prSet/>
      <dgm:spPr/>
      <dgm:t>
        <a:bodyPr/>
        <a:lstStyle/>
        <a:p>
          <a:endParaRPr lang="ru-RU"/>
        </a:p>
      </dgm:t>
    </dgm:pt>
    <dgm:pt modelId="{7FA162B8-1C24-4C85-8E0F-D6B3C4F36CD0}">
      <dgm:prSet/>
      <dgm:spPr/>
      <dgm:t>
        <a:bodyPr/>
        <a:lstStyle/>
        <a:p>
          <a:r>
            <a:rPr lang="ru-RU" smtClean="0"/>
            <a:t>Развитие мобильных технологий, развертывание Wi-Fi сетей, в частности  Wi-Fi на Физтехе;</a:t>
          </a:r>
          <a:endParaRPr lang="ru-RU"/>
        </a:p>
      </dgm:t>
    </dgm:pt>
    <dgm:pt modelId="{46D2CF65-F8CC-40C2-B26E-625C827A6B4B}" type="parTrans" cxnId="{3BF9F46A-009F-4F69-866A-2905A13C7979}">
      <dgm:prSet/>
      <dgm:spPr/>
      <dgm:t>
        <a:bodyPr/>
        <a:lstStyle/>
        <a:p>
          <a:endParaRPr lang="ru-RU"/>
        </a:p>
      </dgm:t>
    </dgm:pt>
    <dgm:pt modelId="{D7F4156D-805E-4E5F-828B-EE67DE5C71CB}" type="sibTrans" cxnId="{3BF9F46A-009F-4F69-866A-2905A13C7979}">
      <dgm:prSet/>
      <dgm:spPr/>
      <dgm:t>
        <a:bodyPr/>
        <a:lstStyle/>
        <a:p>
          <a:endParaRPr lang="ru-RU"/>
        </a:p>
      </dgm:t>
    </dgm:pt>
    <dgm:pt modelId="{8540EB76-56C2-4A41-A8D3-7385A73BAC8F}">
      <dgm:prSet/>
      <dgm:spPr/>
      <dgm:t>
        <a:bodyPr/>
        <a:lstStyle/>
        <a:p>
          <a:r>
            <a:rPr lang="ru-RU" dirty="0" smtClean="0"/>
            <a:t>Апробация гостевого доступа в кампусах университета от операторов;</a:t>
          </a:r>
          <a:endParaRPr lang="ru-RU" dirty="0"/>
        </a:p>
      </dgm:t>
    </dgm:pt>
    <dgm:pt modelId="{4F169CFE-F419-4E4B-9487-AA278DC02BC4}" type="parTrans" cxnId="{9DC976F8-D347-4EB1-BF0F-E91F3C3AC076}">
      <dgm:prSet/>
      <dgm:spPr/>
      <dgm:t>
        <a:bodyPr/>
        <a:lstStyle/>
        <a:p>
          <a:endParaRPr lang="ru-RU"/>
        </a:p>
      </dgm:t>
    </dgm:pt>
    <dgm:pt modelId="{98D06DCC-8680-450F-88F5-3BE204E644B9}" type="sibTrans" cxnId="{9DC976F8-D347-4EB1-BF0F-E91F3C3AC076}">
      <dgm:prSet/>
      <dgm:spPr/>
      <dgm:t>
        <a:bodyPr/>
        <a:lstStyle/>
        <a:p>
          <a:endParaRPr lang="ru-RU"/>
        </a:p>
      </dgm:t>
    </dgm:pt>
    <dgm:pt modelId="{3FF41D96-B1D1-4E25-A7D1-E08895EC9C5B}" type="pres">
      <dgm:prSet presAssocID="{98294779-82F9-4BA3-8B00-4862AB85CE6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5B3A3B-02B9-4811-A6FD-4FEE85E980E8}" type="pres">
      <dgm:prSet presAssocID="{2E80CAA5-8E74-4EC6-BC3D-3D424257C4AF}" presName="horFlow" presStyleCnt="0"/>
      <dgm:spPr/>
      <dgm:t>
        <a:bodyPr/>
        <a:lstStyle/>
        <a:p>
          <a:endParaRPr lang="ru-RU"/>
        </a:p>
      </dgm:t>
    </dgm:pt>
    <dgm:pt modelId="{BCEF56B8-AE5A-425F-AC79-562B62496AE3}" type="pres">
      <dgm:prSet presAssocID="{2E80CAA5-8E74-4EC6-BC3D-3D424257C4AF}" presName="bigChev" presStyleLbl="node1" presStyleIdx="0" presStyleCnt="4" custScaleX="327419"/>
      <dgm:spPr/>
      <dgm:t>
        <a:bodyPr/>
        <a:lstStyle/>
        <a:p>
          <a:endParaRPr lang="ru-RU"/>
        </a:p>
      </dgm:t>
    </dgm:pt>
    <dgm:pt modelId="{91CE2633-C82D-4D39-99F7-8454DAC10D1F}" type="pres">
      <dgm:prSet presAssocID="{2E80CAA5-8E74-4EC6-BC3D-3D424257C4AF}" presName="vSp" presStyleCnt="0"/>
      <dgm:spPr/>
      <dgm:t>
        <a:bodyPr/>
        <a:lstStyle/>
        <a:p>
          <a:endParaRPr lang="ru-RU"/>
        </a:p>
      </dgm:t>
    </dgm:pt>
    <dgm:pt modelId="{56EBE03E-AEF1-40A9-8F51-A7B1606A6C4C}" type="pres">
      <dgm:prSet presAssocID="{43859898-2D25-4EF7-8E38-A9CD7890C0BF}" presName="horFlow" presStyleCnt="0"/>
      <dgm:spPr/>
      <dgm:t>
        <a:bodyPr/>
        <a:lstStyle/>
        <a:p>
          <a:endParaRPr lang="ru-RU"/>
        </a:p>
      </dgm:t>
    </dgm:pt>
    <dgm:pt modelId="{6B0DBFA6-E6AA-4E24-8478-7E13C93EB107}" type="pres">
      <dgm:prSet presAssocID="{43859898-2D25-4EF7-8E38-A9CD7890C0BF}" presName="bigChev" presStyleLbl="node1" presStyleIdx="1" presStyleCnt="4" custScaleX="333682"/>
      <dgm:spPr/>
      <dgm:t>
        <a:bodyPr/>
        <a:lstStyle/>
        <a:p>
          <a:endParaRPr lang="ru-RU"/>
        </a:p>
      </dgm:t>
    </dgm:pt>
    <dgm:pt modelId="{A42D60F4-7132-4CCE-A269-66E8AEC3FCC1}" type="pres">
      <dgm:prSet presAssocID="{43859898-2D25-4EF7-8E38-A9CD7890C0BF}" presName="vSp" presStyleCnt="0"/>
      <dgm:spPr/>
      <dgm:t>
        <a:bodyPr/>
        <a:lstStyle/>
        <a:p>
          <a:endParaRPr lang="ru-RU"/>
        </a:p>
      </dgm:t>
    </dgm:pt>
    <dgm:pt modelId="{E3A81C5F-82F3-4BC6-B7BB-7FCCD9209D3D}" type="pres">
      <dgm:prSet presAssocID="{7FA162B8-1C24-4C85-8E0F-D6B3C4F36CD0}" presName="horFlow" presStyleCnt="0"/>
      <dgm:spPr/>
      <dgm:t>
        <a:bodyPr/>
        <a:lstStyle/>
        <a:p>
          <a:endParaRPr lang="ru-RU"/>
        </a:p>
      </dgm:t>
    </dgm:pt>
    <dgm:pt modelId="{E8B7ABA4-0A4C-4F0B-B5B1-8B1592CDBF7F}" type="pres">
      <dgm:prSet presAssocID="{7FA162B8-1C24-4C85-8E0F-D6B3C4F36CD0}" presName="bigChev" presStyleLbl="node1" presStyleIdx="2" presStyleCnt="4" custScaleX="333682"/>
      <dgm:spPr/>
      <dgm:t>
        <a:bodyPr/>
        <a:lstStyle/>
        <a:p>
          <a:endParaRPr lang="ru-RU"/>
        </a:p>
      </dgm:t>
    </dgm:pt>
    <dgm:pt modelId="{EF8222A0-7E5F-496E-876C-0A799CB2893B}" type="pres">
      <dgm:prSet presAssocID="{7FA162B8-1C24-4C85-8E0F-D6B3C4F36CD0}" presName="vSp" presStyleCnt="0"/>
      <dgm:spPr/>
      <dgm:t>
        <a:bodyPr/>
        <a:lstStyle/>
        <a:p>
          <a:endParaRPr lang="ru-RU"/>
        </a:p>
      </dgm:t>
    </dgm:pt>
    <dgm:pt modelId="{A6C3D287-CB69-44BD-8DAA-70F646ECE6F8}" type="pres">
      <dgm:prSet presAssocID="{8540EB76-56C2-4A41-A8D3-7385A73BAC8F}" presName="horFlow" presStyleCnt="0"/>
      <dgm:spPr/>
      <dgm:t>
        <a:bodyPr/>
        <a:lstStyle/>
        <a:p>
          <a:endParaRPr lang="ru-RU"/>
        </a:p>
      </dgm:t>
    </dgm:pt>
    <dgm:pt modelId="{FB13839C-3D32-48FF-AF30-9CC3C435A6CF}" type="pres">
      <dgm:prSet presAssocID="{8540EB76-56C2-4A41-A8D3-7385A73BAC8F}" presName="bigChev" presStyleLbl="node1" presStyleIdx="3" presStyleCnt="4" custScaleX="333682"/>
      <dgm:spPr/>
      <dgm:t>
        <a:bodyPr/>
        <a:lstStyle/>
        <a:p>
          <a:endParaRPr lang="ru-RU"/>
        </a:p>
      </dgm:t>
    </dgm:pt>
  </dgm:ptLst>
  <dgm:cxnLst>
    <dgm:cxn modelId="{9630401A-45BE-42A6-9CB6-3B600F08D6FC}" type="presOf" srcId="{7FA162B8-1C24-4C85-8E0F-D6B3C4F36CD0}" destId="{E8B7ABA4-0A4C-4F0B-B5B1-8B1592CDBF7F}" srcOrd="0" destOrd="0" presId="urn:microsoft.com/office/officeart/2005/8/layout/lProcess3"/>
    <dgm:cxn modelId="{3BF9F46A-009F-4F69-866A-2905A13C7979}" srcId="{98294779-82F9-4BA3-8B00-4862AB85CE66}" destId="{7FA162B8-1C24-4C85-8E0F-D6B3C4F36CD0}" srcOrd="2" destOrd="0" parTransId="{46D2CF65-F8CC-40C2-B26E-625C827A6B4B}" sibTransId="{D7F4156D-805E-4E5F-828B-EE67DE5C71CB}"/>
    <dgm:cxn modelId="{AC27E96D-137A-4E6C-B2EF-A0007EE2D4FC}" type="presOf" srcId="{8540EB76-56C2-4A41-A8D3-7385A73BAC8F}" destId="{FB13839C-3D32-48FF-AF30-9CC3C435A6CF}" srcOrd="0" destOrd="0" presId="urn:microsoft.com/office/officeart/2005/8/layout/lProcess3"/>
    <dgm:cxn modelId="{3B6EF295-5ECB-456E-98AF-694F7BBBB49D}" type="presOf" srcId="{98294779-82F9-4BA3-8B00-4862AB85CE66}" destId="{3FF41D96-B1D1-4E25-A7D1-E08895EC9C5B}" srcOrd="0" destOrd="0" presId="urn:microsoft.com/office/officeart/2005/8/layout/lProcess3"/>
    <dgm:cxn modelId="{1C3D9C11-E0D1-4830-9506-7E734BA8546E}" type="presOf" srcId="{43859898-2D25-4EF7-8E38-A9CD7890C0BF}" destId="{6B0DBFA6-E6AA-4E24-8478-7E13C93EB107}" srcOrd="0" destOrd="0" presId="urn:microsoft.com/office/officeart/2005/8/layout/lProcess3"/>
    <dgm:cxn modelId="{CAE0357A-B02B-4F9D-A966-380750E3F0A6}" srcId="{98294779-82F9-4BA3-8B00-4862AB85CE66}" destId="{2E80CAA5-8E74-4EC6-BC3D-3D424257C4AF}" srcOrd="0" destOrd="0" parTransId="{BCBAF725-A5A4-4C90-8959-F009A2CAC293}" sibTransId="{C2ECE0ED-4C6A-417E-A624-AE2165AA76E5}"/>
    <dgm:cxn modelId="{F81767C0-04A7-43F2-8839-0554ABD9D26C}" type="presOf" srcId="{2E80CAA5-8E74-4EC6-BC3D-3D424257C4AF}" destId="{BCEF56B8-AE5A-425F-AC79-562B62496AE3}" srcOrd="0" destOrd="0" presId="urn:microsoft.com/office/officeart/2005/8/layout/lProcess3"/>
    <dgm:cxn modelId="{9DC976F8-D347-4EB1-BF0F-E91F3C3AC076}" srcId="{98294779-82F9-4BA3-8B00-4862AB85CE66}" destId="{8540EB76-56C2-4A41-A8D3-7385A73BAC8F}" srcOrd="3" destOrd="0" parTransId="{4F169CFE-F419-4E4B-9487-AA278DC02BC4}" sibTransId="{98D06DCC-8680-450F-88F5-3BE204E644B9}"/>
    <dgm:cxn modelId="{62DC7E69-C2FF-4F21-AEE1-FC846D179A8F}" srcId="{98294779-82F9-4BA3-8B00-4862AB85CE66}" destId="{43859898-2D25-4EF7-8E38-A9CD7890C0BF}" srcOrd="1" destOrd="0" parTransId="{DA2B452E-FB99-4BF7-B425-0A44839D280F}" sibTransId="{001A2633-1720-46F9-B985-8FB6D07EC395}"/>
    <dgm:cxn modelId="{68E1EC7C-385E-4EF9-8F71-386A3A5EBD27}" type="presParOf" srcId="{3FF41D96-B1D1-4E25-A7D1-E08895EC9C5B}" destId="{795B3A3B-02B9-4811-A6FD-4FEE85E980E8}" srcOrd="0" destOrd="0" presId="urn:microsoft.com/office/officeart/2005/8/layout/lProcess3"/>
    <dgm:cxn modelId="{B9BF79AA-8754-49C2-8E38-0D28356A7D44}" type="presParOf" srcId="{795B3A3B-02B9-4811-A6FD-4FEE85E980E8}" destId="{BCEF56B8-AE5A-425F-AC79-562B62496AE3}" srcOrd="0" destOrd="0" presId="urn:microsoft.com/office/officeart/2005/8/layout/lProcess3"/>
    <dgm:cxn modelId="{CC02E26E-25AE-418F-88A5-61F0DCEA9D80}" type="presParOf" srcId="{3FF41D96-B1D1-4E25-A7D1-E08895EC9C5B}" destId="{91CE2633-C82D-4D39-99F7-8454DAC10D1F}" srcOrd="1" destOrd="0" presId="urn:microsoft.com/office/officeart/2005/8/layout/lProcess3"/>
    <dgm:cxn modelId="{7263375D-95B1-4155-ABFC-4087CD3F20F6}" type="presParOf" srcId="{3FF41D96-B1D1-4E25-A7D1-E08895EC9C5B}" destId="{56EBE03E-AEF1-40A9-8F51-A7B1606A6C4C}" srcOrd="2" destOrd="0" presId="urn:microsoft.com/office/officeart/2005/8/layout/lProcess3"/>
    <dgm:cxn modelId="{827A52F9-A700-49A1-99A9-0E2977D14BEB}" type="presParOf" srcId="{56EBE03E-AEF1-40A9-8F51-A7B1606A6C4C}" destId="{6B0DBFA6-E6AA-4E24-8478-7E13C93EB107}" srcOrd="0" destOrd="0" presId="urn:microsoft.com/office/officeart/2005/8/layout/lProcess3"/>
    <dgm:cxn modelId="{E353EC74-6F9B-45B6-B3DE-59FA62FD1596}" type="presParOf" srcId="{3FF41D96-B1D1-4E25-A7D1-E08895EC9C5B}" destId="{A42D60F4-7132-4CCE-A269-66E8AEC3FCC1}" srcOrd="3" destOrd="0" presId="urn:microsoft.com/office/officeart/2005/8/layout/lProcess3"/>
    <dgm:cxn modelId="{B4551BF7-B711-450E-A77E-533A091E05C6}" type="presParOf" srcId="{3FF41D96-B1D1-4E25-A7D1-E08895EC9C5B}" destId="{E3A81C5F-82F3-4BC6-B7BB-7FCCD9209D3D}" srcOrd="4" destOrd="0" presId="urn:microsoft.com/office/officeart/2005/8/layout/lProcess3"/>
    <dgm:cxn modelId="{0E0432C2-4431-4249-B336-302822419087}" type="presParOf" srcId="{E3A81C5F-82F3-4BC6-B7BB-7FCCD9209D3D}" destId="{E8B7ABA4-0A4C-4F0B-B5B1-8B1592CDBF7F}" srcOrd="0" destOrd="0" presId="urn:microsoft.com/office/officeart/2005/8/layout/lProcess3"/>
    <dgm:cxn modelId="{80CA13F2-2A81-4FB1-B17A-9E454A019178}" type="presParOf" srcId="{3FF41D96-B1D1-4E25-A7D1-E08895EC9C5B}" destId="{EF8222A0-7E5F-496E-876C-0A799CB2893B}" srcOrd="5" destOrd="0" presId="urn:microsoft.com/office/officeart/2005/8/layout/lProcess3"/>
    <dgm:cxn modelId="{261B7784-0CEB-40ED-B9B6-680CAAEB752F}" type="presParOf" srcId="{3FF41D96-B1D1-4E25-A7D1-E08895EC9C5B}" destId="{A6C3D287-CB69-44BD-8DAA-70F646ECE6F8}" srcOrd="6" destOrd="0" presId="urn:microsoft.com/office/officeart/2005/8/layout/lProcess3"/>
    <dgm:cxn modelId="{C66F3D4C-4673-4699-9100-678CF4336BC1}" type="presParOf" srcId="{A6C3D287-CB69-44BD-8DAA-70F646ECE6F8}" destId="{FB13839C-3D32-48FF-AF30-9CC3C435A6C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07098-F315-4EDE-B1FF-B0AD82E0F73A}">
      <dsp:nvSpPr>
        <dsp:cNvPr id="0" name=""/>
        <dsp:cNvSpPr/>
      </dsp:nvSpPr>
      <dsp:spPr>
        <a:xfrm>
          <a:off x="0" y="1569597"/>
          <a:ext cx="7356763" cy="209279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0C590-57E4-4409-ACDB-68B23F01543C}">
      <dsp:nvSpPr>
        <dsp:cNvPr id="0" name=""/>
        <dsp:cNvSpPr/>
      </dsp:nvSpPr>
      <dsp:spPr>
        <a:xfrm>
          <a:off x="3313" y="0"/>
          <a:ext cx="1593845" cy="2092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Сформирована магистральная сеть УрФУ на скорости 10Гб/сек с широкополосным и отказоустойчивым подключением к магистральным сетям. </a:t>
          </a:r>
          <a:endParaRPr lang="ru-RU" sz="1200" kern="1200"/>
        </a:p>
      </dsp:txBody>
      <dsp:txXfrm>
        <a:off x="3313" y="0"/>
        <a:ext cx="1593845" cy="2092797"/>
      </dsp:txXfrm>
    </dsp:sp>
    <dsp:sp modelId="{7D6DA1D0-F8D5-452A-BEDD-736D71ED47FC}">
      <dsp:nvSpPr>
        <dsp:cNvPr id="0" name=""/>
        <dsp:cNvSpPr/>
      </dsp:nvSpPr>
      <dsp:spPr>
        <a:xfrm>
          <a:off x="538636" y="2354396"/>
          <a:ext cx="523199" cy="523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6A204-BBB7-499B-93B1-AB9525A199ED}">
      <dsp:nvSpPr>
        <dsp:cNvPr id="0" name=""/>
        <dsp:cNvSpPr/>
      </dsp:nvSpPr>
      <dsp:spPr>
        <a:xfrm>
          <a:off x="1676851" y="3139195"/>
          <a:ext cx="1593845" cy="2092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Модернизированы ЛВС ряда кампусов (Мира19, Чапаева 20, ХТИ и др.)</a:t>
          </a:r>
          <a:endParaRPr lang="ru-RU" sz="1200" kern="1200"/>
        </a:p>
      </dsp:txBody>
      <dsp:txXfrm>
        <a:off x="1676851" y="3139195"/>
        <a:ext cx="1593845" cy="2092797"/>
      </dsp:txXfrm>
    </dsp:sp>
    <dsp:sp modelId="{118F6F71-B458-46D5-B6B6-92A2ACA6D81F}">
      <dsp:nvSpPr>
        <dsp:cNvPr id="0" name=""/>
        <dsp:cNvSpPr/>
      </dsp:nvSpPr>
      <dsp:spPr>
        <a:xfrm>
          <a:off x="2212174" y="2354396"/>
          <a:ext cx="523199" cy="523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E18F0-7255-4D80-B956-8198EA8AADFE}">
      <dsp:nvSpPr>
        <dsp:cNvPr id="0" name=""/>
        <dsp:cNvSpPr/>
      </dsp:nvSpPr>
      <dsp:spPr>
        <a:xfrm>
          <a:off x="3350389" y="0"/>
          <a:ext cx="1593845" cy="2092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Разработана и внедрена единая политика </a:t>
          </a:r>
          <a:r>
            <a:rPr lang="en-US" sz="1200" kern="1200" dirty="0" smtClean="0"/>
            <a:t>IP</a:t>
          </a:r>
          <a:r>
            <a:rPr lang="ru-RU" sz="1200" kern="1200" dirty="0" smtClean="0"/>
            <a:t>-адресации</a:t>
          </a:r>
          <a:endParaRPr lang="ru-RU" sz="1200" kern="1200" dirty="0"/>
        </a:p>
      </dsp:txBody>
      <dsp:txXfrm>
        <a:off x="3350389" y="0"/>
        <a:ext cx="1593845" cy="2092797"/>
      </dsp:txXfrm>
    </dsp:sp>
    <dsp:sp modelId="{E64F1B16-8A05-43EC-B1CA-7F1F2970931E}">
      <dsp:nvSpPr>
        <dsp:cNvPr id="0" name=""/>
        <dsp:cNvSpPr/>
      </dsp:nvSpPr>
      <dsp:spPr>
        <a:xfrm>
          <a:off x="3885712" y="2354396"/>
          <a:ext cx="523199" cy="523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84CF7-00E5-446C-AF94-9888F9787FE8}">
      <dsp:nvSpPr>
        <dsp:cNvPr id="0" name=""/>
        <dsp:cNvSpPr/>
      </dsp:nvSpPr>
      <dsp:spPr>
        <a:xfrm>
          <a:off x="5023927" y="3139195"/>
          <a:ext cx="1593845" cy="2092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Увеличена площадь покрытия корпоративной беспроводной сети (ИМКН, ИРИТ-РТФ, СУНЦ, ИЕН, общежития) до 30%</a:t>
          </a:r>
          <a:endParaRPr lang="ru-RU" sz="1200" kern="1200"/>
        </a:p>
      </dsp:txBody>
      <dsp:txXfrm>
        <a:off x="5023927" y="3139195"/>
        <a:ext cx="1593845" cy="2092797"/>
      </dsp:txXfrm>
    </dsp:sp>
    <dsp:sp modelId="{17C113FA-20E4-4402-B776-1ED7576FE82A}">
      <dsp:nvSpPr>
        <dsp:cNvPr id="0" name=""/>
        <dsp:cNvSpPr/>
      </dsp:nvSpPr>
      <dsp:spPr>
        <a:xfrm>
          <a:off x="5559250" y="2354396"/>
          <a:ext cx="523199" cy="523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D63E0-D1E0-41EB-82E8-2B5987A7939A}">
      <dsp:nvSpPr>
        <dsp:cNvPr id="0" name=""/>
        <dsp:cNvSpPr/>
      </dsp:nvSpPr>
      <dsp:spPr>
        <a:xfrm>
          <a:off x="136580" y="0"/>
          <a:ext cx="6291004" cy="10680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Интеграционная шина  для объединения ИС университета;</a:t>
          </a:r>
          <a:endParaRPr lang="ru-RU" sz="1600" kern="1200" dirty="0"/>
        </a:p>
      </dsp:txBody>
      <dsp:txXfrm>
        <a:off x="670626" y="0"/>
        <a:ext cx="5222913" cy="1068091"/>
      </dsp:txXfrm>
    </dsp:sp>
    <dsp:sp modelId="{E756F206-AA0A-43E1-9DEE-3B3095DF5A44}">
      <dsp:nvSpPr>
        <dsp:cNvPr id="0" name=""/>
        <dsp:cNvSpPr/>
      </dsp:nvSpPr>
      <dsp:spPr>
        <a:xfrm>
          <a:off x="102775" y="2483467"/>
          <a:ext cx="6324809" cy="10314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Внедрение </a:t>
          </a:r>
          <a:r>
            <a:rPr lang="ru-RU" sz="1600" kern="1200" dirty="0" err="1" smtClean="0"/>
            <a:t>сервисно</a:t>
          </a:r>
          <a:r>
            <a:rPr lang="ru-RU" sz="1600" kern="1200" dirty="0" smtClean="0"/>
            <a:t>-ориентированного подхода в предоставлении централизованных вычислительных и телекоммуникационных услуг и ИТ-сервисов</a:t>
          </a:r>
          <a:endParaRPr lang="ru-RU" sz="1600" kern="1200" dirty="0"/>
        </a:p>
      </dsp:txBody>
      <dsp:txXfrm>
        <a:off x="618514" y="2483467"/>
        <a:ext cx="5293331" cy="1031478"/>
      </dsp:txXfrm>
    </dsp:sp>
    <dsp:sp modelId="{24FD8324-85D7-4741-AA77-437A538C88FE}">
      <dsp:nvSpPr>
        <dsp:cNvPr id="0" name=""/>
        <dsp:cNvSpPr/>
      </dsp:nvSpPr>
      <dsp:spPr>
        <a:xfrm>
          <a:off x="107917" y="3649203"/>
          <a:ext cx="6319667" cy="8498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Проектирование и поэтапное внедрение кампусной карты  университета и сервисов на</a:t>
          </a:r>
          <a:r>
            <a:rPr lang="en-US" sz="1400" kern="1200" dirty="0" smtClean="0"/>
            <a:t> </a:t>
          </a:r>
          <a:r>
            <a:rPr lang="ru-RU" sz="1400" kern="1200" dirty="0" smtClean="0"/>
            <a:t>ее основе</a:t>
          </a:r>
          <a:endParaRPr lang="ru-RU" sz="1400" kern="1200" dirty="0"/>
        </a:p>
      </dsp:txBody>
      <dsp:txXfrm>
        <a:off x="532866" y="3649203"/>
        <a:ext cx="5469770" cy="849897"/>
      </dsp:txXfrm>
    </dsp:sp>
    <dsp:sp modelId="{54D2A24A-FB93-4C84-AC78-27C29EB79210}">
      <dsp:nvSpPr>
        <dsp:cNvPr id="0" name=""/>
        <dsp:cNvSpPr/>
      </dsp:nvSpPr>
      <dsp:spPr>
        <a:xfrm>
          <a:off x="102775" y="1202510"/>
          <a:ext cx="6324809" cy="11915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Запуск пилотного проекта развертывания инженерной и сетевой инфраструктуры в общежитии для организации качественного доступа в корпоративную сеть УрФУ;</a:t>
          </a:r>
          <a:endParaRPr lang="ru-RU" sz="1600" kern="1200" dirty="0"/>
        </a:p>
      </dsp:txBody>
      <dsp:txXfrm>
        <a:off x="698570" y="1202510"/>
        <a:ext cx="5133219" cy="11915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84A29-A817-4BC5-A1BC-48AD5D529D1E}">
      <dsp:nvSpPr>
        <dsp:cNvPr id="0" name=""/>
        <dsp:cNvSpPr/>
      </dsp:nvSpPr>
      <dsp:spPr>
        <a:xfrm>
          <a:off x="0" y="126314"/>
          <a:ext cx="6366294" cy="9476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Модернизация ИТ-инфраструктуры, в том числе включающая разработку и повышение доступности ИТ-сервисов для сотрудников и студентов университета. </a:t>
          </a:r>
          <a:endParaRPr lang="ru-RU" sz="1800" kern="1200" dirty="0"/>
        </a:p>
      </dsp:txBody>
      <dsp:txXfrm>
        <a:off x="46263" y="172577"/>
        <a:ext cx="6273768" cy="8551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7C5AF-35D0-42FF-A07A-7D2C8B2C2730}">
      <dsp:nvSpPr>
        <dsp:cNvPr id="0" name=""/>
        <dsp:cNvSpPr/>
      </dsp:nvSpPr>
      <dsp:spPr>
        <a:xfrm>
          <a:off x="0" y="1563"/>
          <a:ext cx="6366294" cy="1474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Совершенствование предоставляемых сотрудникам и студентам университета ИТ-сервисов, формирование единой инновационной информационно-образовательной среды, способствующей реализации задач и стратегических инициатив университета.</a:t>
          </a:r>
          <a:endParaRPr lang="ru-RU" sz="1800" kern="1200" dirty="0"/>
        </a:p>
      </dsp:txBody>
      <dsp:txXfrm>
        <a:off x="71965" y="73528"/>
        <a:ext cx="6222364" cy="13302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71AD9-A668-4D5B-89FD-65D11830DF54}">
      <dsp:nvSpPr>
        <dsp:cNvPr id="0" name=""/>
        <dsp:cNvSpPr/>
      </dsp:nvSpPr>
      <dsp:spPr>
        <a:xfrm>
          <a:off x="0" y="13703"/>
          <a:ext cx="6366294" cy="172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Реализация интеграционных проектов, объединяющих информационные системы университета, развитие сети мобильного доступа в технологии </a:t>
          </a:r>
          <a:r>
            <a:rPr lang="ru-RU" sz="1800" kern="1200" dirty="0" err="1" smtClean="0"/>
            <a:t>Wi-Fi</a:t>
          </a:r>
          <a:r>
            <a:rPr lang="ru-RU" sz="1800" kern="1200" dirty="0" smtClean="0"/>
            <a:t>, что, в свою очередь, обеспечит формирование доступной образовательной среды, в том числе для лиц с ограниченными возможностями.</a:t>
          </a:r>
          <a:endParaRPr lang="ru-RU" sz="1800" kern="1200" dirty="0"/>
        </a:p>
      </dsp:txBody>
      <dsp:txXfrm>
        <a:off x="84301" y="98004"/>
        <a:ext cx="6197692" cy="1558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D9918-188D-46A1-9D5D-9B1262F164D3}">
      <dsp:nvSpPr>
        <dsp:cNvPr id="0" name=""/>
        <dsp:cNvSpPr/>
      </dsp:nvSpPr>
      <dsp:spPr>
        <a:xfrm>
          <a:off x="0" y="1201671"/>
          <a:ext cx="8108831" cy="160222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15F4D-ED60-46A6-A144-6F1EFAC39364}">
      <dsp:nvSpPr>
        <dsp:cNvPr id="0" name=""/>
        <dsp:cNvSpPr/>
      </dsp:nvSpPr>
      <dsp:spPr>
        <a:xfrm>
          <a:off x="3563" y="0"/>
          <a:ext cx="2351877" cy="1602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Создан и введен в эксплуатацию современный Центр обработки данных в здании на ул. Софьи-Ковалевской,5.</a:t>
          </a:r>
          <a:endParaRPr lang="ru-RU" sz="1200" kern="1200"/>
        </a:p>
      </dsp:txBody>
      <dsp:txXfrm>
        <a:off x="3563" y="0"/>
        <a:ext cx="2351877" cy="1602229"/>
      </dsp:txXfrm>
    </dsp:sp>
    <dsp:sp modelId="{3578A405-C506-4041-A1D7-C650A417671B}">
      <dsp:nvSpPr>
        <dsp:cNvPr id="0" name=""/>
        <dsp:cNvSpPr/>
      </dsp:nvSpPr>
      <dsp:spPr>
        <a:xfrm>
          <a:off x="979223" y="1802507"/>
          <a:ext cx="400557" cy="4005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0A997-0829-49E2-8847-CB3E09756E8C}">
      <dsp:nvSpPr>
        <dsp:cNvPr id="0" name=""/>
        <dsp:cNvSpPr/>
      </dsp:nvSpPr>
      <dsp:spPr>
        <a:xfrm>
          <a:off x="2473035" y="2403343"/>
          <a:ext cx="2351877" cy="1602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Модернизированы существующие вычислительные мощности и системы хранения данных на основной и резервной площадках.</a:t>
          </a:r>
          <a:endParaRPr lang="ru-RU" sz="1200" kern="1200"/>
        </a:p>
      </dsp:txBody>
      <dsp:txXfrm>
        <a:off x="2473035" y="2403343"/>
        <a:ext cx="2351877" cy="1602229"/>
      </dsp:txXfrm>
    </dsp:sp>
    <dsp:sp modelId="{FDB51BA9-A3E9-4057-860F-D3C185F4F20A}">
      <dsp:nvSpPr>
        <dsp:cNvPr id="0" name=""/>
        <dsp:cNvSpPr/>
      </dsp:nvSpPr>
      <dsp:spPr>
        <a:xfrm>
          <a:off x="3448695" y="1802507"/>
          <a:ext cx="400557" cy="4005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6F26F-5532-4938-9BD7-746D2DEB7ECF}">
      <dsp:nvSpPr>
        <dsp:cNvPr id="0" name=""/>
        <dsp:cNvSpPr/>
      </dsp:nvSpPr>
      <dsp:spPr>
        <a:xfrm>
          <a:off x="4942506" y="0"/>
          <a:ext cx="2351877" cy="1602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Реализована единая технологическая платформа, обеспечивающая использование типовой конфигурации оборудования на серверных площадках университета.</a:t>
          </a:r>
          <a:endParaRPr lang="ru-RU" sz="1200" kern="1200" dirty="0"/>
        </a:p>
      </dsp:txBody>
      <dsp:txXfrm>
        <a:off x="4942506" y="0"/>
        <a:ext cx="2351877" cy="1602229"/>
      </dsp:txXfrm>
    </dsp:sp>
    <dsp:sp modelId="{98CE62B3-6BDB-4B7C-B30A-7E1183A5705D}">
      <dsp:nvSpPr>
        <dsp:cNvPr id="0" name=""/>
        <dsp:cNvSpPr/>
      </dsp:nvSpPr>
      <dsp:spPr>
        <a:xfrm>
          <a:off x="5918166" y="1802507"/>
          <a:ext cx="400557" cy="4005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06D7F-5ED8-4D5F-9631-DFEFA2ACA2E9}">
      <dsp:nvSpPr>
        <dsp:cNvPr id="0" name=""/>
        <dsp:cNvSpPr/>
      </dsp:nvSpPr>
      <dsp:spPr>
        <a:xfrm>
          <a:off x="0" y="1406647"/>
          <a:ext cx="8108831" cy="187553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8C0CD-2C59-4967-B8D9-B750969B474D}">
      <dsp:nvSpPr>
        <dsp:cNvPr id="0" name=""/>
        <dsp:cNvSpPr/>
      </dsp:nvSpPr>
      <dsp:spPr>
        <a:xfrm>
          <a:off x="3563" y="0"/>
          <a:ext cx="2351877" cy="187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Реализован единый каталог пользователей и корпоративная почтовая система с автоматической синхронизацией учетных записей с кадровыми информационными системами университета.</a:t>
          </a:r>
          <a:endParaRPr lang="ru-RU" sz="1100" kern="1200"/>
        </a:p>
      </dsp:txBody>
      <dsp:txXfrm>
        <a:off x="3563" y="0"/>
        <a:ext cx="2351877" cy="1875530"/>
      </dsp:txXfrm>
    </dsp:sp>
    <dsp:sp modelId="{6333970D-9AD4-4810-8FED-EC9098C3B4CE}">
      <dsp:nvSpPr>
        <dsp:cNvPr id="0" name=""/>
        <dsp:cNvSpPr/>
      </dsp:nvSpPr>
      <dsp:spPr>
        <a:xfrm>
          <a:off x="945061" y="2109971"/>
          <a:ext cx="468882" cy="468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5C15C-CA0E-4495-B4C5-306CA298FD70}">
      <dsp:nvSpPr>
        <dsp:cNvPr id="0" name=""/>
        <dsp:cNvSpPr/>
      </dsp:nvSpPr>
      <dsp:spPr>
        <a:xfrm>
          <a:off x="2473035" y="2813295"/>
          <a:ext cx="2351877" cy="187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Развернут ряд базовых сервисов для сотрудников университета, включая предоставление вычислительных мощностей на базе технологий частного облака, федеративной аутентификации, управление гостевым доступом к беспроводным сетям университета и др.</a:t>
          </a:r>
          <a:endParaRPr lang="ru-RU" sz="1100" kern="1200"/>
        </a:p>
      </dsp:txBody>
      <dsp:txXfrm>
        <a:off x="2473035" y="2813295"/>
        <a:ext cx="2351877" cy="1875530"/>
      </dsp:txXfrm>
    </dsp:sp>
    <dsp:sp modelId="{F6A6BBCD-59A4-4198-B3B7-739747F7DA20}">
      <dsp:nvSpPr>
        <dsp:cNvPr id="0" name=""/>
        <dsp:cNvSpPr/>
      </dsp:nvSpPr>
      <dsp:spPr>
        <a:xfrm>
          <a:off x="3414532" y="2109971"/>
          <a:ext cx="468882" cy="468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72B01-9AA7-4DF0-8840-C62CE23590F5}">
      <dsp:nvSpPr>
        <dsp:cNvPr id="0" name=""/>
        <dsp:cNvSpPr/>
      </dsp:nvSpPr>
      <dsp:spPr>
        <a:xfrm>
          <a:off x="4942506" y="0"/>
          <a:ext cx="2351877" cy="187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Ведутся работы по внедрению технологий доставки виртуальных рабочих столов для обучающихся и сотрудников, а также почтовая система для студентов.</a:t>
          </a:r>
          <a:endParaRPr lang="ru-RU" sz="1100" kern="1200"/>
        </a:p>
      </dsp:txBody>
      <dsp:txXfrm>
        <a:off x="4942506" y="0"/>
        <a:ext cx="2351877" cy="1875530"/>
      </dsp:txXfrm>
    </dsp:sp>
    <dsp:sp modelId="{22186D9D-8B20-4191-A90E-81DBA228E9F8}">
      <dsp:nvSpPr>
        <dsp:cNvPr id="0" name=""/>
        <dsp:cNvSpPr/>
      </dsp:nvSpPr>
      <dsp:spPr>
        <a:xfrm>
          <a:off x="5884004" y="2109971"/>
          <a:ext cx="468882" cy="468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E2C67-8B1E-4A12-94FB-BE5B651DA1B7}">
      <dsp:nvSpPr>
        <dsp:cNvPr id="0" name=""/>
        <dsp:cNvSpPr/>
      </dsp:nvSpPr>
      <dsp:spPr>
        <a:xfrm>
          <a:off x="2419349" y="0"/>
          <a:ext cx="3629025" cy="13703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Calibri" pitchFamily="34" charset="0"/>
            </a:rPr>
            <a:t>Необходимо ее сформировать, всесторонне обсудить и утвердить с участием всех заинтересованных подразделений</a:t>
          </a:r>
          <a:endParaRPr lang="ru-RU" sz="1400" b="1" kern="1200" dirty="0"/>
        </a:p>
      </dsp:txBody>
      <dsp:txXfrm>
        <a:off x="2419349" y="171290"/>
        <a:ext cx="3115156" cy="1027737"/>
      </dsp:txXfrm>
    </dsp:sp>
    <dsp:sp modelId="{D2EFDF8A-6BFD-48C1-A96A-EBE85A7BB5F8}">
      <dsp:nvSpPr>
        <dsp:cNvPr id="0" name=""/>
        <dsp:cNvSpPr/>
      </dsp:nvSpPr>
      <dsp:spPr>
        <a:xfrm>
          <a:off x="0" y="0"/>
          <a:ext cx="2419350" cy="1370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 сегодняшний день</a:t>
          </a:r>
          <a:r>
            <a:rPr lang="en-US" sz="1500" kern="1200" dirty="0" smtClean="0"/>
            <a:t> </a:t>
          </a:r>
          <a:r>
            <a:rPr lang="ru-RU" sz="1500" kern="1200" dirty="0" smtClean="0"/>
            <a:t>в УрФУ отсутствует среднесрочная стратегия (на 3 года) в сфере информатизации</a:t>
          </a:r>
          <a:endParaRPr lang="ru-RU" sz="1500" kern="1200" dirty="0"/>
        </a:p>
      </dsp:txBody>
      <dsp:txXfrm>
        <a:off x="66893" y="66893"/>
        <a:ext cx="2285564" cy="1236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9BF77-62CF-4C7B-A647-99B806FB07BD}">
      <dsp:nvSpPr>
        <dsp:cNvPr id="0" name=""/>
        <dsp:cNvSpPr/>
      </dsp:nvSpPr>
      <dsp:spPr>
        <a:xfrm>
          <a:off x="2631031" y="0"/>
          <a:ext cx="3998692" cy="16312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Calibri" pitchFamily="34" charset="0"/>
            </a:rPr>
            <a:t>Инвентаризация и документирование актуального состояния ИТ-инфраструктуры  (</a:t>
          </a:r>
          <a:r>
            <a:rPr lang="ru-RU" sz="1400" b="1" kern="1200" dirty="0" err="1" smtClean="0">
              <a:latin typeface="Calibri" pitchFamily="34" charset="0"/>
            </a:rPr>
            <a:t>межкампусных</a:t>
          </a:r>
          <a:r>
            <a:rPr lang="ru-RU" sz="1400" b="1" kern="1200" dirty="0" smtClean="0">
              <a:latin typeface="Calibri" pitchFamily="34" charset="0"/>
            </a:rPr>
            <a:t> сетей, лицензионного ПО, составления реестра ИС, сайтов подразделений, объектов сопровождения УПП, и т.д.)</a:t>
          </a:r>
          <a:endParaRPr lang="ru-RU" sz="1400" b="1" kern="1200" dirty="0"/>
        </a:p>
      </dsp:txBody>
      <dsp:txXfrm>
        <a:off x="2631031" y="203902"/>
        <a:ext cx="3386986" cy="1223412"/>
      </dsp:txXfrm>
    </dsp:sp>
    <dsp:sp modelId="{AD8AC192-5614-430C-80C9-0E71C070AC97}">
      <dsp:nvSpPr>
        <dsp:cNvPr id="0" name=""/>
        <dsp:cNvSpPr/>
      </dsp:nvSpPr>
      <dsp:spPr>
        <a:xfrm>
          <a:off x="2850" y="95605"/>
          <a:ext cx="2628181" cy="1440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alibri" pitchFamily="34" charset="0"/>
            </a:rPr>
            <a:t>Неактуальность технической документации и реестров объектов ИТ-инфраструктуры</a:t>
          </a:r>
          <a:endParaRPr lang="ru-RU" sz="1700" kern="1200" dirty="0"/>
        </a:p>
      </dsp:txBody>
      <dsp:txXfrm>
        <a:off x="73145" y="165900"/>
        <a:ext cx="2487591" cy="12994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9BF77-62CF-4C7B-A647-99B806FB07BD}">
      <dsp:nvSpPr>
        <dsp:cNvPr id="0" name=""/>
        <dsp:cNvSpPr/>
      </dsp:nvSpPr>
      <dsp:spPr>
        <a:xfrm>
          <a:off x="2825522" y="0"/>
          <a:ext cx="4289646" cy="16312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Апробация и внедрение технологий мониторинга активного сетевого оборудования состояния ИС и базовых сервисов, использования виртуальных вычислительных ресурсов.</a:t>
          </a:r>
          <a:endParaRPr lang="ru-RU" sz="1400" b="1" kern="1200" dirty="0"/>
        </a:p>
      </dsp:txBody>
      <dsp:txXfrm>
        <a:off x="2825522" y="203902"/>
        <a:ext cx="3677940" cy="1223412"/>
      </dsp:txXfrm>
    </dsp:sp>
    <dsp:sp modelId="{AD8AC192-5614-430C-80C9-0E71C070AC97}">
      <dsp:nvSpPr>
        <dsp:cNvPr id="0" name=""/>
        <dsp:cNvSpPr/>
      </dsp:nvSpPr>
      <dsp:spPr>
        <a:xfrm>
          <a:off x="3057" y="95605"/>
          <a:ext cx="2819413" cy="1440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Отсутствие эффективной системы мониторинга и контроля объектов ИТ-инфраструктуры. </a:t>
          </a:r>
          <a:endParaRPr lang="ru-RU" sz="1800" kern="1200" dirty="0"/>
        </a:p>
      </dsp:txBody>
      <dsp:txXfrm>
        <a:off x="73352" y="165900"/>
        <a:ext cx="2678823" cy="12994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0DBAB-564A-4D85-A5C3-8DDC82CE50FB}">
      <dsp:nvSpPr>
        <dsp:cNvPr id="0" name=""/>
        <dsp:cNvSpPr/>
      </dsp:nvSpPr>
      <dsp:spPr>
        <a:xfrm>
          <a:off x="0" y="359527"/>
          <a:ext cx="7064796" cy="1492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Отсутствие в бюджете университета строки, отвечающей за содержание общеуниверситетских ММА, компьютерных классов, серверов и систем хранения данных, корпоративных ИС.</a:t>
          </a:r>
          <a:endParaRPr lang="ru-RU" sz="2200" kern="1200" dirty="0"/>
        </a:p>
      </dsp:txBody>
      <dsp:txXfrm>
        <a:off x="72878" y="432405"/>
        <a:ext cx="6919040" cy="1347164"/>
      </dsp:txXfrm>
    </dsp:sp>
    <dsp:sp modelId="{B10BE3BD-6A50-43A0-B989-3E58F6586273}">
      <dsp:nvSpPr>
        <dsp:cNvPr id="0" name=""/>
        <dsp:cNvSpPr/>
      </dsp:nvSpPr>
      <dsp:spPr>
        <a:xfrm>
          <a:off x="0" y="1915807"/>
          <a:ext cx="7064796" cy="1492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Ликвидация «цифрового неравенства» с участием как самих подразделений, так и университета.</a:t>
          </a:r>
          <a:endParaRPr lang="ru-RU" sz="2200" kern="1200" dirty="0"/>
        </a:p>
      </dsp:txBody>
      <dsp:txXfrm>
        <a:off x="72878" y="1988685"/>
        <a:ext cx="6919040" cy="1347164"/>
      </dsp:txXfrm>
    </dsp:sp>
    <dsp:sp modelId="{6BE8E328-FBE0-457D-95B0-91393F9BBD79}">
      <dsp:nvSpPr>
        <dsp:cNvPr id="0" name=""/>
        <dsp:cNvSpPr/>
      </dsp:nvSpPr>
      <dsp:spPr>
        <a:xfrm>
          <a:off x="0" y="3472087"/>
          <a:ext cx="7064796" cy="1492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Продвижение информации о перечне и условиях использования  предоставляемых Дирекцией ИТ ИТ-сервисов.</a:t>
          </a:r>
          <a:endParaRPr lang="ru-RU" sz="2200" kern="1200" dirty="0"/>
        </a:p>
      </dsp:txBody>
      <dsp:txXfrm>
        <a:off x="72878" y="3544965"/>
        <a:ext cx="6919040" cy="13471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AAA31-6F7C-4E95-895C-2AD47BD8B6B1}">
      <dsp:nvSpPr>
        <dsp:cNvPr id="0" name=""/>
        <dsp:cNvSpPr/>
      </dsp:nvSpPr>
      <dsp:spPr>
        <a:xfrm>
          <a:off x="0" y="368225"/>
          <a:ext cx="7435969" cy="1492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Запрос со стороны естественно-научных институтов и научных групп на дорогостоящее специализированное  ПО и высокопроизводительные  вычислительные ресурсы.</a:t>
          </a:r>
          <a:endParaRPr lang="ru-RU" sz="2200" kern="1200" dirty="0"/>
        </a:p>
      </dsp:txBody>
      <dsp:txXfrm>
        <a:off x="72878" y="441103"/>
        <a:ext cx="7290213" cy="1347164"/>
      </dsp:txXfrm>
    </dsp:sp>
    <dsp:sp modelId="{4C390580-6C1E-41EB-8F09-D6EB1DE8A14E}">
      <dsp:nvSpPr>
        <dsp:cNvPr id="0" name=""/>
        <dsp:cNvSpPr/>
      </dsp:nvSpPr>
      <dsp:spPr>
        <a:xfrm>
          <a:off x="0" y="1924505"/>
          <a:ext cx="7435969" cy="1492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Аналогичная потребность в высокопроизводительных вычислительных мощностях, в том числе и для коммерческих проектов по заказам предприятий, есть у институтов инженерных направлений</a:t>
          </a:r>
          <a:endParaRPr lang="ru-RU" sz="2200" kern="1200" dirty="0"/>
        </a:p>
      </dsp:txBody>
      <dsp:txXfrm>
        <a:off x="72878" y="1997383"/>
        <a:ext cx="7290213" cy="13471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F56B8-AE5A-425F-AC79-562B62496AE3}">
      <dsp:nvSpPr>
        <dsp:cNvPr id="0" name=""/>
        <dsp:cNvSpPr/>
      </dsp:nvSpPr>
      <dsp:spPr>
        <a:xfrm>
          <a:off x="4687" y="247035"/>
          <a:ext cx="7439563" cy="9088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Запуск в опытную эксплуатацию «Личного кабинета сотрудника»;</a:t>
          </a:r>
          <a:endParaRPr lang="ru-RU" sz="2200" kern="1200"/>
        </a:p>
      </dsp:txBody>
      <dsp:txXfrm>
        <a:off x="459124" y="247035"/>
        <a:ext cx="6530690" cy="908873"/>
      </dsp:txXfrm>
    </dsp:sp>
    <dsp:sp modelId="{6B0DBFA6-E6AA-4E24-8478-7E13C93EB107}">
      <dsp:nvSpPr>
        <dsp:cNvPr id="0" name=""/>
        <dsp:cNvSpPr/>
      </dsp:nvSpPr>
      <dsp:spPr>
        <a:xfrm>
          <a:off x="4687" y="1283151"/>
          <a:ext cx="7581870" cy="9088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Внедрение сервиса международного роуминга для беспроводной сети УрФУ Eduroam;</a:t>
          </a:r>
          <a:endParaRPr lang="ru-RU" sz="2200" kern="1200"/>
        </a:p>
      </dsp:txBody>
      <dsp:txXfrm>
        <a:off x="459124" y="1283151"/>
        <a:ext cx="6672997" cy="908873"/>
      </dsp:txXfrm>
    </dsp:sp>
    <dsp:sp modelId="{E8B7ABA4-0A4C-4F0B-B5B1-8B1592CDBF7F}">
      <dsp:nvSpPr>
        <dsp:cNvPr id="0" name=""/>
        <dsp:cNvSpPr/>
      </dsp:nvSpPr>
      <dsp:spPr>
        <a:xfrm>
          <a:off x="4687" y="2319267"/>
          <a:ext cx="7581870" cy="9088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Развитие мобильных технологий, развертывание Wi-Fi сетей, в частности  Wi-Fi на Физтехе;</a:t>
          </a:r>
          <a:endParaRPr lang="ru-RU" sz="2200" kern="1200"/>
        </a:p>
      </dsp:txBody>
      <dsp:txXfrm>
        <a:off x="459124" y="2319267"/>
        <a:ext cx="6672997" cy="908873"/>
      </dsp:txXfrm>
    </dsp:sp>
    <dsp:sp modelId="{FB13839C-3D32-48FF-AF30-9CC3C435A6CF}">
      <dsp:nvSpPr>
        <dsp:cNvPr id="0" name=""/>
        <dsp:cNvSpPr/>
      </dsp:nvSpPr>
      <dsp:spPr>
        <a:xfrm>
          <a:off x="4687" y="3355383"/>
          <a:ext cx="7581870" cy="9088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Апробация гостевого доступа в кампусах университета от операторов;</a:t>
          </a:r>
          <a:endParaRPr lang="ru-RU" sz="2200" kern="1200" dirty="0"/>
        </a:p>
      </dsp:txBody>
      <dsp:txXfrm>
        <a:off x="459124" y="3355383"/>
        <a:ext cx="6672997" cy="908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CC7E0-0CC4-4219-98F1-DE1E81D2B07C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67A1E-F918-4779-A510-214EC6BCD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11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1" cy="4467702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910285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173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6381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1" dirty="0" smtClean="0"/>
              <a:t>В 2009 г. было всего 130 точек доступа. </a:t>
            </a:r>
            <a:br>
              <a:rPr lang="ru-RU" sz="2000" b="1" dirty="0" smtClean="0"/>
            </a:br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8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481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47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135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ru-RU" sz="2200" b="1" i="0" u="none" strike="noStrike" dirty="0" smtClean="0">
                <a:effectLst/>
                <a:latin typeface="+mj-lt"/>
                <a:ea typeface="+mj-ea"/>
                <a:cs typeface="+mj-cs"/>
                <a:sym typeface="Helvetica Neue"/>
              </a:rPr>
              <a:t>Число учетных записей компьютеров</a:t>
            </a:r>
            <a:endParaRPr lang="ru-RU" sz="2200" b="0" i="0" u="none" strike="noStrike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fontAlgn="ctr"/>
            <a:r>
              <a:rPr lang="ru-RU" sz="2200" b="1" i="0" u="none" strike="noStrike" dirty="0" smtClean="0">
                <a:effectLst/>
                <a:latin typeface="+mj-lt"/>
                <a:ea typeface="+mj-ea"/>
                <a:cs typeface="+mj-cs"/>
                <a:sym typeface="Helvetica Neue"/>
              </a:rPr>
              <a:t>2424</a:t>
            </a:r>
            <a:endParaRPr lang="ru-RU" sz="2200" b="0" i="0" u="none" strike="noStrike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33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48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353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39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2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63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15660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157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547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194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017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46838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603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96603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93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2387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07809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955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1707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0928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1127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295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8490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6720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433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37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751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2395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3770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529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1281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3770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567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139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4760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0912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200" dirty="0" smtClean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0537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288818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3770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3770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3770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3770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3770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6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5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6083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485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200" dirty="0">
              <a:effectLst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0786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0">
              <a:buSzTx/>
              <a:buFontTx/>
              <a:buNone/>
              <a:defRPr b="1"/>
            </a:lvl2pPr>
            <a:lvl3pPr marL="0" indent="0">
              <a:buSzTx/>
              <a:buFontTx/>
              <a:buNone/>
              <a:defRPr b="1"/>
            </a:lvl3pPr>
            <a:lvl4pPr marL="0" indent="0">
              <a:buSzTx/>
              <a:buFontTx/>
              <a:buNone/>
              <a:defRPr b="1"/>
            </a:lvl4pPr>
            <a:lvl5pPr marL="0" indent="0">
              <a:buSzTx/>
              <a:buFontTx/>
              <a:buNone/>
              <a:defRPr b="1"/>
            </a:lvl5pPr>
          </a:lstStyle>
          <a:p>
            <a:pPr lvl="0">
              <a:defRPr sz="1800" b="0"/>
            </a:pPr>
            <a:r>
              <a:rPr sz="2400" b="1"/>
              <a:t>Уровень текста 1</a:t>
            </a:r>
          </a:p>
          <a:p>
            <a:pPr lvl="1">
              <a:defRPr sz="1800" b="0"/>
            </a:pPr>
            <a:r>
              <a:rPr sz="2400" b="1"/>
              <a:t>Уровень текста 2</a:t>
            </a:r>
          </a:p>
          <a:p>
            <a:pPr lvl="2">
              <a:defRPr sz="1800" b="0"/>
            </a:pPr>
            <a:r>
              <a:rPr sz="2400" b="1"/>
              <a:t>Уровень текста 3</a:t>
            </a:r>
          </a:p>
          <a:p>
            <a:pPr lvl="3">
              <a:defRPr sz="1800" b="0"/>
            </a:pPr>
            <a:r>
              <a:rPr sz="2400" b="1"/>
              <a:t>Уровень текста 4</a:t>
            </a:r>
          </a:p>
          <a:p>
            <a:pPr lvl="4">
              <a:defRPr sz="1800" b="0"/>
            </a:pPr>
            <a:r>
              <a:rPr sz="2400" b="1"/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Уровень текста 1</a:t>
            </a:r>
          </a:p>
          <a:p>
            <a:pPr lvl="1">
              <a:defRPr sz="1800"/>
            </a:pPr>
            <a:r>
              <a:rPr sz="1400"/>
              <a:t>Уровень текста 2</a:t>
            </a:r>
          </a:p>
          <a:p>
            <a:pPr lvl="2">
              <a:defRPr sz="1800"/>
            </a:pPr>
            <a:r>
              <a:rPr sz="1400"/>
              <a:t>Уровень текста 3</a:t>
            </a:r>
          </a:p>
          <a:p>
            <a:pPr lvl="3">
              <a:defRPr sz="1800"/>
            </a:pPr>
            <a:r>
              <a:rPr sz="1400"/>
              <a:t>Уровень текста 4</a:t>
            </a:r>
          </a:p>
          <a:p>
            <a:pPr lvl="4">
              <a:defRPr sz="1800"/>
            </a:pPr>
            <a:r>
              <a:rPr sz="1400"/>
              <a:t>Уровень текста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Текст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 b="0"/>
            </a:pPr>
            <a:r>
              <a:rPr sz="2800" b="1" dirty="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ctr">
        <a:defRPr sz="2800" b="1">
          <a:latin typeface="Calibri"/>
          <a:ea typeface="Calibri"/>
          <a:cs typeface="Calibri"/>
          <a:sym typeface="Calibri"/>
        </a:defRPr>
      </a:lvl1pPr>
      <a:lvl2pPr algn="ctr">
        <a:defRPr sz="2800" b="1">
          <a:latin typeface="Calibri"/>
          <a:ea typeface="Calibri"/>
          <a:cs typeface="Calibri"/>
          <a:sym typeface="Calibri"/>
        </a:defRPr>
      </a:lvl2pPr>
      <a:lvl3pPr algn="ctr">
        <a:defRPr sz="2800" b="1">
          <a:latin typeface="Calibri"/>
          <a:ea typeface="Calibri"/>
          <a:cs typeface="Calibri"/>
          <a:sym typeface="Calibri"/>
        </a:defRPr>
      </a:lvl3pPr>
      <a:lvl4pPr algn="ctr">
        <a:defRPr sz="2800" b="1">
          <a:latin typeface="Calibri"/>
          <a:ea typeface="Calibri"/>
          <a:cs typeface="Calibri"/>
          <a:sym typeface="Calibri"/>
        </a:defRPr>
      </a:lvl4pPr>
      <a:lvl5pPr algn="ctr">
        <a:defRPr sz="2800" b="1">
          <a:latin typeface="Calibri"/>
          <a:ea typeface="Calibri"/>
          <a:cs typeface="Calibri"/>
          <a:sym typeface="Calibri"/>
        </a:defRPr>
      </a:lvl5pPr>
      <a:lvl6pPr algn="ctr">
        <a:defRPr sz="2800" b="1">
          <a:latin typeface="Calibri"/>
          <a:ea typeface="Calibri"/>
          <a:cs typeface="Calibri"/>
          <a:sym typeface="Calibri"/>
        </a:defRPr>
      </a:lvl6pPr>
      <a:lvl7pPr algn="ctr">
        <a:defRPr sz="2800" b="1">
          <a:latin typeface="Calibri"/>
          <a:ea typeface="Calibri"/>
          <a:cs typeface="Calibri"/>
          <a:sym typeface="Calibri"/>
        </a:defRPr>
      </a:lvl7pPr>
      <a:lvl8pPr algn="ctr">
        <a:defRPr sz="2800" b="1">
          <a:latin typeface="Calibri"/>
          <a:ea typeface="Calibri"/>
          <a:cs typeface="Calibri"/>
          <a:sym typeface="Calibri"/>
        </a:defRPr>
      </a:lvl8pPr>
      <a:lvl9pPr algn="ctr">
        <a:defRPr sz="2800" b="1">
          <a:latin typeface="Calibri"/>
          <a:ea typeface="Calibri"/>
          <a:cs typeface="Calibri"/>
          <a:sym typeface="Calibri"/>
        </a:defRPr>
      </a:lvl9pPr>
    </p:titleStyle>
    <p:bodyStyle>
      <a:lvl1pPr marL="257175" indent="-257175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1pPr>
      <a:lvl2pPr marL="702128" indent="-244928">
        <a:spcBef>
          <a:spcPts val="500"/>
        </a:spcBef>
        <a:buSzPct val="100000"/>
        <a:buFont typeface="Arial"/>
        <a:buChar char="–"/>
        <a:defRPr sz="2400">
          <a:latin typeface="Calibri"/>
          <a:ea typeface="Calibri"/>
          <a:cs typeface="Calibri"/>
          <a:sym typeface="Calibri"/>
        </a:defRPr>
      </a:lvl2pPr>
      <a:lvl3pPr marL="1143000" indent="-228600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3pPr>
      <a:lvl4pPr marL="1645920" indent="-274320">
        <a:spcBef>
          <a:spcPts val="500"/>
        </a:spcBef>
        <a:buSzPct val="100000"/>
        <a:buFont typeface="Arial"/>
        <a:buChar char="–"/>
        <a:defRPr sz="2400">
          <a:latin typeface="Calibri"/>
          <a:ea typeface="Calibri"/>
          <a:cs typeface="Calibri"/>
          <a:sym typeface="Calibri"/>
        </a:defRPr>
      </a:lvl4pPr>
      <a:lvl5pPr marL="2103120" indent="-274320">
        <a:spcBef>
          <a:spcPts val="500"/>
        </a:spcBef>
        <a:buSzPct val="100000"/>
        <a:buFont typeface="Arial"/>
        <a:buChar char="»"/>
        <a:defRPr sz="2400">
          <a:latin typeface="Calibri"/>
          <a:ea typeface="Calibri"/>
          <a:cs typeface="Calibri"/>
          <a:sym typeface="Calibri"/>
        </a:defRPr>
      </a:lvl5pPr>
      <a:lvl6pPr marL="2560320" indent="-274320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6pPr>
      <a:lvl7pPr marL="3017520" indent="-274320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7pPr>
      <a:lvl8pPr marL="3474719" indent="-274319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8pPr>
      <a:lvl9pPr marL="3931919" indent="-274319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QuickStyle" Target="../diagrams/quickStyle5.xml"/><Relationship Id="rId18" Type="http://schemas.openxmlformats.org/officeDocument/2006/relationships/diagramQuickStyle" Target="../diagrams/quickStyle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12" Type="http://schemas.openxmlformats.org/officeDocument/2006/relationships/diagramLayout" Target="../diagrams/layout5.xml"/><Relationship Id="rId17" Type="http://schemas.openxmlformats.org/officeDocument/2006/relationships/diagramLayout" Target="../diagrams/layout6.xml"/><Relationship Id="rId2" Type="http://schemas.openxmlformats.org/officeDocument/2006/relationships/notesSlide" Target="../notesSlides/notesSlide49.xml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Data" Target="../diagrams/data5.xml"/><Relationship Id="rId5" Type="http://schemas.openxmlformats.org/officeDocument/2006/relationships/diagramLayout" Target="../diagrams/layout4.xml"/><Relationship Id="rId15" Type="http://schemas.microsoft.com/office/2007/relationships/diagramDrawing" Target="../diagrams/drawing5.xml"/><Relationship Id="rId10" Type="http://schemas.openxmlformats.org/officeDocument/2006/relationships/image" Target="../media/image45.jpg"/><Relationship Id="rId19" Type="http://schemas.openxmlformats.org/officeDocument/2006/relationships/diagramColors" Target="../diagrams/colors6.xml"/><Relationship Id="rId4" Type="http://schemas.openxmlformats.org/officeDocument/2006/relationships/diagramData" Target="../diagrams/data4.xml"/><Relationship Id="rId9" Type="http://schemas.openxmlformats.org/officeDocument/2006/relationships/image" Target="../media/image44.png"/><Relationship Id="rId14" Type="http://schemas.openxmlformats.org/officeDocument/2006/relationships/diagramColors" Target="../diagrams/colors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45.jpg"/><Relationship Id="rId10" Type="http://schemas.microsoft.com/office/2007/relationships/diagramDrawing" Target="../diagrams/drawing7.xml"/><Relationship Id="rId4" Type="http://schemas.openxmlformats.org/officeDocument/2006/relationships/image" Target="../media/image44.png"/><Relationship Id="rId9" Type="http://schemas.openxmlformats.org/officeDocument/2006/relationships/diagramColors" Target="../diagrams/colors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5" Type="http://schemas.openxmlformats.org/officeDocument/2006/relationships/image" Target="../media/image45.jpg"/><Relationship Id="rId10" Type="http://schemas.microsoft.com/office/2007/relationships/diagramDrawing" Target="../diagrams/drawing8.xml"/><Relationship Id="rId4" Type="http://schemas.openxmlformats.org/officeDocument/2006/relationships/image" Target="../media/image44.png"/><Relationship Id="rId9" Type="http://schemas.openxmlformats.org/officeDocument/2006/relationships/diagramColors" Target="../diagrams/colors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46.jp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5" Type="http://schemas.openxmlformats.org/officeDocument/2006/relationships/image" Target="../media/image44.png"/><Relationship Id="rId10" Type="http://schemas.microsoft.com/office/2007/relationships/diagramDrawing" Target="../diagrams/drawing9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46.jp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5" Type="http://schemas.openxmlformats.org/officeDocument/2006/relationships/image" Target="../media/image44.png"/><Relationship Id="rId10" Type="http://schemas.microsoft.com/office/2007/relationships/diagramDrawing" Target="../diagrams/drawing10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0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openxmlformats.org/officeDocument/2006/relationships/diagramColors" Target="../diagrams/colors12.xml"/><Relationship Id="rId18" Type="http://schemas.openxmlformats.org/officeDocument/2006/relationships/diagramColors" Target="../diagrams/colors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12" Type="http://schemas.openxmlformats.org/officeDocument/2006/relationships/diagramQuickStyle" Target="../diagrams/quickStyle12.xml"/><Relationship Id="rId17" Type="http://schemas.openxmlformats.org/officeDocument/2006/relationships/diagramQuickStyle" Target="../diagrams/quickStyle13.xml"/><Relationship Id="rId2" Type="http://schemas.openxmlformats.org/officeDocument/2006/relationships/notesSlide" Target="../notesSlides/notesSlide54.xml"/><Relationship Id="rId16" Type="http://schemas.openxmlformats.org/officeDocument/2006/relationships/diagramLayout" Target="../diagrams/layout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diagramLayout" Target="../diagrams/layout12.xml"/><Relationship Id="rId5" Type="http://schemas.openxmlformats.org/officeDocument/2006/relationships/diagramLayout" Target="../diagrams/layout11.xml"/><Relationship Id="rId15" Type="http://schemas.openxmlformats.org/officeDocument/2006/relationships/diagramData" Target="../diagrams/data13.xml"/><Relationship Id="rId10" Type="http://schemas.openxmlformats.org/officeDocument/2006/relationships/diagramData" Target="../diagrams/data12.xml"/><Relationship Id="rId19" Type="http://schemas.microsoft.com/office/2007/relationships/diagramDrawing" Target="../diagrams/drawing13.xml"/><Relationship Id="rId4" Type="http://schemas.openxmlformats.org/officeDocument/2006/relationships/diagramData" Target="../diagrams/data11.xml"/><Relationship Id="rId9" Type="http://schemas.openxmlformats.org/officeDocument/2006/relationships/image" Target="../media/image47.jpg"/><Relationship Id="rId14" Type="http://schemas.microsoft.com/office/2007/relationships/diagramDrawing" Target="../diagrams/drawing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290354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273538" y="3033682"/>
            <a:ext cx="8645770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/>
            <a:r>
              <a:rPr lang="ru-RU" sz="2800" b="1" dirty="0" smtClean="0">
                <a:latin typeface="Calibri" pitchFamily="34" charset="0"/>
              </a:rPr>
              <a:t>О </a:t>
            </a:r>
            <a:r>
              <a:rPr lang="ru-RU" sz="2800" b="1" dirty="0">
                <a:latin typeface="Calibri" pitchFamily="34" charset="0"/>
              </a:rPr>
              <a:t>состоянии работ по информатизации </a:t>
            </a:r>
            <a:r>
              <a:rPr lang="ru-RU" sz="2800" b="1" dirty="0" err="1">
                <a:latin typeface="Calibri" pitchFamily="34" charset="0"/>
              </a:rPr>
              <a:t>УрФУ</a:t>
            </a:r>
            <a:r>
              <a:rPr lang="ru-RU" sz="2800" b="1" dirty="0">
                <a:latin typeface="Calibri" pitchFamily="34" charset="0"/>
              </a:rPr>
              <a:t> </a:t>
            </a:r>
            <a:endParaRPr lang="ru-RU" sz="2800" b="1" dirty="0" smtClean="0">
              <a:latin typeface="Calibri" pitchFamily="34" charset="0"/>
            </a:endParaRPr>
          </a:p>
          <a:p>
            <a:pPr lvl="0" algn="ctr"/>
            <a:r>
              <a:rPr lang="ru-RU" sz="2800" b="1" dirty="0" smtClean="0">
                <a:latin typeface="Calibri" pitchFamily="34" charset="0"/>
              </a:rPr>
              <a:t>в 2015 году и </a:t>
            </a:r>
            <a:r>
              <a:rPr lang="ru-RU" sz="2800" b="1" dirty="0">
                <a:latin typeface="Calibri" pitchFamily="34" charset="0"/>
              </a:rPr>
              <a:t>задачах на 2016 </a:t>
            </a:r>
            <a:r>
              <a:rPr lang="ru-RU" sz="2800" b="1" dirty="0" smtClean="0">
                <a:latin typeface="Calibri" pitchFamily="34" charset="0"/>
              </a:rPr>
              <a:t>год </a:t>
            </a:r>
            <a:endParaRPr sz="2800" b="1" dirty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lvl="0" algn="ctr"/>
            <a:endParaRPr sz="2400" b="1" dirty="0"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2211388" y="4346845"/>
            <a:ext cx="4824413" cy="81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lang="ru-RU" sz="2000" b="1" dirty="0" smtClean="0">
                <a:latin typeface="Calibri"/>
                <a:ea typeface="Calibri"/>
                <a:cs typeface="Calibri"/>
                <a:sym typeface="Calibri"/>
              </a:rPr>
              <a:t>Полтавец Андрей Васильевич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Проректор по информационным технологиям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51"/>
          <p:cNvSpPr/>
          <p:nvPr/>
        </p:nvSpPr>
        <p:spPr>
          <a:xfrm>
            <a:off x="2211388" y="5954044"/>
            <a:ext cx="4824413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lang="ru-RU" sz="2000" dirty="0" smtClean="0">
                <a:latin typeface="Calibri"/>
                <a:ea typeface="Calibri"/>
                <a:cs typeface="Calibri"/>
                <a:sym typeface="Calibri"/>
              </a:rPr>
              <a:t>25 января 2016 г.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8690" y="812423"/>
            <a:ext cx="763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  <a:sym typeface="Helvetica Neue"/>
              </a:rPr>
              <a:t>Беспроводное покрытие (</a:t>
            </a:r>
            <a:r>
              <a:rPr lang="ru-RU" sz="2400" b="1" dirty="0" err="1">
                <a:latin typeface="Calibri" pitchFamily="34" charset="0"/>
                <a:sym typeface="Helvetica Neue"/>
              </a:rPr>
              <a:t>Wi-Fi</a:t>
            </a:r>
            <a:r>
              <a:rPr lang="ru-RU" sz="2400" b="1" dirty="0" smtClean="0">
                <a:latin typeface="Calibri" pitchFamily="34" charset="0"/>
                <a:sym typeface="Helvetica Neue"/>
              </a:rPr>
              <a:t>)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2760452" y="1613986"/>
            <a:ext cx="5926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  <a:sym typeface="Helvetica Neue"/>
              </a:rPr>
              <a:t>присутствует в 33 зданиях </a:t>
            </a:r>
            <a:r>
              <a:rPr lang="ru-RU" sz="2000" dirty="0" smtClean="0">
                <a:latin typeface="Calibri" pitchFamily="34" charset="0"/>
                <a:sym typeface="Helvetica Neue"/>
              </a:rPr>
              <a:t>УрФУ (318 точек доступа на конец 2015 года) </a:t>
            </a:r>
            <a:endParaRPr lang="ru-RU" sz="2000" dirty="0">
              <a:latin typeface="Calibri" pitchFamily="34" charset="0"/>
              <a:sym typeface="Helvetica Neue"/>
            </a:endParaRPr>
          </a:p>
        </p:txBody>
      </p:sp>
      <p:pic>
        <p:nvPicPr>
          <p:cNvPr id="6" name="Picture 2" descr="http://computerlikbez.ru/wp-content/uploads/2012/04/WiFi-zo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" y="1571959"/>
            <a:ext cx="1207914" cy="100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48691" y="2876426"/>
            <a:ext cx="76352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  <a:sym typeface="Helvetica Neue"/>
              </a:rPr>
              <a:t>В 2015 году </a:t>
            </a:r>
            <a:r>
              <a:rPr lang="ru-RU" sz="2000" dirty="0" smtClean="0">
                <a:latin typeface="Calibri" pitchFamily="34" charset="0"/>
                <a:sym typeface="Helvetica Neue"/>
              </a:rPr>
              <a:t>реализованы следующие инфраструктурные проекты</a:t>
            </a:r>
            <a:r>
              <a:rPr lang="ru-RU" sz="2000" dirty="0">
                <a:latin typeface="Calibri" pitchFamily="34" charset="0"/>
                <a:sym typeface="Helvetica Neue"/>
              </a:rPr>
              <a:t>: </a:t>
            </a:r>
            <a:endParaRPr lang="ru-RU" sz="2000" dirty="0" smtClean="0">
              <a:latin typeface="Calibri" pitchFamily="34" charset="0"/>
              <a:sym typeface="Helvetica Neue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  <a:sym typeface="Helvetica Neue"/>
              </a:rPr>
              <a:t>Развёртывание </a:t>
            </a:r>
            <a:r>
              <a:rPr lang="ru-RU" sz="2000" dirty="0">
                <a:latin typeface="Calibri" pitchFamily="34" charset="0"/>
                <a:sym typeface="Helvetica Neue"/>
              </a:rPr>
              <a:t>беспроводной сети в СУНЦ – 23 точки доступа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  <a:sym typeface="Helvetica Neue"/>
              </a:rPr>
              <a:t>Развёртывание беспроводной сети ИРИТ-</a:t>
            </a:r>
            <a:r>
              <a:rPr lang="ru-RU" sz="2000" dirty="0" err="1">
                <a:latin typeface="Calibri" pitchFamily="34" charset="0"/>
                <a:sym typeface="Helvetica Neue"/>
              </a:rPr>
              <a:t>РтФ</a:t>
            </a:r>
            <a:r>
              <a:rPr lang="ru-RU" sz="2000" dirty="0">
                <a:latin typeface="Calibri" pitchFamily="34" charset="0"/>
                <a:sym typeface="Helvetica Neue"/>
              </a:rPr>
              <a:t> – 27 точек доступа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  <a:sym typeface="Helvetica Neue"/>
              </a:rPr>
              <a:t>В процессе реорганизации - кабельная сеть ИРИТ-</a:t>
            </a:r>
            <a:r>
              <a:rPr lang="ru-RU" sz="2000" dirty="0" err="1">
                <a:latin typeface="Calibri" pitchFamily="34" charset="0"/>
                <a:sym typeface="Helvetica Neue"/>
              </a:rPr>
              <a:t>РтФ</a:t>
            </a:r>
            <a:r>
              <a:rPr lang="ru-RU" sz="2000" dirty="0">
                <a:latin typeface="Calibri" pitchFamily="34" charset="0"/>
                <a:sym typeface="Helvetica Neue"/>
              </a:rPr>
              <a:t> в соответствии с планом IP-адресации </a:t>
            </a:r>
            <a:r>
              <a:rPr lang="ru-RU" sz="2000" dirty="0" err="1">
                <a:latin typeface="Calibri" pitchFamily="34" charset="0"/>
                <a:sym typeface="Helvetica Neue"/>
              </a:rPr>
              <a:t>УрФУ</a:t>
            </a:r>
            <a:r>
              <a:rPr lang="ru-RU" sz="2000" dirty="0">
                <a:latin typeface="Calibri" pitchFamily="34" charset="0"/>
                <a:sym typeface="Helvetica Neue"/>
              </a:rPr>
              <a:t>. </a:t>
            </a:r>
            <a:endParaRPr lang="ru-RU" sz="2000" dirty="0" smtClean="0">
              <a:latin typeface="Calibri" pitchFamily="34" charset="0"/>
              <a:sym typeface="Helvetica Neue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  <a:sym typeface="Helvetica Neue"/>
              </a:rPr>
              <a:t>Завершается </a:t>
            </a:r>
            <a:r>
              <a:rPr lang="ru-RU" sz="2000" dirty="0">
                <a:latin typeface="Calibri" pitchFamily="34" charset="0"/>
                <a:sym typeface="Helvetica Neue"/>
              </a:rPr>
              <a:t>развертывание беспроводной сети 4-х общежитий (Б77, Б79, Ф2, Ф4) – установлено 260 точек доступа, по 65 на здание</a:t>
            </a:r>
            <a:r>
              <a:rPr lang="ru-RU" sz="2000" dirty="0" smtClean="0">
                <a:latin typeface="Calibri" pitchFamily="34" charset="0"/>
                <a:sym typeface="Helvetica Neue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  <a:sym typeface="Helvetica Neue"/>
              </a:rPr>
              <a:t>Запущена </a:t>
            </a:r>
            <a:r>
              <a:rPr lang="ru-RU" sz="2000" dirty="0">
                <a:latin typeface="Calibri" pitchFamily="34" charset="0"/>
                <a:sym typeface="Helvetica Neue"/>
              </a:rPr>
              <a:t>в опытную эксплуатацию беспроводная сеть в ИЕН – установлено 130 точек </a:t>
            </a:r>
            <a:r>
              <a:rPr lang="ru-RU" sz="2000" dirty="0" smtClean="0">
                <a:latin typeface="Calibri" pitchFamily="34" charset="0"/>
                <a:sym typeface="Helvetica Neue"/>
              </a:rPr>
              <a:t>доступа.</a:t>
            </a:r>
            <a:endParaRPr lang="ru-R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613006"/>
            <a:ext cx="8229600" cy="514046"/>
          </a:xfrm>
        </p:spPr>
        <p:txBody>
          <a:bodyPr/>
          <a:lstStyle/>
          <a:p>
            <a:r>
              <a:rPr lang="ru-RU" dirty="0" smtClean="0"/>
              <a:t>Динамика роста покрытия </a:t>
            </a:r>
            <a:r>
              <a:rPr lang="en-US" dirty="0" smtClean="0"/>
              <a:t>Wi-Fi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497" y="1222743"/>
            <a:ext cx="8623004" cy="382773"/>
          </a:xfrm>
        </p:spPr>
        <p:txBody>
          <a:bodyPr/>
          <a:lstStyle/>
          <a:p>
            <a:pPr marL="0" indent="0" algn="ctr" rtl="0">
              <a:spcBef>
                <a:spcPts val="300"/>
              </a:spcBef>
              <a:buSzTx/>
              <a:buNone/>
              <a:defRPr lang="ru-RU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Количество точек доступа (</a:t>
            </a:r>
            <a:r>
              <a:rPr lang="ru-RU" sz="1400" kern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шт.) в 2015 году увеличилось </a:t>
            </a: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400" kern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3 </a:t>
            </a: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раза</a:t>
            </a: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547575" y="1679945"/>
          <a:ext cx="8048848" cy="491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8690" y="812423"/>
            <a:ext cx="763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Проблемы сопровождения сетевой инфраструктуры: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3010619" y="1638587"/>
            <a:ext cx="56761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Неполнота актуального </a:t>
            </a:r>
            <a:r>
              <a:rPr lang="ru-RU" sz="2000" dirty="0">
                <a:latin typeface="Calibri" pitchFamily="34" charset="0"/>
              </a:rPr>
              <a:t>описания существующей сетевой инфраструктуры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Отсутствие унификации </a:t>
            </a:r>
            <a:r>
              <a:rPr lang="ru-RU" sz="2000" dirty="0" smtClean="0">
                <a:latin typeface="Calibri" pitchFamily="34" charset="0"/>
              </a:rPr>
              <a:t>сетевой инфраструктуры </a:t>
            </a:r>
            <a:r>
              <a:rPr lang="ru-RU" sz="2000" dirty="0">
                <a:latin typeface="Calibri" pitchFamily="34" charset="0"/>
              </a:rPr>
              <a:t>в главных кампусах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Отсутствие единой системы мониторинга активного сетевого оборудования.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Низкое качество доступа к сети в целом ряде общежитий университета в кампусе </a:t>
            </a:r>
            <a:r>
              <a:rPr lang="ru-RU" sz="2000" dirty="0" err="1">
                <a:latin typeface="Calibri" pitchFamily="34" charset="0"/>
              </a:rPr>
              <a:t>Втузгородка</a:t>
            </a:r>
            <a:r>
              <a:rPr lang="ru-RU" sz="2000" dirty="0">
                <a:latin typeface="Calibri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Нормативные ограничения обеспечения гостевым </a:t>
            </a:r>
            <a:r>
              <a:rPr lang="ru-RU" sz="2000" dirty="0">
                <a:latin typeface="Calibri" pitchFamily="34" charset="0"/>
              </a:rPr>
              <a:t>доступом к беспроводной сети </a:t>
            </a:r>
            <a:r>
              <a:rPr lang="ru-RU" sz="2000" dirty="0" smtClean="0">
                <a:latin typeface="Calibri" pitchFamily="34" charset="0"/>
              </a:rPr>
              <a:t>университета.</a:t>
            </a:r>
            <a:endParaRPr lang="ru-RU" sz="20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«Цифровое неравенство» подразделений при доступе в Интернет.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6" name="AutoShape 4" descr="Картинки по запросу пробле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проблем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проблем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tailorann.ru/wp-content/uploads/2012/04/x_928d0a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5" y="2434139"/>
            <a:ext cx="2008731" cy="28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332" y="676337"/>
            <a:ext cx="8342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</a:rPr>
              <a:t>Основные проекты по модернизации и развитию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сетевой инфраструктуры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 descr="http://blog.mann-ivanov-ferber.ru/wp-content/uploads/2015/07/decide-670x7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001124"/>
            <a:ext cx="2659464" cy="341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9357" y="1601322"/>
            <a:ext cx="64845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itchFamily="34" charset="0"/>
              </a:rPr>
              <a:t>Присоединение </a:t>
            </a:r>
            <a:r>
              <a:rPr lang="ru-RU" dirty="0">
                <a:latin typeface="Calibri" pitchFamily="34" charset="0"/>
              </a:rPr>
              <a:t>к КСПД зданий </a:t>
            </a:r>
            <a:r>
              <a:rPr lang="ru-RU" dirty="0" smtClean="0">
                <a:latin typeface="Calibri" pitchFamily="34" charset="0"/>
              </a:rPr>
              <a:t>Гоголя-25 </a:t>
            </a:r>
            <a:r>
              <a:rPr lang="ru-RU" dirty="0">
                <a:latin typeface="Calibri" pitchFamily="34" charset="0"/>
              </a:rPr>
              <a:t>и Малышева 144;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itchFamily="34" charset="0"/>
              </a:rPr>
              <a:t>Развёртывание </a:t>
            </a:r>
            <a:r>
              <a:rPr lang="ru-RU" dirty="0">
                <a:latin typeface="Calibri" pitchFamily="34" charset="0"/>
              </a:rPr>
              <a:t>единой системы мониторинга сетевой инфраструктуры;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alibri" pitchFamily="34" charset="0"/>
              </a:rPr>
              <a:t>Модернизация опорной сети и развёртывание беспроводного покрытия на Мира 21;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alibri" pitchFamily="34" charset="0"/>
              </a:rPr>
              <a:t>Создание тестовой кабельной системы и ЛВС на примере одного из общежитий;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alibri" pitchFamily="34" charset="0"/>
              </a:rPr>
              <a:t>Развёртывание гостевых беспроводных сетей от провайдера;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alibri" pitchFamily="34" charset="0"/>
              </a:rPr>
              <a:t>Создание пилотной зоны аутентификации 802.1х на Мира 28 с целью планомерного отказа от </a:t>
            </a:r>
            <a:r>
              <a:rPr lang="ru-RU" dirty="0" err="1">
                <a:latin typeface="Calibri" pitchFamily="34" charset="0"/>
              </a:rPr>
              <a:t>биллинга</a:t>
            </a:r>
            <a:r>
              <a:rPr lang="ru-RU" dirty="0">
                <a:latin typeface="Calibri" pitchFamily="34" charset="0"/>
              </a:rPr>
              <a:t> (</a:t>
            </a:r>
            <a:r>
              <a:rPr lang="en-US" dirty="0">
                <a:latin typeface="Calibri" pitchFamily="34" charset="0"/>
              </a:rPr>
              <a:t>VPN</a:t>
            </a:r>
            <a:r>
              <a:rPr lang="ru-RU" dirty="0">
                <a:latin typeface="Calibri" pitchFamily="34" charset="0"/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alibri" pitchFamily="34" charset="0"/>
              </a:rPr>
              <a:t>Создание тестовой </a:t>
            </a:r>
            <a:r>
              <a:rPr lang="en-US" dirty="0">
                <a:latin typeface="Calibri" pitchFamily="34" charset="0"/>
              </a:rPr>
              <a:t>IP</a:t>
            </a:r>
            <a:r>
              <a:rPr lang="ru-RU" dirty="0">
                <a:latin typeface="Calibri" pitchFamily="34" charset="0"/>
              </a:rPr>
              <a:t>-телефонии внутри ДИТ;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alibri" pitchFamily="34" charset="0"/>
              </a:rPr>
              <a:t>Присоединение к сети </a:t>
            </a:r>
            <a:r>
              <a:rPr lang="en-US" dirty="0">
                <a:latin typeface="Calibri" pitchFamily="34" charset="0"/>
              </a:rPr>
              <a:t>EDURO</a:t>
            </a:r>
            <a:r>
              <a:rPr lang="ru-RU" dirty="0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M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Calibri" pitchFamily="34" charset="0"/>
              </a:rPr>
              <a:t>ИТ-инфраструктурная составляющая проекта кампусной карты;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itchFamily="34" charset="0"/>
              </a:rPr>
              <a:t>Проектирование дизайна размещения вычислительных ресурсов ЦОД УрФУ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3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14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9" y="1475232"/>
            <a:ext cx="3528259" cy="49290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2" y="1475232"/>
            <a:ext cx="3316224" cy="49616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332" y="676337"/>
            <a:ext cx="8342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Пример приведения в штатный порядок объектов сетевой инфраструктуры  - шкаф с оборудованием в Центре тестирования  - «до» и «после» (ноябрь 2015)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2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8690" y="812423"/>
            <a:ext cx="763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itchFamily="34" charset="0"/>
              </a:rPr>
              <a:t>Базовые   ИТ-сервисы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2830111" y="1935170"/>
            <a:ext cx="57538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Единый </a:t>
            </a:r>
            <a:r>
              <a:rPr lang="ru-RU" sz="2000" dirty="0">
                <a:latin typeface="Calibri" pitchFamily="34" charset="0"/>
              </a:rPr>
              <a:t>каталог пользователей на базе домена Active Directory (at.urfu.ru</a:t>
            </a:r>
            <a:r>
              <a:rPr lang="ru-RU" sz="2000" dirty="0" smtClean="0">
                <a:latin typeface="Calibri" pitchFamily="34" charset="0"/>
              </a:rPr>
              <a:t>); </a:t>
            </a:r>
            <a:endParaRPr lang="ru-RU" sz="20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Корпоративная электронная почта на базе домена @urfu.ru (</a:t>
            </a:r>
            <a:r>
              <a:rPr lang="ru-RU" sz="2000" dirty="0" err="1">
                <a:latin typeface="Calibri" pitchFamily="34" charset="0"/>
              </a:rPr>
              <a:t>Microsoft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Exchange</a:t>
            </a:r>
            <a:r>
              <a:rPr lang="ru-RU" sz="2000" dirty="0" smtClean="0">
                <a:latin typeface="Calibri" pitchFamily="34" charset="0"/>
              </a:rPr>
              <a:t>); </a:t>
            </a:r>
            <a:endParaRPr lang="ru-RU" sz="20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Служба федеративной </a:t>
            </a:r>
            <a:r>
              <a:rPr lang="ru-RU" sz="2000" dirty="0" smtClean="0">
                <a:latin typeface="Calibri" pitchFamily="34" charset="0"/>
              </a:rPr>
              <a:t>аутентификации; </a:t>
            </a:r>
            <a:endParaRPr lang="ru-RU" sz="20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Файловые сервисы;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Доступ к бесплатному лицензионному ПО;</a:t>
            </a:r>
            <a:endParaRPr lang="ru-RU" sz="20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Виртуальное </a:t>
            </a:r>
            <a:r>
              <a:rPr lang="ru-RU" sz="2000" dirty="0">
                <a:latin typeface="Calibri" pitchFamily="34" charset="0"/>
              </a:rPr>
              <a:t>«частное </a:t>
            </a:r>
            <a:r>
              <a:rPr lang="ru-RU" sz="2000" dirty="0" smtClean="0">
                <a:latin typeface="Calibri" pitchFamily="34" charset="0"/>
              </a:rPr>
              <a:t>облако»;</a:t>
            </a:r>
            <a:endParaRPr lang="ru-RU" sz="20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Сервис </a:t>
            </a:r>
            <a:r>
              <a:rPr lang="ru-RU" sz="2000" dirty="0">
                <a:latin typeface="Calibri" pitchFamily="34" charset="0"/>
              </a:rPr>
              <a:t>виртуальных рабочих столов (VDI) в стадии </a:t>
            </a:r>
            <a:r>
              <a:rPr lang="ru-RU" sz="2000" dirty="0" smtClean="0">
                <a:latin typeface="Calibri" pitchFamily="34" charset="0"/>
              </a:rPr>
              <a:t>развёртывания;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Сервис доменных имен;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Служебные сервисы (такие как </a:t>
            </a:r>
            <a:r>
              <a:rPr lang="ru-RU" sz="2000" dirty="0" err="1" smtClean="0">
                <a:latin typeface="Calibri" pitchFamily="34" charset="0"/>
              </a:rPr>
              <a:t>Антиспам</a:t>
            </a:r>
            <a:r>
              <a:rPr lang="ru-RU" sz="2000" dirty="0" smtClean="0">
                <a:latin typeface="Calibri" pitchFamily="34" charset="0"/>
              </a:rPr>
              <a:t>).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0189" y="1274088"/>
            <a:ext cx="784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(</a:t>
            </a:r>
            <a:r>
              <a:rPr lang="ru-RU" dirty="0" err="1" smtClean="0">
                <a:latin typeface="Calibri" pitchFamily="34" charset="0"/>
              </a:rPr>
              <a:t>и.о</a:t>
            </a:r>
            <a:r>
              <a:rPr lang="ru-RU" dirty="0" smtClean="0">
                <a:latin typeface="Calibri" pitchFamily="34" charset="0"/>
              </a:rPr>
              <a:t>. начальника </a:t>
            </a:r>
            <a:r>
              <a:rPr lang="ru-RU" dirty="0">
                <a:latin typeface="Calibri" pitchFamily="34" charset="0"/>
              </a:rPr>
              <a:t>отдела базовых сервисов – Соловьев </a:t>
            </a:r>
            <a:r>
              <a:rPr lang="ru-RU" dirty="0" smtClean="0">
                <a:latin typeface="Calibri" pitchFamily="34" charset="0"/>
              </a:rPr>
              <a:t>Александр Львович)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7" y="3210591"/>
            <a:ext cx="2019582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8690" y="812423"/>
            <a:ext cx="763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Краткая справка по использованию базовых сервисов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2554063" y="1527441"/>
            <a:ext cx="65899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Пользователей единого </a:t>
            </a:r>
            <a:r>
              <a:rPr lang="ru-RU" sz="2000" dirty="0">
                <a:latin typeface="Calibri" pitchFamily="34" charset="0"/>
              </a:rPr>
              <a:t>каталога </a:t>
            </a:r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учетных записей, всего	- 	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49690</a:t>
            </a:r>
            <a:r>
              <a:rPr lang="ru-RU" sz="2000" b="1" dirty="0" smtClean="0">
                <a:latin typeface="Calibri" pitchFamily="34" charset="0"/>
              </a:rPr>
              <a:t>,</a:t>
            </a:r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из </a:t>
            </a:r>
            <a:r>
              <a:rPr lang="ru-RU" sz="2000" dirty="0">
                <a:latin typeface="Calibri" pitchFamily="34" charset="0"/>
              </a:rPr>
              <a:t>них активных 	</a:t>
            </a:r>
            <a:r>
              <a:rPr lang="ru-RU" sz="2000" dirty="0" smtClean="0">
                <a:latin typeface="Calibri" pitchFamily="34" charset="0"/>
              </a:rPr>
              <a:t>	-	</a:t>
            </a:r>
            <a:r>
              <a:rPr lang="ru-RU" sz="2000" b="1" dirty="0" smtClean="0">
                <a:solidFill>
                  <a:srgbClr val="00B050"/>
                </a:solidFill>
                <a:latin typeface="Calibri" pitchFamily="34" charset="0"/>
              </a:rPr>
              <a:t>29133</a:t>
            </a:r>
            <a:r>
              <a:rPr lang="ru-RU" sz="2000" dirty="0" smtClean="0">
                <a:latin typeface="Calibri" pitchFamily="34" charset="0"/>
              </a:rPr>
              <a:t> 	(</a:t>
            </a:r>
            <a:r>
              <a:rPr lang="ru-RU" sz="2000" dirty="0">
                <a:latin typeface="Calibri" pitchFamily="34" charset="0"/>
              </a:rPr>
              <a:t>58</a:t>
            </a:r>
            <a:r>
              <a:rPr lang="ru-RU" sz="2000" dirty="0" smtClean="0">
                <a:latin typeface="Calibri" pitchFamily="34" charset="0"/>
              </a:rPr>
              <a:t>%),</a:t>
            </a:r>
          </a:p>
          <a:p>
            <a:r>
              <a:rPr lang="ru-RU" sz="2000" dirty="0" smtClean="0">
                <a:latin typeface="Calibri" pitchFamily="34" charset="0"/>
              </a:rPr>
              <a:t>	в </a:t>
            </a:r>
            <a:r>
              <a:rPr lang="ru-RU" sz="2000" dirty="0">
                <a:latin typeface="Calibri" pitchFamily="34" charset="0"/>
              </a:rPr>
              <a:t>том </a:t>
            </a:r>
            <a:r>
              <a:rPr lang="ru-RU" sz="2000" dirty="0" smtClean="0">
                <a:latin typeface="Calibri" pitchFamily="34" charset="0"/>
              </a:rPr>
              <a:t>числе:</a:t>
            </a:r>
            <a:endParaRPr lang="ru-RU" sz="2000" dirty="0">
              <a:latin typeface="Calibri" pitchFamily="34" charset="0"/>
            </a:endParaRPr>
          </a:p>
          <a:p>
            <a:pPr lvl="0"/>
            <a:r>
              <a:rPr lang="ru-RU" sz="2000" dirty="0" smtClean="0">
                <a:latin typeface="Calibri" pitchFamily="34" charset="0"/>
              </a:rPr>
              <a:t>- </a:t>
            </a:r>
            <a:r>
              <a:rPr lang="ru-RU" sz="2000" b="1" dirty="0" smtClean="0">
                <a:latin typeface="Calibri" pitchFamily="34" charset="0"/>
              </a:rPr>
              <a:t>сотрудников</a:t>
            </a:r>
            <a:r>
              <a:rPr lang="ru-RU" sz="2000" dirty="0">
                <a:latin typeface="Calibri" pitchFamily="34" charset="0"/>
              </a:rPr>
              <a:t>	</a:t>
            </a:r>
            <a:r>
              <a:rPr lang="ru-RU" sz="2000" dirty="0" smtClean="0">
                <a:latin typeface="Calibri" pitchFamily="34" charset="0"/>
              </a:rPr>
              <a:t>	-	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</a:rPr>
              <a:t>9134</a:t>
            </a:r>
            <a:r>
              <a:rPr lang="ru-RU" sz="2000" dirty="0">
                <a:latin typeface="Calibri" pitchFamily="34" charset="0"/>
              </a:rPr>
              <a:t>, 		</a:t>
            </a:r>
            <a:r>
              <a:rPr lang="ru-RU" sz="2000" dirty="0" smtClean="0">
                <a:latin typeface="Calibri" pitchFamily="34" charset="0"/>
              </a:rPr>
              <a:t>активных	- 	</a:t>
            </a:r>
            <a:r>
              <a:rPr lang="ru-RU" sz="2000" dirty="0" smtClean="0">
                <a:solidFill>
                  <a:srgbClr val="00B050"/>
                </a:solidFill>
                <a:latin typeface="Calibri" pitchFamily="34" charset="0"/>
              </a:rPr>
              <a:t>5287</a:t>
            </a:r>
            <a:r>
              <a:rPr lang="ru-RU" sz="2000" dirty="0" smtClean="0">
                <a:latin typeface="Calibri" pitchFamily="34" charset="0"/>
              </a:rPr>
              <a:t> 	(</a:t>
            </a:r>
            <a:r>
              <a:rPr lang="ru-RU" sz="2000" dirty="0">
                <a:latin typeface="Calibri" pitchFamily="34" charset="0"/>
              </a:rPr>
              <a:t>58%)</a:t>
            </a:r>
          </a:p>
          <a:p>
            <a:pPr lvl="0"/>
            <a:r>
              <a:rPr lang="ru-RU" sz="2000" dirty="0" smtClean="0">
                <a:latin typeface="Calibri" pitchFamily="34" charset="0"/>
              </a:rPr>
              <a:t>- </a:t>
            </a:r>
            <a:r>
              <a:rPr lang="ru-RU" sz="2000" b="1" dirty="0" smtClean="0">
                <a:latin typeface="Calibri" pitchFamily="34" charset="0"/>
              </a:rPr>
              <a:t>студентов</a:t>
            </a:r>
            <a:r>
              <a:rPr lang="ru-RU" sz="2000" dirty="0" smtClean="0">
                <a:latin typeface="Calibri" pitchFamily="34" charset="0"/>
              </a:rPr>
              <a:t> 		- 	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</a:rPr>
              <a:t>40556</a:t>
            </a:r>
            <a:r>
              <a:rPr lang="ru-RU" sz="2000" dirty="0">
                <a:latin typeface="Calibri" pitchFamily="34" charset="0"/>
              </a:rPr>
              <a:t>, </a:t>
            </a:r>
            <a:endParaRPr lang="ru-RU" sz="2000" dirty="0" smtClean="0">
              <a:latin typeface="Calibri" pitchFamily="34" charset="0"/>
            </a:endParaRPr>
          </a:p>
          <a:p>
            <a:pPr lvl="0"/>
            <a:r>
              <a:rPr lang="ru-RU" sz="2000" dirty="0">
                <a:latin typeface="Calibri" pitchFamily="34" charset="0"/>
              </a:rPr>
              <a:t>	</a:t>
            </a:r>
            <a:r>
              <a:rPr lang="ru-RU" sz="2000" dirty="0" smtClean="0">
                <a:latin typeface="Calibri" pitchFamily="34" charset="0"/>
              </a:rPr>
              <a:t>активных 	- 	</a:t>
            </a:r>
            <a:r>
              <a:rPr lang="ru-RU" sz="2000" dirty="0" smtClean="0">
                <a:solidFill>
                  <a:srgbClr val="00B050"/>
                </a:solidFill>
                <a:latin typeface="Calibri" pitchFamily="34" charset="0"/>
              </a:rPr>
              <a:t>23846</a:t>
            </a:r>
            <a:r>
              <a:rPr lang="ru-RU" sz="2000" dirty="0" smtClean="0">
                <a:latin typeface="Calibri" pitchFamily="34" charset="0"/>
              </a:rPr>
              <a:t> 	(</a:t>
            </a:r>
            <a:r>
              <a:rPr lang="ru-RU" sz="2000" dirty="0">
                <a:latin typeface="Calibri" pitchFamily="34" charset="0"/>
              </a:rPr>
              <a:t>58</a:t>
            </a:r>
            <a:r>
              <a:rPr lang="ru-RU" sz="2000" dirty="0" smtClean="0">
                <a:latin typeface="Calibri" pitchFamily="34" charset="0"/>
              </a:rPr>
              <a:t>%).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4064" y="4433936"/>
            <a:ext cx="58653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Пользователей </a:t>
            </a:r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корпоративной </a:t>
            </a:r>
            <a:r>
              <a:rPr lang="ru-RU" sz="2000" dirty="0">
                <a:latin typeface="Calibri" pitchFamily="34" charset="0"/>
              </a:rPr>
              <a:t>электронной почты (</a:t>
            </a:r>
            <a:r>
              <a:rPr lang="ru-RU" sz="2000" b="1" dirty="0">
                <a:latin typeface="Calibri" pitchFamily="34" charset="0"/>
              </a:rPr>
              <a:t>сотрудники</a:t>
            </a:r>
            <a:r>
              <a:rPr lang="ru-RU" sz="2000" dirty="0" smtClean="0">
                <a:latin typeface="Calibri" pitchFamily="34" charset="0"/>
              </a:rPr>
              <a:t>), </a:t>
            </a:r>
            <a:endParaRPr lang="ru-RU" sz="2000" dirty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в</a:t>
            </a:r>
            <a:r>
              <a:rPr lang="ru-RU" sz="2000" dirty="0" smtClean="0">
                <a:latin typeface="Calibri" pitchFamily="34" charset="0"/>
              </a:rPr>
              <a:t>сего	 			-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5331</a:t>
            </a:r>
            <a:r>
              <a:rPr lang="ru-RU" sz="2000" dirty="0">
                <a:latin typeface="Calibri" pitchFamily="34" charset="0"/>
              </a:rPr>
              <a:t>, </a:t>
            </a:r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из </a:t>
            </a:r>
            <a:r>
              <a:rPr lang="ru-RU" sz="2000" dirty="0">
                <a:latin typeface="Calibri" pitchFamily="34" charset="0"/>
              </a:rPr>
              <a:t>них активных </a:t>
            </a:r>
            <a:r>
              <a:rPr lang="ru-RU" sz="2000" dirty="0" smtClean="0">
                <a:latin typeface="Calibri" pitchFamily="34" charset="0"/>
              </a:rPr>
              <a:t>			- </a:t>
            </a:r>
            <a:r>
              <a:rPr lang="ru-RU" sz="2000" b="1" dirty="0">
                <a:solidFill>
                  <a:srgbClr val="00B050"/>
                </a:solidFill>
                <a:latin typeface="Calibri" pitchFamily="34" charset="0"/>
              </a:rPr>
              <a:t>2986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	(</a:t>
            </a:r>
            <a:r>
              <a:rPr lang="ru-RU" sz="2000" dirty="0">
                <a:latin typeface="Calibri" pitchFamily="34" charset="0"/>
              </a:rPr>
              <a:t>56%).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7" y="4390650"/>
            <a:ext cx="1714500" cy="1704975"/>
          </a:xfrm>
          <a:prstGeom prst="rect">
            <a:avLst/>
          </a:prstGeom>
        </p:spPr>
      </p:pic>
      <p:sp>
        <p:nvSpPr>
          <p:cNvPr id="10" name="AutoShape 2" descr="Картинки по запросу пользователь за компьютер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" y="1647644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918" y="1350332"/>
            <a:ext cx="7830880" cy="382773"/>
          </a:xfrm>
        </p:spPr>
        <p:txBody>
          <a:bodyPr/>
          <a:lstStyle/>
          <a:p>
            <a:pPr marL="0" indent="0" algn="ctr" rtl="0">
              <a:buNone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Количество активных пользователей </a:t>
            </a:r>
            <a:r>
              <a:rPr lang="ru-RU" sz="1400" kern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за 2015 год увеличилось на 60%</a:t>
            </a:r>
            <a:endParaRPr lang="ru-RU" sz="1400" kern="120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595424" y="1935125"/>
          <a:ext cx="8091375" cy="459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17</a:t>
            </a:fld>
            <a:endParaRPr lang="ru-RU"/>
          </a:p>
        </p:txBody>
      </p:sp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457199" y="92075"/>
            <a:ext cx="8598877" cy="1508126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</a:rPr>
              <a:t>Динамика </a:t>
            </a:r>
            <a:r>
              <a:rPr lang="ru-RU" dirty="0"/>
              <a:t>активных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/>
              <a:t>пользователей</a:t>
            </a:r>
            <a:r>
              <a:rPr lang="ru-RU" dirty="0">
                <a:latin typeface="Calibri" panose="020F0502020204030204" pitchFamily="34" charset="0"/>
              </a:rPr>
              <a:t> единого каталога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4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1019174" y="646113"/>
            <a:ext cx="6829426" cy="439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621791">
              <a:lnSpc>
                <a:spcPct val="70000"/>
              </a:lnSpc>
            </a:lvl1pPr>
          </a:lstStyle>
          <a:p>
            <a:pPr lvl="0">
              <a:defRPr sz="1800" b="0"/>
            </a:pPr>
            <a:r>
              <a:rPr sz="2800" b="1" dirty="0" err="1"/>
              <a:t>Количество</a:t>
            </a:r>
            <a:r>
              <a:rPr sz="2800" b="1" dirty="0"/>
              <a:t> </a:t>
            </a:r>
            <a:r>
              <a:rPr sz="2800" b="1" dirty="0" err="1"/>
              <a:t>почтовых</a:t>
            </a:r>
            <a:r>
              <a:rPr sz="2800" b="1" dirty="0"/>
              <a:t> </a:t>
            </a:r>
            <a:r>
              <a:rPr sz="2800" b="1" dirty="0" err="1"/>
              <a:t>ящиков</a:t>
            </a:r>
            <a:endParaRPr sz="2800" b="1" dirty="0"/>
          </a:p>
        </p:txBody>
      </p:sp>
      <p:pic>
        <p:nvPicPr>
          <p:cNvPr id="25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Диаграмма 4"/>
          <p:cNvGraphicFramePr/>
          <p:nvPr>
            <p:extLst/>
          </p:nvPr>
        </p:nvGraphicFramePr>
        <p:xfrm>
          <a:off x="361948" y="1447800"/>
          <a:ext cx="8439151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9650" y="1148061"/>
            <a:ext cx="6838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Количество</a:t>
            </a:r>
            <a:r>
              <a:rPr lang="ru-RU" sz="1400" dirty="0" smtClean="0"/>
              <a:t> </a:t>
            </a: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почтовых ящиков </a:t>
            </a:r>
            <a:r>
              <a:rPr lang="ru-RU" sz="1400" kern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увеличилось за 2015 год на 30 %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8690" y="812423"/>
            <a:ext cx="7635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Сервис предоставления вычислительных мощностей в виртуальном частном облаке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48690" y="1861446"/>
            <a:ext cx="7462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Виртуальное </a:t>
            </a:r>
            <a:r>
              <a:rPr lang="ru-RU" b="1" dirty="0">
                <a:latin typeface="Calibri" pitchFamily="34" charset="0"/>
              </a:rPr>
              <a:t>частное облако</a:t>
            </a:r>
            <a:r>
              <a:rPr lang="ru-RU" dirty="0">
                <a:latin typeface="Calibri" pitchFamily="34" charset="0"/>
              </a:rPr>
              <a:t> – предоставление серверных виртуальных машин подразделениям (в том </a:t>
            </a:r>
            <a:r>
              <a:rPr lang="ru-RU" dirty="0" smtClean="0">
                <a:latin typeface="Calibri" pitchFamily="34" charset="0"/>
              </a:rPr>
              <a:t>числе, </a:t>
            </a:r>
            <a:r>
              <a:rPr lang="ru-RU" dirty="0">
                <a:latin typeface="Calibri" pitchFamily="34" charset="0"/>
              </a:rPr>
              <a:t>хостинг</a:t>
            </a:r>
            <a:r>
              <a:rPr lang="ru-RU" dirty="0" smtClean="0">
                <a:latin typeface="Calibri" pitchFamily="34" charset="0"/>
              </a:rPr>
              <a:t>)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2592" y="5506428"/>
            <a:ext cx="7298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Введен </a:t>
            </a:r>
            <a:r>
              <a:rPr lang="ru-RU" b="1" dirty="0">
                <a:latin typeface="Calibri" pitchFamily="34" charset="0"/>
              </a:rPr>
              <a:t>в промышленную эксплуатацию с </a:t>
            </a:r>
            <a:r>
              <a:rPr lang="ru-RU" b="1" dirty="0" smtClean="0">
                <a:latin typeface="Calibri" pitchFamily="34" charset="0"/>
              </a:rPr>
              <a:t>08.06.2015г</a:t>
            </a:r>
            <a:r>
              <a:rPr lang="ru-RU" b="1" dirty="0">
                <a:latin typeface="Calibri" pitchFamily="34" charset="0"/>
              </a:rPr>
              <a:t>. </a:t>
            </a:r>
            <a:r>
              <a:rPr lang="ru-RU" b="1" dirty="0" smtClean="0">
                <a:latin typeface="Calibri" pitchFamily="34" charset="0"/>
              </a:rPr>
              <a:t> приказом </a:t>
            </a:r>
            <a:r>
              <a:rPr lang="ru-RU" b="1" dirty="0" err="1" smtClean="0">
                <a:latin typeface="Calibri" pitchFamily="34" charset="0"/>
              </a:rPr>
              <a:t>УрФУ</a:t>
            </a:r>
            <a:r>
              <a:rPr lang="ru-RU" b="1" dirty="0" smtClean="0">
                <a:latin typeface="Calibri" pitchFamily="34" charset="0"/>
              </a:rPr>
              <a:t> № </a:t>
            </a:r>
            <a:r>
              <a:rPr lang="ru-RU" b="1" dirty="0">
                <a:latin typeface="Calibri" pitchFamily="34" charset="0"/>
              </a:rPr>
              <a:t>418/03 от 04.06.2015г.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14800" y="274385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В настоящий момент в инфраструктуре частного облака задействовано </a:t>
            </a:r>
            <a:r>
              <a:rPr lang="ru-RU" sz="2000" b="1" dirty="0">
                <a:latin typeface="Calibri" pitchFamily="34" charset="0"/>
              </a:rPr>
              <a:t>24</a:t>
            </a:r>
            <a:r>
              <a:rPr lang="ru-RU" sz="2000" dirty="0">
                <a:latin typeface="Calibri" pitchFamily="34" charset="0"/>
              </a:rPr>
              <a:t> физических сервера, </a:t>
            </a:r>
            <a:r>
              <a:rPr lang="ru-RU" sz="2000" b="1" dirty="0">
                <a:latin typeface="Calibri" pitchFamily="34" charset="0"/>
              </a:rPr>
              <a:t>608</a:t>
            </a:r>
            <a:r>
              <a:rPr lang="ru-RU" sz="2000" dirty="0">
                <a:latin typeface="Calibri" pitchFamily="34" charset="0"/>
              </a:rPr>
              <a:t> ядер, </a:t>
            </a:r>
            <a:r>
              <a:rPr lang="ru-RU" sz="2000" b="1" dirty="0">
                <a:latin typeface="Calibri" pitchFamily="34" charset="0"/>
              </a:rPr>
              <a:t>4092</a:t>
            </a:r>
            <a:r>
              <a:rPr lang="ru-RU" sz="2000" dirty="0">
                <a:latin typeface="Calibri" pitchFamily="34" charset="0"/>
              </a:rPr>
              <a:t> Гб </a:t>
            </a:r>
            <a:r>
              <a:rPr lang="ru-RU" sz="2000" dirty="0" smtClean="0">
                <a:latin typeface="Calibri" pitchFamily="34" charset="0"/>
              </a:rPr>
              <a:t>оперативной памяти</a:t>
            </a:r>
            <a:r>
              <a:rPr lang="ru-RU" sz="2000" dirty="0">
                <a:latin typeface="Calibri" pitchFamily="34" charset="0"/>
              </a:rPr>
              <a:t>, </a:t>
            </a:r>
            <a:r>
              <a:rPr lang="ru-RU" sz="2000" b="1" dirty="0">
                <a:latin typeface="Calibri" pitchFamily="34" charset="0"/>
              </a:rPr>
              <a:t>220</a:t>
            </a:r>
            <a:r>
              <a:rPr lang="ru-RU" sz="2000" dirty="0">
                <a:latin typeface="Calibri" pitchFamily="34" charset="0"/>
              </a:rPr>
              <a:t> Тб дискового пространства.  </a:t>
            </a:r>
            <a:endParaRPr lang="ru-RU" sz="2000" dirty="0" smtClean="0">
              <a:latin typeface="Calibri" pitchFamily="34" charset="0"/>
            </a:endParaRPr>
          </a:p>
          <a:p>
            <a:endParaRPr lang="ru-RU" sz="2000" dirty="0">
              <a:latin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Функционирует </a:t>
            </a:r>
            <a:r>
              <a:rPr lang="ru-RU" sz="2000" b="1" dirty="0">
                <a:latin typeface="Calibri" pitchFamily="34" charset="0"/>
              </a:rPr>
              <a:t>430</a:t>
            </a:r>
            <a:r>
              <a:rPr lang="ru-RU" sz="2000" dirty="0">
                <a:latin typeface="Calibri" pitchFamily="34" charset="0"/>
              </a:rPr>
              <a:t> виртуальных машин подразделений.</a:t>
            </a:r>
          </a:p>
        </p:txBody>
      </p:sp>
      <p:sp>
        <p:nvSpPr>
          <p:cNvPr id="5" name="AutoShape 2" descr="Картинки по запросу частное облако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7" y="2774487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8690" y="812423"/>
            <a:ext cx="7635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</a:rPr>
              <a:t>Информатизация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УрФУ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</a:rPr>
              <a:t>: общие сведения и сферы ответственности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0" name="Picture 2" descr="Картинки по запросу информатиз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46" y="5530202"/>
            <a:ext cx="2583389" cy="6919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2" y="2101568"/>
            <a:ext cx="2295845" cy="1895740"/>
          </a:xfrm>
          <a:prstGeom prst="rect">
            <a:avLst/>
          </a:prstGeom>
        </p:spPr>
      </p:pic>
      <p:sp>
        <p:nvSpPr>
          <p:cNvPr id="15" name="AutoShape 18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0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2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16863" y="1945243"/>
            <a:ext cx="53649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  <a:sym typeface="Helvetica Neue"/>
              </a:rPr>
              <a:t>Информатизация</a:t>
            </a:r>
            <a:r>
              <a:rPr lang="ru-RU" sz="2000" dirty="0" smtClean="0">
                <a:latin typeface="Calibri" pitchFamily="34" charset="0"/>
                <a:sym typeface="Helvetica Neue"/>
              </a:rPr>
              <a:t> – </a:t>
            </a:r>
          </a:p>
          <a:p>
            <a:pPr algn="ctr"/>
            <a:r>
              <a:rPr lang="ru-RU" sz="2000" dirty="0" smtClean="0">
                <a:latin typeface="Calibri" pitchFamily="34" charset="0"/>
                <a:sym typeface="Helvetica Neue"/>
              </a:rPr>
              <a:t>комплексное </a:t>
            </a:r>
            <a:r>
              <a:rPr lang="ru-RU" sz="2000" dirty="0">
                <a:latin typeface="Calibri" pitchFamily="34" charset="0"/>
                <a:sym typeface="Helvetica Neue"/>
              </a:rPr>
              <a:t>внедрение информационных сервисов и технологий (ИТ) во все сферы деятельности университета – образовательную, научно-исследовательскую, административно-управленческую - с целью улучшения функционирования всей системы в целом</a:t>
            </a:r>
            <a:endParaRPr lang="ru-R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20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232915" y="617006"/>
            <a:ext cx="8789196" cy="64748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2800" b="1" dirty="0" err="1"/>
              <a:t>Сервис</a:t>
            </a:r>
            <a:r>
              <a:rPr sz="2800" b="1" dirty="0"/>
              <a:t> </a:t>
            </a:r>
            <a:r>
              <a:rPr sz="2800" b="1" dirty="0" err="1"/>
              <a:t>предоставления</a:t>
            </a:r>
            <a:r>
              <a:rPr sz="2800" b="1" dirty="0"/>
              <a:t> </a:t>
            </a:r>
            <a:r>
              <a:rPr sz="2800" b="1" dirty="0" err="1"/>
              <a:t>вычислительных</a:t>
            </a:r>
            <a:r>
              <a:rPr sz="2800" b="1" dirty="0"/>
              <a:t> </a:t>
            </a:r>
            <a:r>
              <a:rPr sz="2800" b="1" dirty="0" err="1"/>
              <a:t>мощностей</a:t>
            </a:r>
            <a:endParaRPr sz="2800" b="1" dirty="0"/>
          </a:p>
        </p:txBody>
      </p:sp>
      <p:sp>
        <p:nvSpPr>
          <p:cNvPr id="231" name="Shape 231"/>
          <p:cNvSpPr/>
          <p:nvPr/>
        </p:nvSpPr>
        <p:spPr>
          <a:xfrm>
            <a:off x="812193" y="1517958"/>
            <a:ext cx="7519612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 rtl="0">
              <a:spcBef>
                <a:spcPts val="300"/>
              </a:spcBef>
              <a:defRPr lang="ru-RU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Количество ядер</a:t>
            </a: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и</a:t>
            </a:r>
            <a:r>
              <a:rPr sz="1400" kern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объем СХД</a:t>
            </a: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в частном облаке УрФУ в 2015 году </a:t>
            </a:r>
            <a:r>
              <a:rPr lang="ru-RU" sz="1400" b="1" kern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не изменились </a:t>
            </a:r>
            <a:endParaRPr sz="1400" b="1" kern="120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2" name="Chart 232"/>
          <p:cNvGraphicFramePr/>
          <p:nvPr>
            <p:extLst/>
          </p:nvPr>
        </p:nvGraphicFramePr>
        <p:xfrm>
          <a:off x="433541" y="2147436"/>
          <a:ext cx="8422930" cy="429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3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47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8690" y="812423"/>
            <a:ext cx="763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Риск: высокий темп роста виртуальных мощностей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11930" y="22483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При </a:t>
            </a:r>
            <a:r>
              <a:rPr lang="ru-RU" sz="2000" dirty="0">
                <a:latin typeface="Calibri" pitchFamily="34" charset="0"/>
              </a:rPr>
              <a:t>сохранении существующих темпов роста виртуальных мощностей уже </a:t>
            </a:r>
            <a:r>
              <a:rPr lang="ru-RU" sz="2000" b="1" dirty="0">
                <a:latin typeface="Calibri" pitchFamily="34" charset="0"/>
              </a:rPr>
              <a:t>к концу 2016 года количество виртуальных ресурсов в два раза превысит число физических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r>
              <a:rPr lang="ru-RU" sz="2000" dirty="0" smtClean="0">
                <a:latin typeface="Calibri" pitchFamily="34" charset="0"/>
              </a:rPr>
              <a:t> </a:t>
            </a:r>
          </a:p>
          <a:p>
            <a:r>
              <a:rPr lang="ru-RU" sz="2000" b="1" dirty="0" smtClean="0">
                <a:latin typeface="Calibri" pitchFamily="34" charset="0"/>
              </a:rPr>
              <a:t>Источник</a:t>
            </a:r>
            <a:r>
              <a:rPr lang="ru-RU" sz="2000" dirty="0" smtClean="0">
                <a:latin typeface="Calibri" pitchFamily="34" charset="0"/>
              </a:rPr>
              <a:t>  - нерациональное расходование </a:t>
            </a:r>
            <a:r>
              <a:rPr lang="ru-RU" sz="2000" dirty="0">
                <a:latin typeface="Calibri" pitchFamily="34" charset="0"/>
              </a:rPr>
              <a:t>ресурсов частного облака</a:t>
            </a:r>
          </a:p>
          <a:p>
            <a:r>
              <a:rPr lang="ru-RU" sz="2000" dirty="0">
                <a:latin typeface="Calibri" pitchFamily="34" charset="0"/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0" y="2248308"/>
            <a:ext cx="29527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812423"/>
            <a:ext cx="8683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Основные проекты по развитию базовых ИТ-сервисов на 2016 год</a:t>
            </a: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2167" y="3180931"/>
            <a:ext cx="80225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sz="2000" dirty="0">
              <a:latin typeface="Calibri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Облачный сервис почты для студентов, интегрированный с корпоративной почтой </a:t>
            </a:r>
            <a:r>
              <a:rPr lang="ru-RU" sz="2000" dirty="0" smtClean="0">
                <a:latin typeface="Calibri" pitchFamily="34" charset="0"/>
              </a:rPr>
              <a:t>УрФУ.</a:t>
            </a:r>
            <a:endParaRPr lang="ru-RU" sz="2000" dirty="0">
              <a:latin typeface="Calibri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Модернизация процедур автоматической синхронизации учётных записей обучающихся </a:t>
            </a:r>
            <a:r>
              <a:rPr lang="ru-RU" sz="2000" dirty="0" smtClean="0">
                <a:latin typeface="Calibri" pitchFamily="34" charset="0"/>
              </a:rPr>
              <a:t>и работников с единым каталогом.</a:t>
            </a:r>
            <a:endParaRPr lang="ru-RU" sz="2000" dirty="0">
              <a:latin typeface="Calibri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Создание и техническое обеспечение нового регламента резервного </a:t>
            </a:r>
            <a:r>
              <a:rPr lang="ru-RU" sz="2000" dirty="0" smtClean="0">
                <a:latin typeface="Calibri" pitchFamily="34" charset="0"/>
              </a:rPr>
              <a:t>копирования.</a:t>
            </a:r>
            <a:endParaRPr lang="ru-RU" sz="20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Развёртывание </a:t>
            </a:r>
            <a:r>
              <a:rPr lang="en-US" sz="2000" dirty="0" smtClean="0">
                <a:latin typeface="Calibri" pitchFamily="34" charset="0"/>
              </a:rPr>
              <a:t>VDI</a:t>
            </a:r>
            <a:r>
              <a:rPr lang="ru-RU" sz="2000" dirty="0" smtClean="0">
                <a:latin typeface="Calibri" pitchFamily="34" charset="0"/>
              </a:rPr>
              <a:t>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9" y="1711206"/>
            <a:ext cx="3476625" cy="1314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66" y="5190236"/>
            <a:ext cx="1345272" cy="13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0648" y="614546"/>
            <a:ext cx="8350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itchFamily="34" charset="0"/>
              </a:rPr>
              <a:t>Инженерное сопровождение ИТ-инфраструктуры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77374" y="4675132"/>
            <a:ext cx="67286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ЦОД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на СК5, </a:t>
            </a:r>
            <a:r>
              <a:rPr lang="ru-RU" b="1" dirty="0">
                <a:latin typeface="Calibri" pitchFamily="34" charset="0"/>
              </a:rPr>
              <a:t>100</a:t>
            </a:r>
            <a:r>
              <a:rPr lang="ru-RU" dirty="0">
                <a:latin typeface="Calibri" pitchFamily="34" charset="0"/>
              </a:rPr>
              <a:t> кВт – для размещения мощных вычислителей подразделений, и серверов </a:t>
            </a:r>
            <a:r>
              <a:rPr lang="ru-RU" dirty="0" smtClean="0">
                <a:latin typeface="Calibri" pitchFamily="34" charset="0"/>
              </a:rPr>
              <a:t>ДИТ;</a:t>
            </a:r>
          </a:p>
          <a:p>
            <a:pPr marL="285750" lvl="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Т410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на СК5, </a:t>
            </a:r>
            <a:r>
              <a:rPr lang="ru-RU" b="1" dirty="0">
                <a:latin typeface="Calibri" pitchFamily="34" charset="0"/>
              </a:rPr>
              <a:t>15</a:t>
            </a:r>
            <a:r>
              <a:rPr lang="ru-RU" dirty="0">
                <a:latin typeface="Calibri" pitchFamily="34" charset="0"/>
              </a:rPr>
              <a:t> кВт – для размещения систем </a:t>
            </a:r>
            <a:r>
              <a:rPr lang="ru-RU" dirty="0" err="1" smtClean="0">
                <a:latin typeface="Calibri" pitchFamily="34" charset="0"/>
              </a:rPr>
              <a:t>ИСПДн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285750" lvl="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505</a:t>
            </a:r>
            <a:r>
              <a:rPr lang="ru-RU" dirty="0" smtClean="0">
                <a:latin typeface="Calibri" pitchFamily="34" charset="0"/>
              </a:rPr>
              <a:t> на Т4, </a:t>
            </a:r>
            <a:r>
              <a:rPr lang="ru-RU" b="1" dirty="0">
                <a:latin typeface="Calibri" pitchFamily="34" charset="0"/>
              </a:rPr>
              <a:t>20</a:t>
            </a:r>
            <a:r>
              <a:rPr lang="ru-RU" dirty="0">
                <a:latin typeface="Calibri" pitchFamily="34" charset="0"/>
              </a:rPr>
              <a:t> кВт – для размещения отказоустойчивых </a:t>
            </a:r>
            <a:r>
              <a:rPr lang="ru-RU" dirty="0" smtClean="0">
                <a:latin typeface="Calibri" pitchFamily="34" charset="0"/>
              </a:rPr>
              <a:t>сервисов;</a:t>
            </a:r>
          </a:p>
          <a:p>
            <a:pPr marL="285750" lvl="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Calibri" pitchFamily="34" charset="0"/>
              </a:rPr>
              <a:t>16</a:t>
            </a:r>
            <a:r>
              <a:rPr lang="ru-RU" dirty="0" smtClean="0">
                <a:latin typeface="Calibri" pitchFamily="34" charset="0"/>
              </a:rPr>
              <a:t> других помещений </a:t>
            </a:r>
            <a:r>
              <a:rPr lang="ru-RU" dirty="0">
                <a:latin typeface="Calibri" pitchFamily="34" charset="0"/>
              </a:rPr>
              <a:t>серверного типа </a:t>
            </a:r>
            <a:r>
              <a:rPr lang="ru-RU" dirty="0" smtClean="0">
                <a:latin typeface="Calibri" pitchFamily="34" charset="0"/>
              </a:rPr>
              <a:t>предназначены </a:t>
            </a:r>
            <a:r>
              <a:rPr lang="ru-RU" dirty="0">
                <a:latin typeface="Calibri" pitchFamily="34" charset="0"/>
              </a:rPr>
              <a:t>для размещения телекоммуникационного оборудования.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4866" y="1071531"/>
            <a:ext cx="7701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(начальник отдела Петров </a:t>
            </a:r>
            <a:r>
              <a:rPr lang="ru-RU" dirty="0" smtClean="0">
                <a:latin typeface="Calibri" pitchFamily="34" charset="0"/>
              </a:rPr>
              <a:t>Андрей Игоревич)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76" y="3952937"/>
            <a:ext cx="869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alibri" pitchFamily="34" charset="0"/>
              </a:rPr>
              <a:t>В 2015 году приказом ректора № 546/03 от 17.07.2015г. в</a:t>
            </a:r>
            <a:r>
              <a:rPr lang="ru-RU" b="1" dirty="0" smtClean="0">
                <a:latin typeface="Calibri" pitchFamily="34" charset="0"/>
              </a:rPr>
              <a:t>ведена в опытную эксплуатацию инженерная инфраструктура ЦОД </a:t>
            </a:r>
            <a:r>
              <a:rPr lang="ru-RU" b="1" dirty="0" err="1" smtClean="0">
                <a:latin typeface="Calibri" pitchFamily="34" charset="0"/>
              </a:rPr>
              <a:t>УрФУ</a:t>
            </a:r>
            <a:r>
              <a:rPr lang="ru-RU" b="1" dirty="0" smtClean="0">
                <a:latin typeface="Calibri" pitchFamily="34" charset="0"/>
              </a:rPr>
              <a:t> на СК5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5" y="1584084"/>
            <a:ext cx="2461880" cy="163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61449" y="1559782"/>
            <a:ext cx="474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itchFamily="34" charset="0"/>
              </a:rPr>
              <a:t>вычислитель ИМКН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itchFamily="34" charset="0"/>
              </a:rPr>
              <a:t>две </a:t>
            </a:r>
            <a:r>
              <a:rPr lang="ru-RU" dirty="0">
                <a:latin typeface="Calibri" pitchFamily="34" charset="0"/>
              </a:rPr>
              <a:t>системы хранения данных (СХД).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71004" y="2233117"/>
            <a:ext cx="59349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Вычислительные мощности </a:t>
            </a:r>
            <a:r>
              <a:rPr lang="ru-RU" altLang="ru-RU" dirty="0" smtClean="0">
                <a:solidFill>
                  <a:srgbClr val="000000"/>
                </a:solidFill>
                <a:latin typeface="Calibri" pitchFamily="34" charset="0"/>
              </a:rPr>
              <a:t>ЦОД: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2 вычислительных узлов,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24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 процессора </a:t>
            </a:r>
            <a:r>
              <a:rPr lang="ru-RU" altLang="ru-RU" dirty="0" err="1">
                <a:solidFill>
                  <a:srgbClr val="000000"/>
                </a:solidFill>
                <a:latin typeface="Calibri" pitchFamily="34" charset="0"/>
              </a:rPr>
              <a:t>Intel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alibri" pitchFamily="34" charset="0"/>
              </a:rPr>
              <a:t>Xeon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144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 процессорных ядра),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12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 графических ускорителя NVIDIA </a:t>
            </a:r>
            <a:r>
              <a:rPr lang="ru-RU" altLang="ru-RU" dirty="0" err="1">
                <a:solidFill>
                  <a:srgbClr val="000000"/>
                </a:solidFill>
                <a:latin typeface="Calibri" pitchFamily="34" charset="0"/>
              </a:rPr>
              <a:t>Tesla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 GPU, 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12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 ускорителей </a:t>
            </a:r>
            <a:r>
              <a:rPr lang="ru-RU" altLang="ru-RU" dirty="0" err="1">
                <a:solidFill>
                  <a:srgbClr val="000000"/>
                </a:solidFill>
                <a:latin typeface="Calibri" pitchFamily="34" charset="0"/>
              </a:rPr>
              <a:t>Intel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alibri" pitchFamily="34" charset="0"/>
              </a:rPr>
              <a:t>Xeon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alibri" pitchFamily="34" charset="0"/>
              </a:rPr>
              <a:t>Phi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. Пиковая производительность: 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до 24 </a:t>
            </a:r>
            <a:r>
              <a:rPr lang="en-US" altLang="ru-RU" dirty="0" err="1">
                <a:solidFill>
                  <a:srgbClr val="000000"/>
                </a:solidFill>
                <a:latin typeface="Calibri" pitchFamily="34" charset="0"/>
              </a:rPr>
              <a:t>TFlops</a:t>
            </a:r>
            <a:r>
              <a:rPr lang="ru-RU" altLang="ru-RU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9887" y="1597056"/>
            <a:ext cx="1141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ЦОД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975" y="5131012"/>
            <a:ext cx="1969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Помещения ЦОД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24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81555" y="2273885"/>
            <a:ext cx="5106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разработка </a:t>
            </a:r>
            <a:r>
              <a:rPr lang="ru-RU" sz="2000" dirty="0">
                <a:latin typeface="Calibri" pitchFamily="34" charset="0"/>
              </a:rPr>
              <a:t>единого подхода к техническому </a:t>
            </a:r>
            <a:r>
              <a:rPr lang="ru-RU" sz="2000" dirty="0" smtClean="0">
                <a:latin typeface="Calibri" pitchFamily="34" charset="0"/>
              </a:rPr>
              <a:t>сопровождению структурных  подразделений </a:t>
            </a:r>
            <a:r>
              <a:rPr lang="ru-RU" sz="2000" dirty="0" err="1" smtClean="0">
                <a:latin typeface="Calibri" pitchFamily="34" charset="0"/>
              </a:rPr>
              <a:t>УрФУ</a:t>
            </a:r>
            <a:r>
              <a:rPr lang="ru-RU" sz="2000" dirty="0" smtClean="0">
                <a:latin typeface="Calibri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 smtClean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унификация сервиса выделения </a:t>
            </a:r>
            <a:r>
              <a:rPr lang="ru-RU" sz="2000" dirty="0">
                <a:latin typeface="Calibri" pitchFamily="34" charset="0"/>
              </a:rPr>
              <a:t>ИТ-ресурсов (виртуальные сервера, сетевые подключения, доступ в Интернет и т.д.), который позволял бы планомерно проводить работу как по содержанию дорогостоящего оборудования (включая сервис и ремонт), так и по его обновлению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812423"/>
            <a:ext cx="8683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Основные </a:t>
            </a:r>
            <a:r>
              <a:rPr lang="ru-RU" sz="2400" b="1" dirty="0" smtClean="0">
                <a:latin typeface="Calibri" pitchFamily="34" charset="0"/>
              </a:rPr>
              <a:t>задачи сопровождения </a:t>
            </a:r>
            <a:r>
              <a:rPr lang="ru-RU" sz="2400" b="1" dirty="0">
                <a:latin typeface="Calibri" pitchFamily="34" charset="0"/>
              </a:rPr>
              <a:t>ИТ-инфраструктуры </a:t>
            </a:r>
            <a:r>
              <a:rPr lang="ru-RU" sz="2400" b="1" dirty="0" smtClean="0">
                <a:latin typeface="Calibri" pitchFamily="34" charset="0"/>
              </a:rPr>
              <a:t>на </a:t>
            </a:r>
            <a:r>
              <a:rPr lang="ru-RU" sz="2400" b="1" dirty="0">
                <a:latin typeface="Calibri" panose="020F0502020204030204" pitchFamily="34" charset="0"/>
              </a:rPr>
              <a:t>2016 год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741096"/>
            <a:ext cx="1295400" cy="207772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39" y="1741096"/>
            <a:ext cx="1285875" cy="2074545"/>
          </a:xfrm>
          <a:prstGeom prst="rect">
            <a:avLst/>
          </a:prstGeom>
        </p:spPr>
      </p:pic>
      <p:pic>
        <p:nvPicPr>
          <p:cNvPr id="13" name="image4.jpe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60376" y="4071665"/>
            <a:ext cx="1295400" cy="2266449"/>
          </a:xfrm>
          <a:prstGeom prst="rect">
            <a:avLst/>
          </a:prstGeom>
          <a:ln w="12700">
            <a:miter lim="400000"/>
          </a:ln>
          <a:effectLst>
            <a:outerShdw blurRad="152400" dist="67371" dir="12623181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6.jpe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945045" y="4071665"/>
            <a:ext cx="1285875" cy="2266450"/>
          </a:xfrm>
          <a:prstGeom prst="rect">
            <a:avLst/>
          </a:prstGeom>
          <a:ln w="12700">
            <a:miter lim="400000"/>
          </a:ln>
          <a:effectLst>
            <a:outerShdw blurRad="152400" dist="67371" dir="12623181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1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07469" y="6270382"/>
            <a:ext cx="2133600" cy="3370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D4D574-12E5-4A03-8844-CEC0D78ABE8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7804" y="614546"/>
            <a:ext cx="8683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Управление корпоративных информационных систем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4865" y="990124"/>
            <a:ext cx="7701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(начальник </a:t>
            </a:r>
            <a:r>
              <a:rPr lang="ru-RU" dirty="0" smtClean="0">
                <a:latin typeface="Calibri" pitchFamily="34" charset="0"/>
              </a:rPr>
              <a:t>управления Коренюгин Дмитрий Викторович)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0535" y="5324731"/>
            <a:ext cx="7348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  <a:sym typeface="Helvetica Neue"/>
              </a:rPr>
              <a:t>С</a:t>
            </a:r>
            <a:r>
              <a:rPr lang="ru-RU" b="1" dirty="0" smtClean="0">
                <a:latin typeface="Calibri" pitchFamily="34" charset="0"/>
                <a:sym typeface="Helvetica Neue"/>
              </a:rPr>
              <a:t>оздано </a:t>
            </a:r>
            <a:r>
              <a:rPr lang="ru-RU" b="1" dirty="0">
                <a:latin typeface="Calibri" pitchFamily="34" charset="0"/>
                <a:sym typeface="Helvetica Neue"/>
              </a:rPr>
              <a:t>приказом </a:t>
            </a:r>
            <a:r>
              <a:rPr lang="ru-RU" b="1" dirty="0" err="1">
                <a:latin typeface="Calibri" pitchFamily="34" charset="0"/>
                <a:sym typeface="Helvetica Neue"/>
              </a:rPr>
              <a:t>УрФУ</a:t>
            </a:r>
            <a:r>
              <a:rPr lang="ru-RU" b="1" dirty="0">
                <a:latin typeface="Calibri" pitchFamily="34" charset="0"/>
                <a:sym typeface="Helvetica Neue"/>
              </a:rPr>
              <a:t> «Об изменении </a:t>
            </a:r>
            <a:r>
              <a:rPr lang="ru-RU" b="1" dirty="0" err="1">
                <a:latin typeface="Calibri" pitchFamily="34" charset="0"/>
                <a:sym typeface="Helvetica Neue"/>
              </a:rPr>
              <a:t>оргструктуры</a:t>
            </a:r>
            <a:r>
              <a:rPr lang="ru-RU" b="1" dirty="0">
                <a:latin typeface="Calibri" pitchFamily="34" charset="0"/>
                <a:sym typeface="Helvetica Neue"/>
              </a:rPr>
              <a:t> университета» от 31.12.2014 № 868/0</a:t>
            </a:r>
            <a:r>
              <a:rPr lang="ru-RU" dirty="0">
                <a:latin typeface="Calibri" pitchFamily="34" charset="0"/>
                <a:sym typeface="Helvetica Neue"/>
              </a:rPr>
              <a:t>3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4866" y="2088570"/>
            <a:ext cx="730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libri" pitchFamily="34" charset="0"/>
                <a:sym typeface="Helvetica Neue"/>
              </a:rPr>
              <a:t>Дирекция ИТ в 2015 году сопровождала 13 активных информационных систем </a:t>
            </a:r>
            <a:r>
              <a:rPr lang="ru-RU" sz="2000" dirty="0" smtClean="0">
                <a:latin typeface="Calibri" pitchFamily="34" charset="0"/>
                <a:sym typeface="Helvetica Neue"/>
              </a:rPr>
              <a:t>(7 </a:t>
            </a:r>
            <a:r>
              <a:rPr lang="ru-RU" sz="2000" dirty="0">
                <a:latin typeface="Calibri" pitchFamily="34" charset="0"/>
                <a:sym typeface="Helvetica Neue"/>
              </a:rPr>
              <a:t>– </a:t>
            </a:r>
            <a:r>
              <a:rPr lang="ru-RU" sz="2000" dirty="0" smtClean="0">
                <a:latin typeface="Calibri" pitchFamily="34" charset="0"/>
                <a:sym typeface="Helvetica Neue"/>
              </a:rPr>
              <a:t>УКИС</a:t>
            </a:r>
            <a:r>
              <a:rPr lang="en-US" sz="2000" dirty="0" smtClean="0">
                <a:latin typeface="Calibri" pitchFamily="34" charset="0"/>
                <a:sym typeface="Helvetica Neue"/>
              </a:rPr>
              <a:t> – 1</a:t>
            </a:r>
            <a:r>
              <a:rPr lang="ru-RU" sz="2000" dirty="0" smtClean="0">
                <a:latin typeface="Calibri" pitchFamily="34" charset="0"/>
                <a:sym typeface="Helvetica Neue"/>
              </a:rPr>
              <a:t>, 2 линии, </a:t>
            </a:r>
            <a:r>
              <a:rPr lang="ru-RU" sz="2000" dirty="0">
                <a:latin typeface="Calibri" pitchFamily="34" charset="0"/>
                <a:sym typeface="Helvetica Neue"/>
              </a:rPr>
              <a:t>3</a:t>
            </a:r>
            <a:r>
              <a:rPr lang="ru-RU" sz="2000" dirty="0" smtClean="0">
                <a:latin typeface="Calibri" pitchFamily="34" charset="0"/>
                <a:sym typeface="Helvetica Neue"/>
              </a:rPr>
              <a:t> – УПП -  1 линия, 3 базовых сервиса -  1,2 линии)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3605" y="3728972"/>
            <a:ext cx="4913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  <a:sym typeface="Helvetica Neue"/>
              </a:rPr>
              <a:t>Роль УКИС – интегратор  ИС </a:t>
            </a:r>
            <a:r>
              <a:rPr lang="ru-RU" sz="2000" dirty="0" err="1" smtClean="0">
                <a:latin typeface="Calibri" pitchFamily="34" charset="0"/>
                <a:sym typeface="Helvetica Neue"/>
              </a:rPr>
              <a:t>УрФУ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5" y="3104937"/>
            <a:ext cx="2286000" cy="1828800"/>
          </a:xfrm>
          <a:prstGeom prst="rect">
            <a:avLst/>
          </a:prstGeom>
        </p:spPr>
      </p:pic>
      <p:pic>
        <p:nvPicPr>
          <p:cNvPr id="9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87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8690" y="812423"/>
            <a:ext cx="763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Основные результаты Управления КИС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62971" y="1632583"/>
            <a:ext cx="3244755" cy="11846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2800" b="1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2800" b="1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2800" b="1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2800" b="1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2800" b="1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2800" b="1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2800" b="1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28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ru-RU" sz="1800" dirty="0" smtClean="0">
                <a:solidFill>
                  <a:srgbClr val="990033"/>
                </a:solidFill>
              </a:rPr>
              <a:t>Система электронного документооборота  </a:t>
            </a:r>
            <a:r>
              <a:rPr lang="ru-RU" sz="1800" dirty="0" err="1" smtClean="0">
                <a:solidFill>
                  <a:srgbClr val="990033"/>
                </a:solidFill>
              </a:rPr>
              <a:t>УрФУ</a:t>
            </a:r>
            <a:r>
              <a:rPr lang="ru-RU" sz="1800" dirty="0" smtClean="0">
                <a:solidFill>
                  <a:srgbClr val="990033"/>
                </a:solidFill>
              </a:rPr>
              <a:t> </a:t>
            </a:r>
          </a:p>
          <a:p>
            <a:pPr algn="l"/>
            <a:r>
              <a:rPr lang="ru-RU" sz="1800" dirty="0" smtClean="0">
                <a:solidFill>
                  <a:srgbClr val="990033"/>
                </a:solidFill>
              </a:rPr>
              <a:t>на базе «</a:t>
            </a:r>
            <a:r>
              <a:rPr lang="en-US" sz="1800" dirty="0" smtClean="0">
                <a:solidFill>
                  <a:srgbClr val="990033"/>
                </a:solidFill>
              </a:rPr>
              <a:t>DIRECTUM</a:t>
            </a:r>
            <a:r>
              <a:rPr lang="ru-RU" sz="1800" dirty="0" smtClean="0">
                <a:solidFill>
                  <a:srgbClr val="990033"/>
                </a:solidFill>
              </a:rPr>
              <a:t>» 5.0</a:t>
            </a:r>
            <a:r>
              <a:rPr lang="en-US" sz="1800" dirty="0" smtClean="0">
                <a:solidFill>
                  <a:srgbClr val="990033"/>
                </a:solidFill>
              </a:rPr>
              <a:t> (sed.urfu.ru)</a:t>
            </a:r>
            <a:endParaRPr lang="ru-RU" sz="1800" dirty="0">
              <a:solidFill>
                <a:srgbClr val="9900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507" y="3094889"/>
            <a:ext cx="8403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sym typeface="Helvetica Neue"/>
              </a:rPr>
              <a:t>Введена </a:t>
            </a:r>
            <a:r>
              <a:rPr lang="ru-RU" dirty="0">
                <a:latin typeface="Calibri" panose="020F0502020204030204" pitchFamily="34" charset="0"/>
                <a:sym typeface="Helvetica Neue"/>
              </a:rPr>
              <a:t>в промышленную эксплуатацию приказом </a:t>
            </a:r>
            <a:r>
              <a:rPr lang="ru-RU" dirty="0" err="1">
                <a:latin typeface="Calibri" panose="020F0502020204030204" pitchFamily="34" charset="0"/>
                <a:sym typeface="Helvetica Neue"/>
              </a:rPr>
              <a:t>УрФУ</a:t>
            </a:r>
            <a:r>
              <a:rPr lang="ru-RU" dirty="0">
                <a:latin typeface="Calibri" panose="020F0502020204030204" pitchFamily="34" charset="0"/>
                <a:sym typeface="Helvetica Neue"/>
              </a:rPr>
              <a:t> от 13.01.2015 № </a:t>
            </a:r>
            <a:r>
              <a:rPr lang="ru-RU" dirty="0" smtClean="0">
                <a:latin typeface="Calibri" panose="020F0502020204030204" pitchFamily="34" charset="0"/>
                <a:sym typeface="Helvetica Neue"/>
              </a:rPr>
              <a:t>0008/03</a:t>
            </a:r>
          </a:p>
          <a:p>
            <a:r>
              <a:rPr lang="ru-RU" dirty="0" smtClean="0">
                <a:latin typeface="Calibri" panose="020F0502020204030204" pitchFamily="34" charset="0"/>
                <a:sym typeface="Helvetica Neue"/>
              </a:rPr>
              <a:t>Качественно улучшен и доработан веб-версия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3326" y="1409812"/>
            <a:ext cx="595042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>
              <a:lnSpc>
                <a:spcPct val="115000"/>
              </a:lnSpc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Пользователей:	468	1800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Документов: 	40698	96231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Маршрутов: 	31	72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Обучение:		12 (514)	14 (627)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9528" y="5788744"/>
            <a:ext cx="7992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промышленную эксплуатацию приказом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УрФУ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«О вводе в промышленную эксплуатацию информационной системы управления проектами на базе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Project Server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2010» от 22.05.2014 № 0368/03.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62971" y="3908207"/>
            <a:ext cx="3244755" cy="100755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2800" b="1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2800" b="1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2800" b="1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2800" b="1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2800" b="1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2800" b="1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2800" b="1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28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ru-RU" sz="1800" dirty="0" smtClean="0">
                <a:solidFill>
                  <a:srgbClr val="990033"/>
                </a:solidFill>
              </a:rPr>
              <a:t>Информационная система управления проектами (</a:t>
            </a:r>
            <a:r>
              <a:rPr lang="en-US" sz="1800" dirty="0" smtClean="0">
                <a:solidFill>
                  <a:srgbClr val="990033"/>
                </a:solidFill>
              </a:rPr>
              <a:t>pro.urfu.ru</a:t>
            </a:r>
            <a:r>
              <a:rPr lang="ru-RU" sz="1800" dirty="0" smtClean="0">
                <a:solidFill>
                  <a:srgbClr val="990033"/>
                </a:solidFill>
              </a:rPr>
              <a:t>)</a:t>
            </a:r>
            <a:endParaRPr lang="ru-RU" sz="1800" dirty="0">
              <a:solidFill>
                <a:srgbClr val="99003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93327" y="3799510"/>
            <a:ext cx="607325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>
              <a:lnSpc>
                <a:spcPct val="115000"/>
              </a:lnSpc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Пользователей:	84	1777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блоки: 		Отчетность ППК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Наблюдательный совет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Сайт ректора </a:t>
            </a:r>
            <a:r>
              <a:rPr lang="ru-RU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УрФУ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Сайт Дирекции ИТ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Рейтинг ОП и др.</a:t>
            </a:r>
          </a:p>
        </p:txBody>
      </p:sp>
    </p:spTree>
    <p:extLst>
      <p:ext uri="{BB962C8B-B14F-4D97-AF65-F5344CB8AC3E}">
        <p14:creationId xmlns:p14="http://schemas.microsoft.com/office/powerpoint/2010/main" val="23902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8690" y="812423"/>
            <a:ext cx="763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Основные результаты Управления КИС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62971" y="1555655"/>
            <a:ext cx="3244755" cy="125089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2800" b="1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2800" b="1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2800" b="1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2800" b="1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2800" b="1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2800" b="1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2800" b="1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28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ru-RU" sz="1800" dirty="0">
                <a:solidFill>
                  <a:srgbClr val="990033"/>
                </a:solidFill>
                <a:sym typeface="Helvetica Neue"/>
              </a:rPr>
              <a:t>Внешнее интернет-представительство университета на платформе </a:t>
            </a:r>
            <a:r>
              <a:rPr lang="en-US" sz="1800" dirty="0">
                <a:solidFill>
                  <a:srgbClr val="990033"/>
                </a:solidFill>
                <a:sym typeface="Helvetica Neue"/>
              </a:rPr>
              <a:t>TYPO</a:t>
            </a:r>
            <a:r>
              <a:rPr lang="ru-RU" sz="1800" dirty="0" smtClean="0">
                <a:solidFill>
                  <a:srgbClr val="990033"/>
                </a:solidFill>
                <a:sym typeface="Helvetica Neue"/>
              </a:rPr>
              <a:t>3 (</a:t>
            </a:r>
            <a:r>
              <a:rPr lang="en-US" sz="1800" dirty="0" smtClean="0">
                <a:solidFill>
                  <a:srgbClr val="990033"/>
                </a:solidFill>
                <a:sym typeface="Helvetica Neue"/>
              </a:rPr>
              <a:t>urfu.ru</a:t>
            </a:r>
            <a:r>
              <a:rPr lang="ru-RU" sz="1800" dirty="0" smtClean="0">
                <a:solidFill>
                  <a:srgbClr val="990033"/>
                </a:solidFill>
                <a:sym typeface="Helvetica Neue"/>
              </a:rPr>
              <a:t>)</a:t>
            </a:r>
            <a:endParaRPr lang="ru-RU" sz="1800" dirty="0">
              <a:solidFill>
                <a:srgbClr val="99003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3577" y="1208305"/>
            <a:ext cx="574056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>
              <a:lnSpc>
                <a:spcPct val="115000"/>
              </a:lnSpc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Пользователей:	125	130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 сайтов:	1344	8546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связь: 	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децентр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	119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Проектов: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	4</a:t>
            </a: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	9</a:t>
            </a:r>
            <a:endParaRPr lang="ru-RU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Ин. версии		-	англ. + 2 в работе</a:t>
            </a:r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754652"/>
              </p:ext>
            </p:extLst>
          </p:nvPr>
        </p:nvGraphicFramePr>
        <p:xfrm>
          <a:off x="460375" y="3660647"/>
          <a:ext cx="7997825" cy="299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1747" y="3330540"/>
            <a:ext cx="392510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Посещение Портала </a:t>
            </a: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</a:rPr>
              <a:t>УрФУ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 (2014-2015) 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828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8690" y="812423"/>
            <a:ext cx="763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Основные результаты Управления КИС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5784" y="1541329"/>
            <a:ext cx="3244755" cy="125089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2800" b="1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2800" b="1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2800" b="1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2800" b="1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2800" b="1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2800" b="1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2800" b="1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28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ru-RU" sz="1800" dirty="0" smtClean="0">
                <a:solidFill>
                  <a:srgbClr val="990033"/>
                </a:solidFill>
                <a:sym typeface="Helvetica Neue"/>
              </a:rPr>
              <a:t>ИС «Личный кабинет сотрудника» (</a:t>
            </a:r>
            <a:r>
              <a:rPr lang="en-US" sz="1800" dirty="0" smtClean="0">
                <a:solidFill>
                  <a:srgbClr val="990033"/>
                </a:solidFill>
                <a:sym typeface="Helvetica Neue"/>
              </a:rPr>
              <a:t>myurfu.ru</a:t>
            </a:r>
            <a:r>
              <a:rPr lang="ru-RU" sz="1800" dirty="0" smtClean="0">
                <a:solidFill>
                  <a:srgbClr val="990033"/>
                </a:solidFill>
                <a:sym typeface="Helvetica Neue"/>
              </a:rPr>
              <a:t>) </a:t>
            </a:r>
            <a:br>
              <a:rPr lang="ru-RU" sz="1800" dirty="0" smtClean="0">
                <a:solidFill>
                  <a:srgbClr val="990033"/>
                </a:solidFill>
                <a:sym typeface="Helvetica Neue"/>
              </a:rPr>
            </a:br>
            <a:r>
              <a:rPr lang="ru-RU" sz="1800" dirty="0" smtClean="0">
                <a:solidFill>
                  <a:schemeClr val="tx1"/>
                </a:solidFill>
                <a:sym typeface="Helvetica Neue"/>
              </a:rPr>
              <a:t>(с 20.12.2015)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3451" y="1116576"/>
            <a:ext cx="610054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>
              <a:lnSpc>
                <a:spcPct val="115000"/>
              </a:lnSpc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Пользователей:		1400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0" y="4532852"/>
            <a:ext cx="1237933" cy="92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792225"/>
            <a:ext cx="2644876" cy="132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5784" y="6034963"/>
            <a:ext cx="839702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</a:rPr>
              <a:t>В стадии ввода в опытную эксплуатацию и настройки интеграционных процессов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Helvetica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359451"/>
              </p:ext>
            </p:extLst>
          </p:nvPr>
        </p:nvGraphicFramePr>
        <p:xfrm>
          <a:off x="3425588" y="1849974"/>
          <a:ext cx="5377217" cy="3974148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446106"/>
                <a:gridCol w="1931111"/>
              </a:tblGrid>
              <a:tr h="278210"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r>
                        <a:rPr lang="ru-RU" sz="1800" b="1" u="none" strike="noStrike" dirty="0">
                          <a:effectLst/>
                          <a:latin typeface="Calibri" pitchFamily="34" charset="0"/>
                        </a:rPr>
                        <a:t>Сервис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Calibri" pitchFamily="34" charset="0"/>
                        </a:rPr>
                        <a:t>Число заходов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210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Профиль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6787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210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1800" u="none" strike="noStrike">
                          <a:effectLst/>
                          <a:latin typeface="Calibri" pitchFamily="34" charset="0"/>
                        </a:rPr>
                        <a:t>Система стимулирования НПР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4971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210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1800" u="none" strike="noStrike">
                          <a:effectLst/>
                          <a:latin typeface="Calibri" pitchFamily="34" charset="0"/>
                        </a:rPr>
                        <a:t>Организационная структура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3535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210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Контакты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3534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210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СЭД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1359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210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1800" u="none" strike="noStrike">
                          <a:effectLst/>
                          <a:latin typeface="Calibri" pitchFamily="34" charset="0"/>
                        </a:rPr>
                        <a:t>ИСУП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885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210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Новости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859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3688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Администрирование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558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1362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1800" u="none" strike="noStrike">
                          <a:effectLst/>
                          <a:latin typeface="Calibri" pitchFamily="34" charset="0"/>
                        </a:rPr>
                        <a:t>Администрирование справочника контактов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478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210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Почта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452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210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1800" u="none" strike="noStrike">
                          <a:effectLst/>
                          <a:latin typeface="Calibri" pitchFamily="34" charset="0"/>
                        </a:rPr>
                        <a:t>Получение ПО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380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210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q"/>
                      </a:pPr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Обновление ПО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itchFamily="34" charset="0"/>
                        </a:rPr>
                        <a:t>300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5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8690" y="812423"/>
            <a:ext cx="763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Общая статистика по корпоративным ИС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822666"/>
              </p:ext>
            </p:extLst>
          </p:nvPr>
        </p:nvGraphicFramePr>
        <p:xfrm>
          <a:off x="672860" y="1801124"/>
          <a:ext cx="8013940" cy="389517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36831"/>
                <a:gridCol w="1229089"/>
                <a:gridCol w="1143821"/>
                <a:gridCol w="960378"/>
                <a:gridCol w="1143821"/>
              </a:tblGrid>
              <a:tr h="35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1" u="none" strike="noStrike" dirty="0">
                          <a:effectLst/>
                          <a:latin typeface="Calibri" pitchFamily="34" charset="0"/>
                        </a:rPr>
                        <a:t>Система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effectLst/>
                          <a:latin typeface="Calibri" pitchFamily="34" charset="0"/>
                        </a:rPr>
                        <a:t>2014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>
                          <a:effectLst/>
                          <a:latin typeface="Calibri" pitchFamily="34" charset="0"/>
                        </a:rPr>
                        <a:t>2015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 err="1" smtClean="0">
                          <a:effectLst/>
                          <a:latin typeface="Calibri" pitchFamily="34" charset="0"/>
                        </a:rPr>
                        <a:t>Активн</a:t>
                      </a:r>
                      <a:r>
                        <a:rPr lang="ru-RU" sz="2200" u="none" strike="noStrike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 err="1" smtClean="0">
                          <a:effectLst/>
                          <a:latin typeface="Calibri" pitchFamily="34" charset="0"/>
                        </a:rPr>
                        <a:t>Пользов</a:t>
                      </a:r>
                      <a:r>
                        <a:rPr lang="ru-RU" sz="2200" u="none" strike="noStrike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 err="1" smtClean="0">
                          <a:effectLst/>
                          <a:latin typeface="Calibri" pitchFamily="34" charset="0"/>
                        </a:rPr>
                        <a:t>Активн</a:t>
                      </a:r>
                      <a:r>
                        <a:rPr lang="ru-RU" sz="2200" u="none" strike="noStrike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 err="1" smtClean="0">
                          <a:effectLst/>
                          <a:latin typeface="Calibri" pitchFamily="34" charset="0"/>
                        </a:rPr>
                        <a:t>Пользов</a:t>
                      </a:r>
                      <a:r>
                        <a:rPr lang="ru-RU" sz="2200" u="none" strike="noStrike" dirty="0" smtClean="0">
                          <a:effectLst/>
                          <a:latin typeface="Calibri" pitchFamily="34" charset="0"/>
                        </a:rPr>
                        <a:t>.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5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СЭД </a:t>
                      </a:r>
                      <a:r>
                        <a:rPr lang="en-US" sz="2200" u="none" strike="noStrike" dirty="0" err="1">
                          <a:effectLst/>
                          <a:latin typeface="Calibri" pitchFamily="34" charset="0"/>
                        </a:rPr>
                        <a:t>Directum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1336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1800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5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ИСУП </a:t>
                      </a:r>
                      <a:r>
                        <a:rPr lang="en-US" sz="2200" u="none" strike="noStrike" dirty="0">
                          <a:effectLst/>
                          <a:latin typeface="Calibri" pitchFamily="34" charset="0"/>
                        </a:rPr>
                        <a:t>MS Project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1777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463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55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Calibri" pitchFamily="34" charset="0"/>
                        </a:rPr>
                        <a:t>IBM </a:t>
                      </a:r>
                      <a:r>
                        <a:rPr lang="en-US" sz="2200" u="none" strike="noStrike" dirty="0" err="1">
                          <a:effectLst/>
                          <a:latin typeface="Calibri" pitchFamily="34" charset="0"/>
                        </a:rPr>
                        <a:t>Cognos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36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55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Calibri" pitchFamily="34" charset="0"/>
                        </a:rPr>
                        <a:t>ServiceDesk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91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140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5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Кадры (архив)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42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42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5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Личный кабинет сотрудника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1491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5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Управление ПОП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2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5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Портал </a:t>
                      </a:r>
                      <a:r>
                        <a:rPr lang="en-US" sz="2200" u="none" strike="noStrike" dirty="0">
                          <a:effectLst/>
                          <a:latin typeface="Calibri" pitchFamily="34" charset="0"/>
                        </a:rPr>
                        <a:t>Typo3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31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125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35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Отчетность </a:t>
                      </a:r>
                      <a:r>
                        <a:rPr lang="en-US" sz="2200" u="none" strike="noStrike" dirty="0">
                          <a:effectLst/>
                          <a:latin typeface="Calibri" pitchFamily="34" charset="0"/>
                        </a:rPr>
                        <a:t>bi.urfu.ru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104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>
                          <a:effectLst/>
                          <a:latin typeface="Calibri" pitchFamily="34" charset="0"/>
                        </a:rPr>
                        <a:t>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  <a:latin typeface="Calibri" pitchFamily="34" charset="0"/>
                        </a:rPr>
                        <a:t>104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0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информатиз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99" y="5514550"/>
            <a:ext cx="2583389" cy="69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8690" y="812423"/>
            <a:ext cx="7635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</a:rPr>
              <a:t>Информатизация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УрФУ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</a:rPr>
              <a:t>: общие сведения и сферы ответственности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utoShape 4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015303"/>
            <a:ext cx="2295845" cy="1895740"/>
          </a:xfrm>
          <a:prstGeom prst="rect">
            <a:avLst/>
          </a:prstGeom>
        </p:spPr>
      </p:pic>
      <p:sp>
        <p:nvSpPr>
          <p:cNvPr id="15" name="AutoShape 18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0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2" descr="Картинки по запросу информатизация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670310" y="1705263"/>
            <a:ext cx="58236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ym typeface="Helvetica Neue"/>
              </a:rPr>
              <a:t>«Политика УрФУ в области информатизации деятельности» (принята в 2014 году</a:t>
            </a:r>
            <a:r>
              <a:rPr lang="ru-RU" sz="2000" b="1" dirty="0" smtClean="0">
                <a:sym typeface="Helvetica Neue"/>
              </a:rPr>
              <a:t>) </a:t>
            </a:r>
          </a:p>
          <a:p>
            <a:endParaRPr lang="ru-RU" sz="2000" dirty="0">
              <a:sym typeface="Helvetica Neue"/>
            </a:endParaRPr>
          </a:p>
          <a:p>
            <a:pPr algn="ctr"/>
            <a:r>
              <a:rPr lang="ru-RU" sz="2000" dirty="0">
                <a:sym typeface="Helvetica Neue"/>
              </a:rPr>
              <a:t>Основные направления Информатизации: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Helvetica Neue"/>
              </a:rPr>
              <a:t>модернизация </a:t>
            </a:r>
            <a:r>
              <a:rPr lang="ru-RU" sz="2000" dirty="0">
                <a:sym typeface="Helvetica Neue"/>
              </a:rPr>
              <a:t>информационной инфраструктуры,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Helvetica Neue"/>
              </a:rPr>
              <a:t>информатизация </a:t>
            </a:r>
            <a:r>
              <a:rPr lang="ru-RU" sz="2000" dirty="0">
                <a:sym typeface="Helvetica Neue"/>
              </a:rPr>
              <a:t>учебного процесса, научных исследований, административно-управленческой деятельности,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Helvetica Neue"/>
              </a:rPr>
              <a:t>обеспечение </a:t>
            </a:r>
            <a:r>
              <a:rPr lang="ru-RU" sz="2000" dirty="0">
                <a:sym typeface="Helvetica Neue"/>
              </a:rPr>
              <a:t>процессов развития и инноваций.</a:t>
            </a:r>
          </a:p>
          <a:p>
            <a:endParaRPr lang="ru-RU" sz="2000" dirty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4406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2971" y="812423"/>
            <a:ext cx="8020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Трудности и проблемы поддержки и развития КИС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79678" y="1611520"/>
            <a:ext cx="5807122" cy="440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lvl="2" indent="-342900" algn="l" rtl="0" latinLnBrk="1" hangingPunct="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Дефицит ресурса системных аналитиков (3), как результат - совмещение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функций системного аналитика и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техподдержки;</a:t>
            </a: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Недостаточно регламентированные процессы </a:t>
            </a:r>
            <a:b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создания и внедрения ИС (отсутствие ТЗ, </a:t>
            </a:r>
            <a:b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утвержденной методики расчетов реализуемых </a:t>
            </a:r>
            <a:b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решений, разработка и тестирование</a:t>
            </a:r>
            <a:b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 «с колес», «на лету»);</a:t>
            </a: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Регламентация интеграционных процессов в </a:t>
            </a:r>
            <a:b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начальной стадии;</a:t>
            </a: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Недостаточная чистота данных в ИС (дублирование, отсутствие НСИ);</a:t>
            </a: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В УрФУ – 5 центров разработки ПО, требуется </a:t>
            </a:r>
            <a:b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согласованное взаимодействие участников.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Helvetic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504364"/>
            <a:ext cx="2571703" cy="16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10186"/>
            <a:ext cx="2642259" cy="202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2971" y="812423"/>
            <a:ext cx="8020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Акценты развития КИС в 2016 году: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54490" y="1638589"/>
            <a:ext cx="6042642" cy="440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 algn="l" rtl="0" latinLnBrk="1" hangingPunct="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Запуск Личного кабинета сотрудника с новыми </a:t>
            </a:r>
            <a:br>
              <a:rPr lang="ru-RU" sz="20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сервисами в единой интеграционной среде.</a:t>
            </a:r>
          </a:p>
          <a:p>
            <a:pPr marL="342900" indent="-342900" algn="l" rtl="0" latinLnBrk="1" hangingPunct="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Совершенствование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регламентации процессов </a:t>
            </a:r>
            <a:br>
              <a:rPr lang="ru-RU" sz="20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разработки, внедрения и интеграции ИС;</a:t>
            </a: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Аудит ИТ-инфраструктуры  и повышение </a:t>
            </a:r>
            <a:b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качества настройки резервного копирования </a:t>
            </a:r>
            <a:b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данных КИС;</a:t>
            </a: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Настройка мониторинга портальных решений;</a:t>
            </a: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Участие в проектах (до 10), инициированных </a:t>
            </a:r>
            <a:b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функциональными заказчиками;</a:t>
            </a: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Настройка информационных систем для </a:t>
            </a:r>
            <a:b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внутренней отчетности и коммуникаций Дирекции ИТ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(ServiceDesk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, ИСУП ДИТ и др.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;</a:t>
            </a: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Запуск электронных курсов обучения КИС;</a:t>
            </a:r>
          </a:p>
        </p:txBody>
      </p:sp>
    </p:spTree>
    <p:extLst>
      <p:ext uri="{BB962C8B-B14F-4D97-AF65-F5344CB8AC3E}">
        <p14:creationId xmlns:p14="http://schemas.microsoft.com/office/powerpoint/2010/main" val="27328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32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374" y="673865"/>
            <a:ext cx="8588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Сопровождение учебных аудиторий и компьютерных классов, техподдержка пользователей и подразделений (УПП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9618" y="1572705"/>
            <a:ext cx="825872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(начальник управления поддержки пользователей Агриков Роман Владимирович)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618" y="2073058"/>
            <a:ext cx="8047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сопровождение учебного процесса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закрепленном за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Дирекцией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 общеуниверситетском аудиторном фонде (ММА и компьютерные классы). Начальник отдела Звонарев Виктор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Владимирович.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0828" y="3752657"/>
            <a:ext cx="8047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сопровождение автоматизированных рабочих мест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сотрудников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УрФУ. Начальник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отдела Зиомковский Евгений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Владиславович. 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9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33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19014" y="1354373"/>
            <a:ext cx="49677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Корпоративный </a:t>
            </a:r>
            <a:r>
              <a:rPr lang="ru-RU" sz="2000" dirty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антивирус  </a:t>
            </a:r>
            <a:r>
              <a:rPr lang="ru-RU" sz="200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2200</a:t>
            </a:r>
            <a:r>
              <a:rPr lang="ru-RU" sz="200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лиц.)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sz="2000" dirty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электронного документооборота с </a:t>
            </a:r>
            <a:r>
              <a:rPr lang="ru-RU" sz="200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Минобрнауки (</a:t>
            </a:r>
            <a:r>
              <a:rPr lang="ru-RU" sz="2000" b="1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польз.)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sz="2000" dirty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конфигурациями (</a:t>
            </a:r>
            <a:r>
              <a:rPr lang="en-US" sz="2000" dirty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SCCM</a:t>
            </a:r>
            <a:r>
              <a:rPr lang="ru-RU" sz="2000" dirty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200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польз.)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sz="2000" dirty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быстрой подготовки АРМ (</a:t>
            </a:r>
            <a:r>
              <a:rPr lang="en-US" sz="2000" dirty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Acronis</a:t>
            </a:r>
            <a:r>
              <a:rPr lang="ru-RU" sz="200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ru-RU" sz="2000" b="1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200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польз.)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Консультант</a:t>
            </a:r>
            <a:r>
              <a:rPr lang="ru-RU" sz="200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</a:t>
            </a:r>
            <a:r>
              <a:rPr lang="ru-RU" sz="2000" b="1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1250</a:t>
            </a:r>
            <a:r>
              <a:rPr lang="ru-RU" sz="2000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лиц.)</a:t>
            </a:r>
            <a:r>
              <a:rPr lang="ru-RU" sz="2000" dirty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62971" y="1390168"/>
            <a:ext cx="3244755" cy="11846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2800" b="1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2800" b="1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2800" b="1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2800" b="1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2800" b="1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2800" b="1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2800" b="1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28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ru-RU" sz="2000" dirty="0" smtClean="0">
                <a:solidFill>
                  <a:srgbClr val="990033"/>
                </a:solidFill>
              </a:rPr>
              <a:t>Сопровождение ИС на 1 линии</a:t>
            </a: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971" y="4470352"/>
            <a:ext cx="76325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сопровождение: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- 94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аудитории, в том числе ММА -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спец ММА -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классы -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- 628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АРМ;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251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мероприятие </a:t>
            </a:r>
            <a:r>
              <a:rPr lang="ru-RU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УрФУ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в том числе 40 – на базе Пресс-центра</a:t>
            </a:r>
          </a:p>
          <a:p>
            <a:pPr marL="285750" indent="-285750">
              <a:buFontTx/>
              <a:buChar char="-"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5454" y="765783"/>
            <a:ext cx="7485378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sym typeface="Helvetica"/>
              </a:rPr>
              <a:t>Основные</a:t>
            </a:r>
            <a:r>
              <a:rPr kumimoji="0" lang="ru-RU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sym typeface="Helvetica"/>
              </a:rPr>
              <a:t> объекты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</a:rPr>
              <a:t>технического </a:t>
            </a:r>
            <a:r>
              <a:rPr kumimoji="0" lang="ru-RU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sym typeface="Helvetica"/>
              </a:rPr>
              <a:t>сопровождения УПП  в 2015 году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Helvetic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8" y="2580849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34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374" y="673865"/>
            <a:ext cx="8588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Сопровождение учебных аудиторий и компьютерных классов, техподдержка пользователей и подразделений (УПП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5493" y="1504862"/>
            <a:ext cx="77578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Единой диспетчерской службы УрФУ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(начальник отдела Есюнина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Ирина Борисовна): прием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обработка запросов на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разрешение проблем и обслуживание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связанных с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ИТ-инфраструктурой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информационными системами (ИС), автоматизированными рабочими местами (АРМ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	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369180"/>
              </p:ext>
            </p:extLst>
          </p:nvPr>
        </p:nvGraphicFramePr>
        <p:xfrm>
          <a:off x="1781881" y="3052194"/>
          <a:ext cx="5318832" cy="337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29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35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4671" y="1546490"/>
            <a:ext cx="69221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  <a:sym typeface="Helvetica Neue"/>
              </a:rPr>
              <a:t>Обеспечение </a:t>
            </a:r>
            <a:r>
              <a:rPr lang="ru-RU" sz="2000" dirty="0">
                <a:latin typeface="Calibri" pitchFamily="34" charset="0"/>
                <a:sym typeface="Helvetica Neue"/>
              </a:rPr>
              <a:t>удобного </a:t>
            </a:r>
            <a:r>
              <a:rPr lang="ru-RU" sz="2000" dirty="0" smtClean="0">
                <a:latin typeface="Calibri" pitchFamily="34" charset="0"/>
                <a:sym typeface="Helvetica Neue"/>
              </a:rPr>
              <a:t>доступа преподавателей </a:t>
            </a:r>
            <a:r>
              <a:rPr lang="ru-RU" sz="2000" dirty="0">
                <a:latin typeface="Calibri" pitchFamily="34" charset="0"/>
                <a:sym typeface="Helvetica Neue"/>
              </a:rPr>
              <a:t>в ММА и компьютерные </a:t>
            </a:r>
            <a:r>
              <a:rPr lang="ru-RU" sz="2000" dirty="0" smtClean="0">
                <a:latin typeface="Calibri" pitchFamily="34" charset="0"/>
                <a:sym typeface="Helvetica Neue"/>
              </a:rPr>
              <a:t>классы. Возможное решение – внедрение СКУД.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  <a:sym typeface="Helvetica Neue"/>
              </a:rPr>
              <a:t>Кадры - возрастной контингент работников УПП, нехватка штатов в ЕДС (3,5 человека) на еженедельные 400-430 запросов.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Отсутствие </a:t>
            </a:r>
            <a:r>
              <a:rPr lang="ru-RU" sz="2000" dirty="0">
                <a:latin typeface="Calibri" pitchFamily="34" charset="0"/>
              </a:rPr>
              <a:t>планового выделения средств на содержание ММА-аудиторий, учебных компьютерных классов, замены компьютеров на рабочих местах сотрудников;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Необходимость </a:t>
            </a:r>
            <a:r>
              <a:rPr lang="ru-RU" sz="2000" dirty="0">
                <a:latin typeface="Calibri" pitchFamily="34" charset="0"/>
              </a:rPr>
              <a:t>модернизации системы </a:t>
            </a:r>
            <a:r>
              <a:rPr lang="ru-RU" sz="2000" dirty="0" err="1">
                <a:latin typeface="Calibri" pitchFamily="34" charset="0"/>
              </a:rPr>
              <a:t>Service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Desk</a:t>
            </a:r>
            <a:r>
              <a:rPr lang="ru-RU" sz="2000" dirty="0">
                <a:latin typeface="Calibri" pitchFamily="34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Отсутствие </a:t>
            </a:r>
            <a:r>
              <a:rPr lang="ru-RU" sz="2000" dirty="0">
                <a:latin typeface="Calibri" pitchFamily="34" charset="0"/>
              </a:rPr>
              <a:t>кадров для приема на техническое сопровождение аудиторий на Ленина, </a:t>
            </a:r>
            <a:r>
              <a:rPr lang="ru-RU" sz="2000" dirty="0" smtClean="0">
                <a:latin typeface="Calibri" pitchFamily="34" charset="0"/>
              </a:rPr>
              <a:t>51; </a:t>
            </a:r>
            <a:endParaRPr lang="ru-RU" sz="20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Необходимость </a:t>
            </a:r>
            <a:r>
              <a:rPr lang="ru-RU" sz="2000" dirty="0">
                <a:latin typeface="Calibri" pitchFamily="34" charset="0"/>
              </a:rPr>
              <a:t>пополнения мобильного фонда мультимедийным оборудованием, компьютерной </a:t>
            </a:r>
            <a:r>
              <a:rPr lang="ru-RU" sz="2000" dirty="0" smtClean="0">
                <a:latin typeface="Calibri" pitchFamily="34" charset="0"/>
              </a:rPr>
              <a:t>техникой</a:t>
            </a:r>
            <a:endParaRPr lang="ru-RU" sz="2000" dirty="0">
              <a:latin typeface="Calibri" pitchFamily="34" charset="0"/>
              <a:sym typeface="Helvetica Neue"/>
            </a:endParaRPr>
          </a:p>
        </p:txBody>
      </p:sp>
      <p:pic>
        <p:nvPicPr>
          <p:cNvPr id="3074" name="Picture 2" descr="Картинки по запросу техническая поддержка ико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72305"/>
            <a:ext cx="1456695" cy="145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6322" y="705179"/>
            <a:ext cx="7884543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sym typeface="Helvetica"/>
              </a:rPr>
              <a:t>Основные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sym typeface="Helvetica"/>
              </a:rPr>
              <a:t> трудности техподдержки пользователей </a:t>
            </a:r>
            <a:b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sym typeface="Helvetica"/>
              </a:rPr>
            </a:b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itchFamily="34" charset="0"/>
                <a:sym typeface="Helvetica"/>
              </a:rPr>
              <a:t>и технического сопровождения учебного процесса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054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36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86596" y="2539736"/>
            <a:ext cx="79708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Апробация </a:t>
            </a:r>
            <a:r>
              <a:rPr lang="ru-RU" sz="2000" dirty="0">
                <a:latin typeface="Calibri" pitchFamily="34" charset="0"/>
              </a:rPr>
              <a:t>СКУД для организации доступа в учебные аудитории на примере СУНЦ и ИЕН;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Совершенствование работы ЕДС (в </a:t>
            </a:r>
            <a:r>
              <a:rPr lang="ru-RU" sz="2000" dirty="0" err="1">
                <a:latin typeface="Calibri" pitchFamily="34" charset="0"/>
              </a:rPr>
              <a:t>т.ч</a:t>
            </a:r>
            <a:r>
              <a:rPr lang="ru-RU" sz="2000" dirty="0">
                <a:latin typeface="Calibri" pitchFamily="34" charset="0"/>
              </a:rPr>
              <a:t>. увеличение времени работы, расширение списка сервисов, и др.); 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Принятие на техническое сопровождение системы видеонаблюдения в учебных аудиториях (передача от ЦНОТ);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Внедрение в опытную эксплуатацию системы управления конфигурациями рабочих мест</a:t>
            </a:r>
            <a:r>
              <a:rPr lang="ru-RU" sz="2000" dirty="0" smtClean="0">
                <a:latin typeface="Calibri" pitchFamily="34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Апробация внутреннего сервиса мгновенных сообщений для сотрудников университета;</a:t>
            </a:r>
            <a:endParaRPr lang="ru-RU" sz="2000" dirty="0">
              <a:latin typeface="Calibri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Создание базы паспортов сопровождаемых объектов УПП с отображением информации на </a:t>
            </a:r>
            <a:r>
              <a:rPr lang="ru-RU" sz="2000" dirty="0" smtClean="0">
                <a:latin typeface="Calibri" pitchFamily="34" charset="0"/>
              </a:rPr>
              <a:t>сайте ИСУП Дирекции ИТ.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3366" y="11081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Основные мероприятия 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ru-RU" sz="2400" b="1" dirty="0" smtClean="0">
                <a:latin typeface="Calibri" pitchFamily="34" charset="0"/>
              </a:rPr>
              <a:t>УПП  на </a:t>
            </a:r>
            <a:r>
              <a:rPr lang="ru-RU" sz="2400" b="1" dirty="0">
                <a:latin typeface="Calibri" pitchFamily="34" charset="0"/>
              </a:rPr>
              <a:t>2016 год: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613006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37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1102" y="3265678"/>
            <a:ext cx="80656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Дирекция ИТ успешно выполнила функцию технического интегратора </a:t>
            </a:r>
            <a:r>
              <a:rPr lang="ru-RU" sz="2000" dirty="0">
                <a:latin typeface="Calibri" pitchFamily="34" charset="0"/>
              </a:rPr>
              <a:t>во время Приемной </a:t>
            </a:r>
            <a:r>
              <a:rPr lang="ru-RU" sz="2000" dirty="0" smtClean="0">
                <a:latin typeface="Calibri" pitchFamily="34" charset="0"/>
              </a:rPr>
              <a:t>кампании-2015; </a:t>
            </a:r>
            <a:endParaRPr lang="ru-RU" sz="20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Подразделение Дирекции впервые прошло аудит </a:t>
            </a:r>
            <a:r>
              <a:rPr lang="ru-RU" sz="2000" dirty="0">
                <a:latin typeface="Calibri" pitchFamily="34" charset="0"/>
              </a:rPr>
              <a:t>СМК </a:t>
            </a:r>
            <a:r>
              <a:rPr lang="ru-RU" sz="2000" dirty="0" smtClean="0">
                <a:latin typeface="Calibri" pitchFamily="34" charset="0"/>
              </a:rPr>
              <a:t>(УИТИ);</a:t>
            </a:r>
            <a:endParaRPr lang="ru-RU" sz="20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Проведено обследование информационных потоков кампусной карты УрФУ; </a:t>
            </a:r>
            <a:endParaRPr lang="ru-RU" sz="20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Инициирована инвентаризация лицензионного ПО;</a:t>
            </a:r>
            <a:endParaRPr lang="ru-RU" sz="20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102" y="813825"/>
            <a:ext cx="8522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70C0"/>
                </a:solidFill>
                <a:latin typeface="Calibri" pitchFamily="34" charset="0"/>
              </a:rPr>
              <a:t>Основные результаты работы 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Дирекции </a:t>
            </a:r>
            <a:r>
              <a:rPr lang="ru-RU" sz="2000" b="1" dirty="0">
                <a:solidFill>
                  <a:srgbClr val="0070C0"/>
                </a:solidFill>
                <a:latin typeface="Calibri" pitchFamily="34" charset="0"/>
              </a:rPr>
              <a:t>ИТ в 2015 году в </a:t>
            </a: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целом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(общие </a:t>
            </a:r>
            <a:r>
              <a:rPr lang="ru-RU" sz="2000" b="1" dirty="0">
                <a:solidFill>
                  <a:srgbClr val="0070C0"/>
                </a:solidFill>
                <a:latin typeface="Calibri" pitchFamily="34" charset="0"/>
              </a:rPr>
              <a:t>направления):</a:t>
            </a:r>
            <a:endParaRPr lang="ru-RU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461947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38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Shape 2" descr="Картинки по запросу электронная поч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7976" y="2011365"/>
            <a:ext cx="86261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Участие в подготовке и проведении: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публичных мероприятий </a:t>
            </a:r>
            <a:r>
              <a:rPr lang="ru-RU" sz="2000" dirty="0">
                <a:latin typeface="Calibri" pitchFamily="34" charset="0"/>
              </a:rPr>
              <a:t>в рамках  выставки ИННОПРОМ-2015 (презентация Центра прорывных исследований</a:t>
            </a:r>
            <a:r>
              <a:rPr lang="ru-RU" sz="2000" dirty="0" smtClean="0">
                <a:latin typeface="Calibri" pitchFamily="34" charset="0"/>
              </a:rPr>
              <a:t>), открытии </a:t>
            </a:r>
            <a:r>
              <a:rPr lang="ru-RU" sz="2000" dirty="0">
                <a:latin typeface="Calibri" pitchFamily="34" charset="0"/>
              </a:rPr>
              <a:t>инновационного центра </a:t>
            </a:r>
            <a:r>
              <a:rPr lang="ru-RU" sz="2000" dirty="0" err="1" smtClean="0">
                <a:latin typeface="Calibri" pitchFamily="34" charset="0"/>
              </a:rPr>
              <a:t>Cisco</a:t>
            </a:r>
            <a:r>
              <a:rPr lang="ru-RU" sz="2000" dirty="0" smtClean="0">
                <a:latin typeface="Calibri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регионального </a:t>
            </a:r>
            <a:r>
              <a:rPr lang="ru-RU" sz="2000" dirty="0">
                <a:latin typeface="Calibri" pitchFamily="34" charset="0"/>
              </a:rPr>
              <a:t>этапа международного технологического конкурса «Microsoft </a:t>
            </a:r>
            <a:r>
              <a:rPr lang="ru-RU" sz="2000" dirty="0" err="1">
                <a:latin typeface="Calibri" pitchFamily="34" charset="0"/>
              </a:rPr>
              <a:t>Imagine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</a:rPr>
              <a:t>Cup</a:t>
            </a:r>
            <a:r>
              <a:rPr lang="ru-RU" sz="2000" dirty="0" smtClean="0">
                <a:latin typeface="Calibri" pitchFamily="34" charset="0"/>
              </a:rPr>
              <a:t>», Microsoft </a:t>
            </a:r>
            <a:r>
              <a:rPr lang="ru-RU" sz="2000" dirty="0" err="1">
                <a:latin typeface="Calibri" pitchFamily="34" charset="0"/>
              </a:rPr>
              <a:t>Student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Day</a:t>
            </a:r>
            <a:r>
              <a:rPr lang="ru-RU" sz="2000" dirty="0" smtClean="0">
                <a:latin typeface="Calibri" pitchFamily="34" charset="0"/>
              </a:rPr>
              <a:t>;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курса </a:t>
            </a:r>
            <a:r>
              <a:rPr lang="ru-RU" sz="2000" dirty="0">
                <a:latin typeface="Calibri" pitchFamily="34" charset="0"/>
              </a:rPr>
              <a:t>по TERP 10 </a:t>
            </a:r>
            <a:r>
              <a:rPr lang="ru-RU" sz="2000" dirty="0" smtClean="0">
                <a:latin typeface="Calibri" pitchFamily="34" charset="0"/>
              </a:rPr>
              <a:t>на ИРИТ-</a:t>
            </a:r>
            <a:r>
              <a:rPr lang="ru-RU" sz="2000" dirty="0" err="1" smtClean="0">
                <a:latin typeface="Calibri" pitchFamily="34" charset="0"/>
              </a:rPr>
              <a:t>РтФ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(Сотрудничество с региональным офисом компании </a:t>
            </a:r>
            <a:r>
              <a:rPr lang="ru-RU" sz="2000" dirty="0" smtClean="0">
                <a:latin typeface="Calibri" pitchFamily="34" charset="0"/>
              </a:rPr>
              <a:t>SAP и компаниями-интеграторами SAP).</a:t>
            </a:r>
          </a:p>
          <a:p>
            <a:endParaRPr lang="ru-RU" sz="2000" dirty="0" smtClean="0">
              <a:latin typeface="Calibri" pitchFamily="34" charset="0"/>
            </a:endParaRPr>
          </a:p>
          <a:p>
            <a:r>
              <a:rPr lang="ru-RU" sz="2000" b="1" dirty="0" smtClean="0">
                <a:latin typeface="Calibri" pitchFamily="34" charset="0"/>
              </a:rPr>
              <a:t>На </a:t>
            </a:r>
            <a:r>
              <a:rPr lang="ru-RU" sz="2000" b="1" dirty="0">
                <a:latin typeface="Calibri" pitchFamily="34" charset="0"/>
              </a:rPr>
              <a:t>базе Центра ИТ-инноваций </a:t>
            </a:r>
            <a:r>
              <a:rPr lang="ru-RU" sz="2000" b="1" dirty="0" smtClean="0">
                <a:latin typeface="Calibri" pitchFamily="34" charset="0"/>
              </a:rPr>
              <a:t>подготовлено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Calibri" pitchFamily="34" charset="0"/>
              </a:rPr>
              <a:t>и проведено 4 практических </a:t>
            </a:r>
            <a:r>
              <a:rPr lang="ru-RU" sz="2000" dirty="0">
                <a:latin typeface="Calibri" pitchFamily="34" charset="0"/>
              </a:rPr>
              <a:t>учебных курса для более чем 60 студентов </a:t>
            </a:r>
            <a:r>
              <a:rPr lang="ru-RU" sz="2000" dirty="0" smtClean="0">
                <a:latin typeface="Calibri" pitchFamily="34" charset="0"/>
              </a:rPr>
              <a:t>УрФУ;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подписан необходимый пакет документов, позволивший открыть Microsoft Dynamics Academy на базе УрФУ.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102" y="693054"/>
            <a:ext cx="8522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70C0"/>
                </a:solidFill>
              </a:rPr>
              <a:t>Основные результаты работы </a:t>
            </a:r>
            <a:r>
              <a:rPr lang="ru-RU" sz="2000" b="1" dirty="0" smtClean="0">
                <a:solidFill>
                  <a:srgbClr val="0070C0"/>
                </a:solidFill>
              </a:rPr>
              <a:t>Дирекции </a:t>
            </a:r>
            <a:r>
              <a:rPr lang="ru-RU" sz="2000" b="1" dirty="0">
                <a:solidFill>
                  <a:srgbClr val="0070C0"/>
                </a:solidFill>
              </a:rPr>
              <a:t>ИТ в 2015 году в </a:t>
            </a:r>
            <a:r>
              <a:rPr lang="ru-RU" sz="2000" b="1" dirty="0" smtClean="0">
                <a:solidFill>
                  <a:srgbClr val="0070C0"/>
                </a:solidFill>
              </a:rPr>
              <a:t>целом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(продвижение)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" y="1365034"/>
            <a:ext cx="9144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(координатор - Управление стратегии и </a:t>
            </a:r>
            <a:r>
              <a:rPr lang="ru-RU" dirty="0" smtClean="0">
                <a:latin typeface="Calibri" pitchFamily="34" charset="0"/>
              </a:rPr>
              <a:t>инноваций, 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начальник </a:t>
            </a:r>
            <a:r>
              <a:rPr lang="ru-RU" dirty="0">
                <a:latin typeface="Calibri" pitchFamily="34" charset="0"/>
              </a:rPr>
              <a:t>Устинов Владимир Алексеевич</a:t>
            </a:r>
            <a:r>
              <a:rPr lang="ru-RU" dirty="0" smtClean="0">
                <a:latin typeface="Calibri" pitchFamily="34" charset="0"/>
              </a:rPr>
              <a:t>)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39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3295291" y="2095826"/>
            <a:ext cx="55726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В рамках проекта </a:t>
            </a:r>
            <a:r>
              <a:rPr lang="ru-RU" sz="2000" b="1" dirty="0">
                <a:latin typeface="Calibri" pitchFamily="34" charset="0"/>
              </a:rPr>
              <a:t>«Электронный гражданин» </a:t>
            </a:r>
            <a:r>
              <a:rPr lang="ru-RU" sz="2000" dirty="0">
                <a:latin typeface="Calibri" pitchFamily="34" charset="0"/>
              </a:rPr>
              <a:t>(июль 2015 – декабрь 2015</a:t>
            </a:r>
            <a:r>
              <a:rPr lang="ru-RU" sz="2000" dirty="0" smtClean="0">
                <a:latin typeface="Calibri" pitchFamily="34" charset="0"/>
              </a:rPr>
              <a:t>)</a:t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>комплексной программы </a:t>
            </a:r>
            <a:r>
              <a:rPr lang="ru-RU" sz="2000" dirty="0">
                <a:latin typeface="Calibri" pitchFamily="34" charset="0"/>
              </a:rPr>
              <a:t>«Старшее поколение», реализуемой Министерством транспорта и связи Свердловской области</a:t>
            </a:r>
          </a:p>
          <a:p>
            <a:r>
              <a:rPr lang="ru-RU" sz="2000" dirty="0" smtClean="0">
                <a:latin typeface="Calibri" pitchFamily="34" charset="0"/>
              </a:rPr>
              <a:t>на </a:t>
            </a:r>
            <a:r>
              <a:rPr lang="ru-RU" sz="2000" dirty="0">
                <a:latin typeface="Calibri" pitchFamily="34" charset="0"/>
              </a:rPr>
              <a:t>базе </a:t>
            </a:r>
            <a:r>
              <a:rPr lang="ru-RU" sz="2000" dirty="0" err="1">
                <a:latin typeface="Calibri" pitchFamily="34" charset="0"/>
              </a:rPr>
              <a:t>УрФУ</a:t>
            </a:r>
            <a:r>
              <a:rPr lang="ru-RU" sz="2000" dirty="0">
                <a:latin typeface="Calibri" pitchFamily="34" charset="0"/>
              </a:rPr>
              <a:t> силами сотрудников </a:t>
            </a:r>
            <a:r>
              <a:rPr lang="ru-RU" sz="2000" dirty="0" smtClean="0">
                <a:latin typeface="Calibri" pitchFamily="34" charset="0"/>
              </a:rPr>
              <a:t>Дирекции ИТ </a:t>
            </a:r>
            <a:r>
              <a:rPr lang="ru-RU" sz="2000" b="1" dirty="0" smtClean="0">
                <a:latin typeface="Calibri" pitchFamily="34" charset="0"/>
              </a:rPr>
              <a:t>(координатор - начальник </a:t>
            </a:r>
            <a:r>
              <a:rPr lang="ru-RU" sz="2000" b="1" dirty="0">
                <a:latin typeface="Calibri" pitchFamily="34" charset="0"/>
              </a:rPr>
              <a:t>отдела Прохорова </a:t>
            </a:r>
            <a:r>
              <a:rPr lang="ru-RU" sz="2000" b="1" dirty="0" smtClean="0">
                <a:latin typeface="Calibri" pitchFamily="34" charset="0"/>
              </a:rPr>
              <a:t>Наталья Геннадьевна)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>
                <a:latin typeface="Calibri" pitchFamily="34" charset="0"/>
              </a:rPr>
              <a:t>обучено более 300 пенсионеров основам компьютерной </a:t>
            </a:r>
            <a:r>
              <a:rPr lang="ru-RU" sz="2000" dirty="0" smtClean="0">
                <a:latin typeface="Calibri" pitchFamily="34" charset="0"/>
              </a:rPr>
              <a:t>грамотности.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8" y="2610862"/>
            <a:ext cx="2337955" cy="15586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191" y="954488"/>
            <a:ext cx="8522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70C0"/>
                </a:solidFill>
              </a:rPr>
              <a:t>Основные результаты работы </a:t>
            </a:r>
            <a:r>
              <a:rPr lang="ru-RU" sz="2000" b="1" dirty="0" smtClean="0">
                <a:solidFill>
                  <a:srgbClr val="0070C0"/>
                </a:solidFill>
              </a:rPr>
              <a:t>Дирекции </a:t>
            </a:r>
            <a:r>
              <a:rPr lang="ru-RU" sz="2000" b="1" dirty="0">
                <a:solidFill>
                  <a:srgbClr val="0070C0"/>
                </a:solidFill>
              </a:rPr>
              <a:t>ИТ в 2015 году в </a:t>
            </a:r>
            <a:r>
              <a:rPr lang="ru-RU" sz="2000" b="1" dirty="0" smtClean="0">
                <a:solidFill>
                  <a:srgbClr val="0070C0"/>
                </a:solidFill>
              </a:rPr>
              <a:t>целом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(продвижение)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73857" y="845148"/>
            <a:ext cx="6352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</a:rPr>
              <a:t>Сферы ответственности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Дирекции информационных технологий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2949832" y="1908287"/>
            <a:ext cx="5736968" cy="4252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Clr>
                <a:srgbClr val="2E08B8"/>
              </a:buClr>
              <a:buFont typeface="Wingdings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технической политики УрФУ и правил интеграции информационных систем Университета;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Clr>
                <a:srgbClr val="2E08B8"/>
              </a:buClr>
              <a:buFont typeface="Wingdings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и развитие сетевой инфраструктуры, базовых ИТ-сервисов;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Clr>
                <a:srgbClr val="2E08B8"/>
              </a:buClr>
              <a:buFont typeface="Wingdings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сопровождение,  развитие, интеграция корпоративных информационных систем;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Clr>
                <a:srgbClr val="2E08B8"/>
              </a:buClr>
              <a:buFont typeface="Wingdings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учебных мультимедиа-аудиторий и компьютерных классов общеуниверситетского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фонда, общеуниверситетских мероприятий;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2E08B8"/>
              </a:buClr>
              <a:buFont typeface="Wingdings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техническая поддержка пользователей и подразделений в сфере ИТ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7" y="2854867"/>
            <a:ext cx="2428875" cy="1885950"/>
          </a:xfrm>
          <a:prstGeom prst="rect">
            <a:avLst/>
          </a:prstGeom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66493"/>
            <a:ext cx="1589836" cy="6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0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40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рямоугольник 5"/>
          <p:cNvSpPr/>
          <p:nvPr/>
        </p:nvSpPr>
        <p:spPr>
          <a:xfrm>
            <a:off x="577969" y="613006"/>
            <a:ext cx="8410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Уровень информатизации университета в сравнении с другими университетами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4470" y="3484339"/>
            <a:ext cx="4512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2009-2013 год (Информика - ВГУЭС) Рейтинг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ведущих вузов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России  по внедрению  ключевых ИТ-сервисов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– позиция УрФУ во второй половине списка ТОП-10.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3853" y="1630280"/>
            <a:ext cx="75234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Отчет 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компании IBS 2011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года  </a:t>
            </a:r>
            <a:r>
              <a:rPr lang="ru-RU" sz="2000" dirty="0">
                <a:latin typeface="Calibri" pitchFamily="34" charset="0"/>
              </a:rPr>
              <a:t>«Предложения по использованию опыта ведущих зарубежных и российских вузов в сфере информационных технологий для </a:t>
            </a:r>
            <a:r>
              <a:rPr lang="ru-RU" sz="2000" dirty="0" smtClean="0">
                <a:latin typeface="Calibri" pitchFamily="34" charset="0"/>
              </a:rPr>
              <a:t>УрФУ» - оценка уровня информатизации УрФУ 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60" y="3645088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41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120769" y="905220"/>
            <a:ext cx="8885207" cy="578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42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3" y="944822"/>
            <a:ext cx="8148527" cy="5584626"/>
          </a:xfrm>
          <a:prstGeom prst="rect">
            <a:avLst/>
          </a:prstGeom>
        </p:spPr>
      </p:pic>
      <p:sp>
        <p:nvSpPr>
          <p:cNvPr id="5" name="Shape 167"/>
          <p:cNvSpPr>
            <a:spLocks noGrp="1"/>
          </p:cNvSpPr>
          <p:nvPr>
            <p:ph type="title"/>
          </p:nvPr>
        </p:nvSpPr>
        <p:spPr>
          <a:xfrm>
            <a:off x="107949" y="622300"/>
            <a:ext cx="8856665" cy="7191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lang="ru-RU" sz="2000" b="1" dirty="0" smtClean="0"/>
              <a:t>Оценка  </a:t>
            </a:r>
            <a:r>
              <a:rPr sz="2000" b="1" dirty="0" smtClean="0"/>
              <a:t>ИТ-</a:t>
            </a:r>
            <a:r>
              <a:rPr sz="2000" b="1" dirty="0" err="1" smtClean="0"/>
              <a:t>инфраструктуры</a:t>
            </a:r>
            <a:r>
              <a:rPr lang="ru-RU" sz="2000" b="1" dirty="0" smtClean="0"/>
              <a:t> УрФУ, 2013 г.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3700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43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5" y="622300"/>
            <a:ext cx="7988896" cy="5788878"/>
          </a:xfrm>
          <a:prstGeom prst="rect">
            <a:avLst/>
          </a:prstGeom>
        </p:spPr>
      </p:pic>
      <p:sp>
        <p:nvSpPr>
          <p:cNvPr id="5" name="Shape 167"/>
          <p:cNvSpPr>
            <a:spLocks noGrp="1"/>
          </p:cNvSpPr>
          <p:nvPr>
            <p:ph type="title"/>
          </p:nvPr>
        </p:nvSpPr>
        <p:spPr>
          <a:xfrm>
            <a:off x="107949" y="622300"/>
            <a:ext cx="8856665" cy="7191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lang="ru-RU" sz="2000" b="1" dirty="0" smtClean="0"/>
              <a:t>Оценка уровня ИТ-инфраструктуры, 2013 год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0700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44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рямоугольник 5"/>
          <p:cNvSpPr/>
          <p:nvPr/>
        </p:nvSpPr>
        <p:spPr>
          <a:xfrm>
            <a:off x="577969" y="613006"/>
            <a:ext cx="8410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Уровень информатизации университета в сравнении с другими университетами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583" y="1444003"/>
            <a:ext cx="81088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Оценка уровня по степени уровня внедренных решений, обеспечивающих эффективность применения ИТ, а именно:</a:t>
            </a:r>
          </a:p>
          <a:p>
            <a:pPr marL="342900" lvl="0" indent="-342900">
              <a:buClr>
                <a:srgbClr val="0070C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применение автоматизированных процедур управления правами пользователей информационной среды </a:t>
            </a:r>
            <a:r>
              <a:rPr lang="ru-RU" sz="2000" dirty="0" smtClean="0">
                <a:latin typeface="Calibri" pitchFamily="34" charset="0"/>
              </a:rPr>
              <a:t>вуза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(±)</a:t>
            </a:r>
            <a:r>
              <a:rPr lang="ru-RU" sz="2000" dirty="0" smtClean="0">
                <a:latin typeface="Calibri" pitchFamily="34" charset="0"/>
              </a:rPr>
              <a:t>;</a:t>
            </a:r>
            <a:endParaRPr lang="ru-RU" sz="2000" dirty="0">
              <a:latin typeface="Calibri" pitchFamily="34" charset="0"/>
            </a:endParaRPr>
          </a:p>
          <a:p>
            <a:pPr marL="342900" lvl="0" indent="-342900">
              <a:buClr>
                <a:srgbClr val="0070C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наличие корпоративного портала для доступа к сервисам и </a:t>
            </a:r>
            <a:r>
              <a:rPr lang="ru-RU" sz="2000" dirty="0" smtClean="0">
                <a:latin typeface="Calibri" pitchFamily="34" charset="0"/>
              </a:rPr>
              <a:t>системам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(±)</a:t>
            </a:r>
            <a:r>
              <a:rPr lang="ru-RU" sz="2000" dirty="0" smtClean="0">
                <a:latin typeface="Calibri" pitchFamily="34" charset="0"/>
              </a:rPr>
              <a:t>;</a:t>
            </a:r>
            <a:endParaRPr lang="ru-RU" sz="2000" dirty="0">
              <a:latin typeface="Calibri" pitchFamily="34" charset="0"/>
            </a:endParaRPr>
          </a:p>
          <a:p>
            <a:pPr marL="342900" lvl="0" indent="-342900">
              <a:buClr>
                <a:srgbClr val="0070C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наличие системы управления процессами и электронным </a:t>
            </a:r>
            <a:r>
              <a:rPr lang="ru-RU" sz="2000" dirty="0" smtClean="0">
                <a:latin typeface="Calibri" pitchFamily="34" charset="0"/>
              </a:rPr>
              <a:t>документооборотом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(+)</a:t>
            </a:r>
            <a:r>
              <a:rPr lang="ru-RU" sz="2000" dirty="0" smtClean="0">
                <a:latin typeface="Calibri" pitchFamily="34" charset="0"/>
              </a:rPr>
              <a:t>;</a:t>
            </a:r>
            <a:endParaRPr lang="ru-RU" sz="2000" dirty="0">
              <a:latin typeface="Calibri" pitchFamily="34" charset="0"/>
            </a:endParaRPr>
          </a:p>
          <a:p>
            <a:pPr marL="342900" lvl="0" indent="-342900">
              <a:buClr>
                <a:srgbClr val="0070C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наличие системы управления контентом, интегрированной с корпоративными </a:t>
            </a:r>
            <a:r>
              <a:rPr lang="ru-RU" sz="2000" dirty="0" smtClean="0">
                <a:latin typeface="Calibri" pitchFamily="34" charset="0"/>
              </a:rPr>
              <a:t>системами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(±)</a:t>
            </a:r>
            <a:r>
              <a:rPr lang="ru-RU" sz="2000" dirty="0" smtClean="0">
                <a:latin typeface="Calibri" pitchFamily="34" charset="0"/>
              </a:rPr>
              <a:t>;</a:t>
            </a:r>
            <a:endParaRPr lang="ru-RU" sz="2000" dirty="0">
              <a:latin typeface="Calibri" pitchFamily="34" charset="0"/>
            </a:endParaRPr>
          </a:p>
          <a:p>
            <a:pPr marL="342900" lvl="0" indent="-342900">
              <a:buClr>
                <a:srgbClr val="0070C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уровень интеграции (интеграция данных, приложений, процессов, пользователей</a:t>
            </a:r>
            <a:r>
              <a:rPr lang="ru-RU" sz="2000" dirty="0" smtClean="0">
                <a:latin typeface="Calibri" pitchFamily="34" charset="0"/>
              </a:rPr>
              <a:t>)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(±)</a:t>
            </a:r>
            <a:r>
              <a:rPr lang="ru-RU" sz="2000" dirty="0" smtClean="0">
                <a:latin typeface="Calibri" pitchFamily="34" charset="0"/>
              </a:rPr>
              <a:t>;</a:t>
            </a:r>
            <a:endParaRPr lang="ru-RU" sz="2000" dirty="0">
              <a:latin typeface="Calibri" pitchFamily="34" charset="0"/>
            </a:endParaRPr>
          </a:p>
          <a:p>
            <a:pPr marL="342900" lvl="0" indent="-342900">
              <a:buClr>
                <a:srgbClr val="0070C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применение автоматизированных решений для управления информационной </a:t>
            </a:r>
            <a:r>
              <a:rPr lang="ru-RU" sz="2000" dirty="0" smtClean="0">
                <a:latin typeface="Calibri" pitchFamily="34" charset="0"/>
              </a:rPr>
              <a:t>инфраструктурой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(±)</a:t>
            </a:r>
            <a:r>
              <a:rPr lang="ru-RU" sz="2000" dirty="0" smtClean="0">
                <a:latin typeface="Calibri" pitchFamily="34" charset="0"/>
              </a:rPr>
              <a:t>;</a:t>
            </a:r>
            <a:endParaRPr lang="ru-RU" sz="2000" dirty="0">
              <a:latin typeface="Calibri" pitchFamily="34" charset="0"/>
            </a:endParaRPr>
          </a:p>
          <a:p>
            <a:pPr marL="342900" lvl="0" indent="-342900">
              <a:buClr>
                <a:srgbClr val="0070C0"/>
              </a:buClr>
              <a:buSzPct val="110000"/>
              <a:buFont typeface="Wingdings" panose="05000000000000000000" pitchFamily="2" charset="2"/>
              <a:buChar char="q"/>
            </a:pPr>
            <a:r>
              <a:rPr lang="ru-RU" sz="2000" dirty="0">
                <a:latin typeface="Calibri" pitchFamily="34" charset="0"/>
              </a:rPr>
              <a:t>использование облачных вычислений, виртуализация серверов и рабочих </a:t>
            </a:r>
            <a:r>
              <a:rPr lang="ru-RU" sz="2000" dirty="0" smtClean="0">
                <a:latin typeface="Calibri" pitchFamily="34" charset="0"/>
              </a:rPr>
              <a:t>мест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(±)</a:t>
            </a:r>
            <a:r>
              <a:rPr lang="ru-RU" sz="2000" dirty="0" smtClean="0">
                <a:latin typeface="Calibri" pitchFamily="34" charset="0"/>
              </a:rPr>
              <a:t>.</a:t>
            </a:r>
            <a:endParaRPr lang="ru-R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45</a:t>
            </a:fld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107949" y="622300"/>
            <a:ext cx="8856665" cy="7191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2000" b="1" dirty="0" err="1"/>
              <a:t>Модернизация</a:t>
            </a:r>
            <a:r>
              <a:rPr sz="2000" b="1" dirty="0"/>
              <a:t> </a:t>
            </a:r>
            <a:r>
              <a:rPr sz="2000" b="1" dirty="0" smtClean="0"/>
              <a:t>ИТ-</a:t>
            </a:r>
            <a:r>
              <a:rPr sz="2000" b="1" dirty="0" err="1" smtClean="0"/>
              <a:t>инфраструктуры</a:t>
            </a:r>
            <a:r>
              <a:rPr lang="ru-RU" sz="2000" b="1" dirty="0" smtClean="0"/>
              <a:t> в 2013-2015 гг.</a:t>
            </a:r>
            <a:endParaRPr sz="2000" b="1" dirty="0"/>
          </a:p>
        </p:txBody>
      </p:sp>
      <p:grpSp>
        <p:nvGrpSpPr>
          <p:cNvPr id="180" name="Group 180"/>
          <p:cNvGrpSpPr/>
          <p:nvPr/>
        </p:nvGrpSpPr>
        <p:grpSpPr>
          <a:xfrm>
            <a:off x="730322" y="1529266"/>
            <a:ext cx="7829520" cy="5201786"/>
            <a:chOff x="-1102712" y="-38384"/>
            <a:chExt cx="7829519" cy="5201784"/>
          </a:xfrm>
        </p:grpSpPr>
        <p:grpSp>
          <p:nvGrpSpPr>
            <p:cNvPr id="170" name="Group 170"/>
            <p:cNvGrpSpPr/>
            <p:nvPr/>
          </p:nvGrpSpPr>
          <p:grpSpPr>
            <a:xfrm>
              <a:off x="1276557" y="-38384"/>
              <a:ext cx="3150689" cy="2205483"/>
              <a:chOff x="0" y="0"/>
              <a:chExt cx="3150687" cy="2205481"/>
            </a:xfrm>
          </p:grpSpPr>
          <p:sp>
            <p:nvSpPr>
              <p:cNvPr id="168" name="Shape 168"/>
              <p:cNvSpPr/>
              <p:nvPr/>
            </p:nvSpPr>
            <p:spPr>
              <a:xfrm>
                <a:off x="0" y="0"/>
                <a:ext cx="3150688" cy="2205482"/>
              </a:xfrm>
              <a:prstGeom prst="roundRect">
                <a:avLst>
                  <a:gd name="adj" fmla="val 20000"/>
                </a:avLst>
              </a:prstGeom>
              <a:gradFill flip="none" rotWithShape="1">
                <a:gsLst>
                  <a:gs pos="0">
                    <a:srgbClr val="FFA5A3"/>
                  </a:gs>
                  <a:gs pos="35000">
                    <a:srgbClr val="FFBFBE"/>
                  </a:gs>
                  <a:gs pos="100000">
                    <a:srgbClr val="FFE6E6"/>
                  </a:gs>
                </a:gsLst>
                <a:lin ang="16200000" scaled="0"/>
              </a:gradFill>
              <a:ln w="12700" cap="flat">
                <a:noFill/>
                <a:miter lim="400000"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90000"/>
                  </a:lnSpc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129162" y="428232"/>
                <a:ext cx="2892362" cy="13490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sz="2000" dirty="0" err="1">
                    <a:latin typeface="Calibri"/>
                    <a:ea typeface="Calibri"/>
                    <a:cs typeface="Calibri"/>
                    <a:sym typeface="Calibri"/>
                  </a:rPr>
                  <a:t>Базовые</a:t>
                </a:r>
                <a:r>
                  <a:rPr sz="2000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sz="2000" dirty="0" err="1">
                    <a:latin typeface="Calibri"/>
                    <a:ea typeface="Calibri"/>
                    <a:cs typeface="Calibri"/>
                    <a:sym typeface="Calibri"/>
                  </a:rPr>
                  <a:t>сервисы</a:t>
                </a:r>
                <a:r>
                  <a:rPr sz="2000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  <a:p>
                <a:pPr lvl="0" algn="ctr">
                  <a:lnSpc>
                    <a:spcPct val="120000"/>
                  </a:lnSpc>
                </a:pPr>
                <a:r>
                  <a:rPr sz="2000" dirty="0" err="1">
                    <a:latin typeface="Calibri"/>
                    <a:ea typeface="Calibri"/>
                    <a:cs typeface="Calibri"/>
                    <a:sym typeface="Calibri"/>
                  </a:rPr>
                  <a:t>информационной</a:t>
                </a:r>
                <a:r>
                  <a:rPr sz="2000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  <a:p>
                <a:pPr lvl="0" algn="ctr">
                  <a:lnSpc>
                    <a:spcPct val="120000"/>
                  </a:lnSpc>
                </a:pPr>
                <a:r>
                  <a:rPr sz="2000" dirty="0" err="1">
                    <a:latin typeface="Calibri"/>
                    <a:ea typeface="Calibri"/>
                    <a:cs typeface="Calibri"/>
                    <a:sym typeface="Calibri"/>
                  </a:rPr>
                  <a:t>среды</a:t>
                </a:r>
                <a:r>
                  <a:rPr sz="2000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sz="2000" dirty="0" err="1">
                    <a:latin typeface="Calibri"/>
                    <a:ea typeface="Calibri"/>
                    <a:cs typeface="Calibri"/>
                    <a:sym typeface="Calibri"/>
                  </a:rPr>
                  <a:t>университета</a:t>
                </a:r>
                <a:endParaRPr sz="20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" name="Shape 171"/>
            <p:cNvSpPr/>
            <p:nvPr/>
          </p:nvSpPr>
          <p:spPr>
            <a:xfrm>
              <a:off x="4517019" y="719791"/>
              <a:ext cx="750069" cy="157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3136" y="5485"/>
                    <a:pt x="20946" y="13294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BE4B48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2000"/>
            </a:p>
          </p:txBody>
        </p:sp>
        <p:grpSp>
          <p:nvGrpSpPr>
            <p:cNvPr id="174" name="Group 174"/>
            <p:cNvGrpSpPr/>
            <p:nvPr/>
          </p:nvGrpSpPr>
          <p:grpSpPr>
            <a:xfrm>
              <a:off x="3807368" y="2417741"/>
              <a:ext cx="2919439" cy="2043610"/>
              <a:chOff x="52444" y="418452"/>
              <a:chExt cx="2919438" cy="2043608"/>
            </a:xfrm>
          </p:grpSpPr>
          <p:sp>
            <p:nvSpPr>
              <p:cNvPr id="172" name="Shape 172"/>
              <p:cNvSpPr/>
              <p:nvPr/>
            </p:nvSpPr>
            <p:spPr>
              <a:xfrm>
                <a:off x="52444" y="418452"/>
                <a:ext cx="2919438" cy="2043608"/>
              </a:xfrm>
              <a:prstGeom prst="roundRect">
                <a:avLst>
                  <a:gd name="adj" fmla="val 20000"/>
                </a:avLst>
              </a:prstGeom>
              <a:gradFill flip="none" rotWithShape="1">
                <a:gsLst>
                  <a:gs pos="0">
                    <a:srgbClr val="DAFEA4"/>
                  </a:gs>
                  <a:gs pos="35000">
                    <a:srgbClr val="E4FDBF"/>
                  </a:gs>
                  <a:gs pos="100000">
                    <a:srgbClr val="F5FFE6"/>
                  </a:gs>
                </a:gsLst>
                <a:lin ang="16200000" scaled="0"/>
              </a:gradFill>
              <a:ln w="12700" cap="flat">
                <a:noFill/>
                <a:miter lim="400000"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/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279015" y="565607"/>
                <a:ext cx="2640423" cy="17492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lnSpc>
                    <a:spcPct val="120000"/>
                  </a:lnSpc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dirty="0" err="1"/>
                  <a:t>Модернизация</a:t>
                </a:r>
                <a:r>
                  <a:rPr dirty="0"/>
                  <a:t> </a:t>
                </a:r>
                <a:r>
                  <a:rPr dirty="0" err="1"/>
                  <a:t>вычислительных</a:t>
                </a:r>
                <a:r>
                  <a:rPr dirty="0"/>
                  <a:t> </a:t>
                </a:r>
                <a:r>
                  <a:rPr dirty="0" err="1"/>
                  <a:t>мощностей</a:t>
                </a:r>
                <a:r>
                  <a:rPr dirty="0"/>
                  <a:t> и </a:t>
                </a:r>
                <a:r>
                  <a:rPr dirty="0" err="1"/>
                  <a:t>систем</a:t>
                </a:r>
                <a:r>
                  <a:rPr dirty="0"/>
                  <a:t> </a:t>
                </a:r>
                <a:r>
                  <a:rPr dirty="0" err="1"/>
                  <a:t>хранения</a:t>
                </a:r>
                <a:r>
                  <a:rPr dirty="0"/>
                  <a:t> </a:t>
                </a:r>
                <a:r>
                  <a:rPr dirty="0" err="1"/>
                  <a:t>данных</a:t>
                </a:r>
                <a:endParaRPr dirty="0"/>
              </a:p>
            </p:txBody>
          </p:sp>
        </p:grpSp>
        <p:sp>
          <p:nvSpPr>
            <p:cNvPr id="175" name="Shape 175"/>
            <p:cNvSpPr/>
            <p:nvPr/>
          </p:nvSpPr>
          <p:spPr>
            <a:xfrm>
              <a:off x="1359545" y="4716039"/>
              <a:ext cx="2982199" cy="447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21600" y="0"/>
                  </a:moveTo>
                  <a:cubicBezTo>
                    <a:pt x="14650" y="21600"/>
                    <a:pt x="6950" y="21600"/>
                    <a:pt x="0" y="0"/>
                  </a:cubicBezTo>
                </a:path>
              </a:pathLst>
            </a:custGeom>
            <a:noFill/>
            <a:ln w="63500" cap="flat">
              <a:solidFill>
                <a:srgbClr val="98B955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2000"/>
            </a:p>
          </p:txBody>
        </p:sp>
        <p:grpSp>
          <p:nvGrpSpPr>
            <p:cNvPr id="178" name="Group 178"/>
            <p:cNvGrpSpPr/>
            <p:nvPr/>
          </p:nvGrpSpPr>
          <p:grpSpPr>
            <a:xfrm>
              <a:off x="-1102712" y="2394875"/>
              <a:ext cx="2984775" cy="2089344"/>
              <a:chOff x="0" y="0"/>
              <a:chExt cx="2984773" cy="2089343"/>
            </a:xfrm>
          </p:grpSpPr>
          <p:sp>
            <p:nvSpPr>
              <p:cNvPr id="176" name="Shape 176"/>
              <p:cNvSpPr/>
              <p:nvPr/>
            </p:nvSpPr>
            <p:spPr>
              <a:xfrm>
                <a:off x="0" y="0"/>
                <a:ext cx="2984773" cy="2089343"/>
              </a:xfrm>
              <a:prstGeom prst="roundRect">
                <a:avLst>
                  <a:gd name="adj" fmla="val 20000"/>
                </a:avLst>
              </a:prstGeom>
              <a:gradFill flip="none" rotWithShape="1">
                <a:gsLst>
                  <a:gs pos="0">
                    <a:srgbClr val="C8B2E9"/>
                  </a:gs>
                  <a:gs pos="35000">
                    <a:srgbClr val="D8C9EE"/>
                  </a:gs>
                  <a:gs pos="100000">
                    <a:srgbClr val="F0EAF9"/>
                  </a:gs>
                </a:gsLst>
                <a:lin ang="16200000" scaled="0"/>
              </a:gradFill>
              <a:ln w="12700" cap="flat">
                <a:noFill/>
                <a:miter lim="400000"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/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122362" y="735629"/>
                <a:ext cx="2700712" cy="6180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lnSpc>
                    <a:spcPct val="120000"/>
                  </a:lnSpc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/>
                </a:pPr>
                <a:r>
                  <a:rPr dirty="0" err="1">
                    <a:sym typeface="Helvetica"/>
                  </a:rPr>
                  <a:t>Модернизация</a:t>
                </a:r>
                <a:r>
                  <a:rPr dirty="0">
                    <a:sym typeface="Helvetica"/>
                  </a:rPr>
                  <a:t> </a:t>
                </a:r>
                <a:r>
                  <a:rPr dirty="0" err="1">
                    <a:sym typeface="Helvetica"/>
                  </a:rPr>
                  <a:t>сетей</a:t>
                </a:r>
                <a:r>
                  <a:rPr dirty="0">
                    <a:sym typeface="Helvetica"/>
                  </a:rPr>
                  <a:t> </a:t>
                </a:r>
                <a:r>
                  <a:rPr dirty="0" err="1">
                    <a:sym typeface="Helvetica"/>
                  </a:rPr>
                  <a:t>передачи</a:t>
                </a:r>
                <a:r>
                  <a:rPr dirty="0">
                    <a:sym typeface="Helvetica"/>
                  </a:rPr>
                  <a:t> </a:t>
                </a:r>
                <a:r>
                  <a:rPr dirty="0" err="1">
                    <a:sym typeface="Helvetica"/>
                  </a:rPr>
                  <a:t>данных</a:t>
                </a:r>
                <a:endParaRPr dirty="0">
                  <a:sym typeface="Helvetica"/>
                </a:endParaRPr>
              </a:p>
            </p:txBody>
          </p:sp>
        </p:grpSp>
        <p:sp>
          <p:nvSpPr>
            <p:cNvPr id="179" name="Shape 179"/>
            <p:cNvSpPr/>
            <p:nvPr/>
          </p:nvSpPr>
          <p:spPr>
            <a:xfrm>
              <a:off x="439857" y="717913"/>
              <a:ext cx="750069" cy="1577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54" y="13294"/>
                    <a:pt x="8464" y="5485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7D60A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2000"/>
            </a:p>
          </p:txBody>
        </p:sp>
      </p:grpSp>
      <p:pic>
        <p:nvPicPr>
          <p:cNvPr id="1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3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46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рямоугольник 5"/>
          <p:cNvSpPr/>
          <p:nvPr/>
        </p:nvSpPr>
        <p:spPr>
          <a:xfrm>
            <a:off x="577969" y="613006"/>
            <a:ext cx="8410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2013-2015 </a:t>
            </a:r>
            <a:r>
              <a:rPr lang="ru-RU" sz="2400" b="1" dirty="0" err="1" smtClean="0">
                <a:latin typeface="Calibri" pitchFamily="34" charset="0"/>
              </a:rPr>
              <a:t>гг</a:t>
            </a:r>
            <a:r>
              <a:rPr lang="ru-RU" sz="2400" b="1" dirty="0" smtClean="0">
                <a:latin typeface="Calibri" pitchFamily="34" charset="0"/>
              </a:rPr>
              <a:t>  </a:t>
            </a:r>
          </a:p>
          <a:p>
            <a:r>
              <a:rPr lang="ru-RU" sz="2400" b="1" dirty="0">
                <a:latin typeface="Calibri" pitchFamily="34" charset="0"/>
              </a:rPr>
              <a:t>Модернизация сетей передачи данных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45186260"/>
              </p:ext>
            </p:extLst>
          </p:nvPr>
        </p:nvGraphicFramePr>
        <p:xfrm>
          <a:off x="1055716" y="1235308"/>
          <a:ext cx="7356763" cy="5231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181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47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рямоугольник 5"/>
          <p:cNvSpPr/>
          <p:nvPr/>
        </p:nvSpPr>
        <p:spPr>
          <a:xfrm>
            <a:off x="577969" y="613006"/>
            <a:ext cx="8410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2013-2015 </a:t>
            </a:r>
            <a:r>
              <a:rPr lang="ru-RU" sz="2400" b="1" dirty="0" err="1" smtClean="0">
                <a:latin typeface="Calibri" pitchFamily="34" charset="0"/>
              </a:rPr>
              <a:t>гг</a:t>
            </a:r>
            <a:r>
              <a:rPr lang="ru-RU" sz="2400" b="1" dirty="0" smtClean="0">
                <a:latin typeface="Calibri" pitchFamily="34" charset="0"/>
              </a:rPr>
              <a:t> </a:t>
            </a:r>
          </a:p>
          <a:p>
            <a:r>
              <a:rPr lang="ru-RU" sz="2400" b="1" dirty="0">
                <a:latin typeface="Calibri" pitchFamily="34" charset="0"/>
              </a:rPr>
              <a:t>Модернизация вычислительных мощностей и систем хранения данных</a:t>
            </a:r>
          </a:p>
          <a:p>
            <a:endParaRPr lang="ru-RU" sz="2400" dirty="0">
              <a:latin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54550212"/>
              </p:ext>
            </p:extLst>
          </p:nvPr>
        </p:nvGraphicFramePr>
        <p:xfrm>
          <a:off x="517583" y="1813335"/>
          <a:ext cx="8108831" cy="4005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60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48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рямоугольник 5"/>
          <p:cNvSpPr/>
          <p:nvPr/>
        </p:nvSpPr>
        <p:spPr>
          <a:xfrm>
            <a:off x="577969" y="613006"/>
            <a:ext cx="8410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2013-2015 </a:t>
            </a:r>
            <a:r>
              <a:rPr lang="ru-RU" sz="2400" b="1" dirty="0" err="1" smtClean="0">
                <a:latin typeface="Calibri" pitchFamily="34" charset="0"/>
              </a:rPr>
              <a:t>гг</a:t>
            </a:r>
            <a:r>
              <a:rPr lang="ru-RU" sz="2400" b="1" dirty="0" smtClean="0">
                <a:latin typeface="Calibri" pitchFamily="34" charset="0"/>
              </a:rPr>
              <a:t>  </a:t>
            </a:r>
          </a:p>
          <a:p>
            <a:r>
              <a:rPr lang="ru-RU" sz="2400" b="1" dirty="0" smtClean="0">
                <a:latin typeface="Calibri" pitchFamily="34" charset="0"/>
              </a:rPr>
              <a:t>Базовые </a:t>
            </a:r>
            <a:r>
              <a:rPr lang="ru-RU" sz="2400" b="1" dirty="0">
                <a:latin typeface="Calibri" pitchFamily="34" charset="0"/>
              </a:rPr>
              <a:t>ИТ-сервисы информационной среды университета</a:t>
            </a:r>
          </a:p>
          <a:p>
            <a:endParaRPr lang="ru-RU" sz="2400" dirty="0">
              <a:latin typeface="Calibri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14152100"/>
              </p:ext>
            </p:extLst>
          </p:nvPr>
        </p:nvGraphicFramePr>
        <p:xfrm>
          <a:off x="517583" y="1444003"/>
          <a:ext cx="8108831" cy="468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625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49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03848" y="748853"/>
            <a:ext cx="8540151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/>
              <a:t>Проблемы и возможные пути их решения, задачи на 2016 год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Helvetica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07903954"/>
              </p:ext>
            </p:extLst>
          </p:nvPr>
        </p:nvGraphicFramePr>
        <p:xfrm>
          <a:off x="1571625" y="1427686"/>
          <a:ext cx="6048375" cy="1370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175548"/>
            <a:ext cx="897621" cy="12795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2297671"/>
            <a:ext cx="1000664" cy="1000664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8901088"/>
              </p:ext>
            </p:extLst>
          </p:nvPr>
        </p:nvGraphicFramePr>
        <p:xfrm>
          <a:off x="1571625" y="2939071"/>
          <a:ext cx="663257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41799639"/>
              </p:ext>
            </p:extLst>
          </p:nvPr>
        </p:nvGraphicFramePr>
        <p:xfrm>
          <a:off x="1571625" y="4679414"/>
          <a:ext cx="711517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3910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4334" y="844213"/>
            <a:ext cx="8355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Текущее состояние </a:t>
            </a:r>
            <a:r>
              <a:rPr lang="ru-RU" sz="2400" b="1" dirty="0" smtClean="0">
                <a:latin typeface="Calibri" pitchFamily="34" charset="0"/>
              </a:rPr>
              <a:t>ИТ-инфраструктуры </a:t>
            </a:r>
            <a:r>
              <a:rPr lang="ru-RU" sz="2400" b="1" dirty="0">
                <a:latin typeface="Calibri" pitchFamily="34" charset="0"/>
              </a:rPr>
              <a:t>и сервисов, находящихся в сфере ответственности </a:t>
            </a:r>
            <a:r>
              <a:rPr lang="ru-RU" sz="2400" b="1" dirty="0" smtClean="0">
                <a:latin typeface="Calibri" pitchFamily="34" charset="0"/>
              </a:rPr>
              <a:t>Дирекции ИТ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394335" y="1859053"/>
            <a:ext cx="8355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indent="-342900" algn="l">
              <a:spcAft>
                <a:spcPts val="300"/>
              </a:spcAft>
            </a:pP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Управление информационно-телекоммуникационной инфраструктуры (УИТИ)- 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начальник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управления – Золотых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Максим Олегович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4187" y="3808650"/>
            <a:ext cx="50920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" marR="25400" indent="-342900" algn="just">
              <a:lnSpc>
                <a:spcPct val="150000"/>
              </a:lnSpc>
              <a:spcAft>
                <a:spcPts val="300"/>
              </a:spcAft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Локальная сеть УрФУ состоит из площадок </a:t>
            </a:r>
            <a:r>
              <a:rPr lang="ru-RU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Втузгородок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Ленина-Тургенева, Куйбышева 48, Большакова-Чапаева, Ленина 13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Ботанический сад и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СУНЦ.  (Гоголя, 25) 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AutoShape 2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локальная се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9" y="4114222"/>
            <a:ext cx="2457793" cy="18385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9259" y="2518324"/>
            <a:ext cx="7866991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algn="ctr">
              <a:lnSpc>
                <a:spcPct val="150000"/>
              </a:lnSpc>
              <a:spcAft>
                <a:spcPts val="30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Сетевая инфраструктура</a:t>
            </a: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009" y="3244334"/>
            <a:ext cx="7801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(начальник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отдела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Варанкин Павел Александрович)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2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50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03848" y="748853"/>
            <a:ext cx="8540151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/>
              <a:t>Проблемы и возможные </a:t>
            </a:r>
            <a:r>
              <a:rPr lang="ru-RU" sz="2000" b="1" dirty="0" smtClean="0"/>
              <a:t>пути их </a:t>
            </a:r>
            <a:r>
              <a:rPr lang="ru-RU" sz="2000" b="1" dirty="0"/>
              <a:t>решения, задачи на 2016 год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Helvetic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88" y="1431913"/>
            <a:ext cx="897621" cy="12795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8462"/>
            <a:ext cx="1000664" cy="100066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81212023"/>
              </p:ext>
            </p:extLst>
          </p:nvPr>
        </p:nvGraphicFramePr>
        <p:xfrm>
          <a:off x="1173192" y="1167977"/>
          <a:ext cx="7064796" cy="53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855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51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03848" y="748853"/>
            <a:ext cx="8540151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/>
              <a:t>Проблемы и возможные </a:t>
            </a:r>
            <a:r>
              <a:rPr lang="ru-RU" sz="2000" b="1" dirty="0" smtClean="0"/>
              <a:t>пути их </a:t>
            </a:r>
            <a:r>
              <a:rPr lang="ru-RU" sz="2000" b="1" dirty="0"/>
              <a:t>решения, задачи на 2016 год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Helvetic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00" y="4459559"/>
            <a:ext cx="897621" cy="12795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" y="1042304"/>
            <a:ext cx="1000664" cy="100066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16962738"/>
              </p:ext>
            </p:extLst>
          </p:nvPr>
        </p:nvGraphicFramePr>
        <p:xfrm>
          <a:off x="1000664" y="1166139"/>
          <a:ext cx="7435969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33695" y="5222857"/>
            <a:ext cx="6969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Дирекция ИТ готова быть координатором и активным </a:t>
            </a:r>
            <a:r>
              <a:rPr lang="ru-RU" b="1" dirty="0" smtClean="0">
                <a:latin typeface="Calibri" pitchFamily="34" charset="0"/>
              </a:rPr>
              <a:t>участником </a:t>
            </a:r>
            <a:r>
              <a:rPr lang="ru-RU" b="1" dirty="0">
                <a:latin typeface="Calibri" pitchFamily="34" charset="0"/>
              </a:rPr>
              <a:t>в решении этих задач</a:t>
            </a:r>
          </a:p>
        </p:txBody>
      </p:sp>
    </p:spTree>
    <p:extLst>
      <p:ext uri="{BB962C8B-B14F-4D97-AF65-F5344CB8AC3E}">
        <p14:creationId xmlns:p14="http://schemas.microsoft.com/office/powerpoint/2010/main" val="17363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" y="613006"/>
            <a:ext cx="2619375" cy="1743075"/>
          </a:xfrm>
          <a:prstGeom prst="rect">
            <a:avLst/>
          </a:prstGeom>
        </p:spPr>
      </p:pic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52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03848" y="748853"/>
            <a:ext cx="8540151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Планы Дирекции ИТ на 2016 год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Helvetic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66" y="974232"/>
            <a:ext cx="897621" cy="1279587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28147315"/>
              </p:ext>
            </p:extLst>
          </p:nvPr>
        </p:nvGraphicFramePr>
        <p:xfrm>
          <a:off x="1078300" y="1621535"/>
          <a:ext cx="7591246" cy="4511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5557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914341"/>
            <a:ext cx="2619375" cy="1743075"/>
          </a:xfrm>
          <a:prstGeom prst="rect">
            <a:avLst/>
          </a:prstGeom>
        </p:spPr>
      </p:pic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53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03848" y="748853"/>
            <a:ext cx="8540151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Планы Дирекции ИТ на 2016 год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Helvetic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49" y="4506787"/>
            <a:ext cx="897621" cy="1279587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55035174"/>
              </p:ext>
            </p:extLst>
          </p:nvPr>
        </p:nvGraphicFramePr>
        <p:xfrm>
          <a:off x="1824614" y="1620390"/>
          <a:ext cx="6427585" cy="4499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918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54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1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0" y="748853"/>
            <a:ext cx="9143999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Планы соответствуют задачам</a:t>
            </a:r>
            <a:r>
              <a:rPr lang="ru-RU" sz="2400" dirty="0"/>
              <a:t>, </a:t>
            </a:r>
            <a:endParaRPr lang="ru-RU" sz="2400" dirty="0" smtClean="0"/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сформулированными </a:t>
            </a:r>
            <a:r>
              <a:rPr lang="ru-RU" sz="2400" dirty="0"/>
              <a:t>в Программе развития университета: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itchFamily="34" charset="0"/>
              <a:sym typeface="Helvetica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35446025"/>
              </p:ext>
            </p:extLst>
          </p:nvPr>
        </p:nvGraphicFramePr>
        <p:xfrm>
          <a:off x="2139352" y="1660489"/>
          <a:ext cx="636629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5" y="1882891"/>
            <a:ext cx="911996" cy="911996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88752722"/>
              </p:ext>
            </p:extLst>
          </p:nvPr>
        </p:nvGraphicFramePr>
        <p:xfrm>
          <a:off x="2139353" y="2927518"/>
          <a:ext cx="636629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16600454"/>
              </p:ext>
            </p:extLst>
          </p:nvPr>
        </p:nvGraphicFramePr>
        <p:xfrm>
          <a:off x="2139352" y="4556304"/>
          <a:ext cx="636629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5" y="3266107"/>
            <a:ext cx="928207" cy="9282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9" y="4977469"/>
            <a:ext cx="911996" cy="9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62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55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210056"/>
            <a:ext cx="8229600" cy="4835106"/>
          </a:xfrm>
        </p:spPr>
        <p:txBody>
          <a:bodyPr/>
          <a:lstStyle/>
          <a:p>
            <a:pPr marL="0" lvl="0" indent="0" algn="ctr">
              <a:buNone/>
            </a:pPr>
            <a:endParaRPr lang="ru-RU" sz="2800" b="1" dirty="0" smtClean="0"/>
          </a:p>
          <a:p>
            <a:pPr marL="0" lvl="0" indent="0" algn="ctr">
              <a:buNone/>
            </a:pPr>
            <a:r>
              <a:rPr lang="ru-RU" sz="2800" b="1" dirty="0" smtClean="0"/>
              <a:t>Спасибо за внимание!</a:t>
            </a:r>
          </a:p>
          <a:p>
            <a:pPr marL="0" lvl="0" indent="0" algn="ctr">
              <a:buNone/>
            </a:pPr>
            <a:endParaRPr lang="ru-RU" sz="2800" b="1" dirty="0"/>
          </a:p>
          <a:p>
            <a:pPr marL="0" lv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Проректор по ИТ - </a:t>
            </a:r>
            <a:r>
              <a:rPr lang="en-US" sz="2800" b="1" dirty="0">
                <a:solidFill>
                  <a:srgbClr val="C00000"/>
                </a:solidFill>
              </a:rPr>
              <a:t>a.v.poltavets@urfu.ru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Дирекция информационных технологий</a:t>
            </a:r>
          </a:p>
          <a:p>
            <a:pPr marL="0" lvl="0" indent="0" algn="ctr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dit.urfu.ru</a:t>
            </a:r>
          </a:p>
          <a:p>
            <a:pPr marL="0" lvl="0" indent="0" algn="ctr">
              <a:buNone/>
            </a:pPr>
            <a:endParaRPr lang="en-US" sz="2800" b="1" dirty="0"/>
          </a:p>
          <a:p>
            <a:pPr marL="0" lvl="0" indent="0" algn="ctr">
              <a:buNone/>
            </a:pPr>
            <a:r>
              <a:rPr lang="en-US" sz="2800" b="1" dirty="0" smtClean="0"/>
              <a:t>sd@urfu.ru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591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5057" y="2462826"/>
            <a:ext cx="3367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latin typeface="Calibri" pitchFamily="34" charset="0"/>
              </a:rPr>
              <a:t>Площадка </a:t>
            </a:r>
            <a:r>
              <a:rPr lang="ru-RU" sz="2400" dirty="0" err="1">
                <a:latin typeface="Calibri" pitchFamily="34" charset="0"/>
              </a:rPr>
              <a:t>Втузгородка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разделена </a:t>
            </a:r>
            <a:r>
              <a:rPr lang="ru-RU" sz="2400" dirty="0">
                <a:latin typeface="Calibri" panose="020F0502020204030204" pitchFamily="34" charset="0"/>
              </a:rPr>
              <a:t>на 8 кампусов</a:t>
            </a: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4" descr="Кампусы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51" y="809803"/>
            <a:ext cx="4728949" cy="537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6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8690" y="812423"/>
            <a:ext cx="763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Подключение </a:t>
            </a:r>
            <a:r>
              <a:rPr lang="ru-RU" sz="2400" b="1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УрФУ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к сети Интернет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4250767" y="1483385"/>
            <a:ext cx="470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" marR="25400" indent="-342900" algn="just">
              <a:spcAft>
                <a:spcPts val="300"/>
              </a:spcAft>
            </a:pP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Подключение университета к сети Интернет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осуществляется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на узлах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Мамина-Сибиряка -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145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и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Шейнкмана - 10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i="1" dirty="0"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32" y="1673516"/>
            <a:ext cx="3132119" cy="10124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8415" y="5036864"/>
            <a:ext cx="4947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" marR="25400" indent="-342900" algn="just">
              <a:spcAft>
                <a:spcPts val="30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sym typeface="Helvetica Neue"/>
              </a:rPr>
              <a:t>Также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sym typeface="Helvetica Neue"/>
              </a:rPr>
              <a:t>осуществляется прямой обмен со всеми операторами и крупными сетями Урала по договору с МСК-9 (1 Гбит/с). 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8" y="3687240"/>
            <a:ext cx="3623309" cy="92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MSK-IX-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82" y="4592895"/>
            <a:ext cx="2648118" cy="16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72888" y="3672809"/>
            <a:ext cx="4543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sym typeface="Helvetica Neue"/>
              </a:rPr>
              <a:t>Основным вышестоящим провайдером Интернет для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sym typeface="Helvetica Neue"/>
              </a:rPr>
              <a:t>УрФУ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sym typeface="Helvetica Neue"/>
              </a:rPr>
              <a:t> является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sym typeface="Helvetica Neue"/>
              </a:rPr>
              <a:t>«</a:t>
            </a:r>
            <a:r>
              <a:rPr lang="ru-RU" dirty="0" err="1" smtClean="0">
                <a:latin typeface="Calibri" panose="020F0502020204030204" pitchFamily="34" charset="0"/>
                <a:ea typeface="Times New Roman" panose="02020603050405020304" pitchFamily="18" charset="0"/>
                <a:sym typeface="Helvetica Neue"/>
              </a:rPr>
              <a:t>Информика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sym typeface="Helvetica Neue"/>
              </a:rPr>
              <a:t>» </a:t>
            </a:r>
          </a:p>
          <a:p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sym typeface="Helvetica Neue"/>
              </a:rPr>
              <a:t>(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sym typeface="Helvetica Neue"/>
              </a:rPr>
              <a:t>1 Гбит/с).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9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079715"/>
              </p:ext>
            </p:extLst>
          </p:nvPr>
        </p:nvGraphicFramePr>
        <p:xfrm>
          <a:off x="-1441695" y="-511980"/>
          <a:ext cx="11753850" cy="803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457200" y="613005"/>
            <a:ext cx="8229600" cy="801125"/>
          </a:xfrm>
        </p:spPr>
        <p:txBody>
          <a:bodyPr/>
          <a:lstStyle/>
          <a:p>
            <a:pPr lvl="0"/>
            <a:r>
              <a:rPr lang="ru-RU" dirty="0" smtClean="0"/>
              <a:t>Доступ в международные </a:t>
            </a:r>
            <a:br>
              <a:rPr lang="ru-RU" dirty="0" smtClean="0"/>
            </a:br>
            <a:r>
              <a:rPr lang="ru-RU" dirty="0" smtClean="0"/>
              <a:t>научно-образовательные</a:t>
            </a:r>
            <a:r>
              <a:rPr lang="ru-RU" dirty="0"/>
              <a:t> </a:t>
            </a:r>
            <a:r>
              <a:rPr lang="ru-RU" dirty="0" smtClean="0"/>
              <a:t>сети и Интернет</a:t>
            </a:r>
            <a:endParaRPr lang="ru-RU" dirty="0"/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457200" y="1552576"/>
            <a:ext cx="8476938" cy="4879900"/>
          </a:xfr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2000"/>
            </a:lvl1pPr>
          </a:lstStyle>
          <a:p>
            <a:pPr lvl="0" rtl="0">
              <a:defRPr lang="ru-RU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kern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Суммарная ширина </a:t>
            </a: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внешних каналов связи (Мбит/сек) </a:t>
            </a:r>
            <a:r>
              <a:rPr lang="ru-RU" sz="1400" kern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в 2015 году не изменилась</a:t>
            </a:r>
            <a:endParaRPr lang="ru-RU" sz="1400" kern="120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8</a:t>
            </a:fld>
            <a:endParaRPr lang="ru-RU"/>
          </a:p>
        </p:txBody>
      </p:sp>
      <p:pic>
        <p:nvPicPr>
          <p:cNvPr id="206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39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8690" y="812423"/>
            <a:ext cx="7635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ym typeface="Helvetica Neue"/>
              </a:rPr>
              <a:t>О доступе к корпоративной сети </a:t>
            </a:r>
            <a:r>
              <a:rPr lang="ru-RU" sz="2400" b="1" dirty="0" err="1">
                <a:sym typeface="Helvetica Neue"/>
              </a:rPr>
              <a:t>УрФУ</a:t>
            </a:r>
            <a:r>
              <a:rPr lang="ru-RU" sz="2400" b="1" dirty="0">
                <a:sym typeface="Helvetica Neue"/>
              </a:rPr>
              <a:t> в </a:t>
            </a:r>
            <a:r>
              <a:rPr lang="ru-RU" sz="2400" b="1" dirty="0" smtClean="0">
                <a:sym typeface="Helvetica Neue"/>
              </a:rPr>
              <a:t>общежитиях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3359880" y="2007327"/>
            <a:ext cx="4166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ym typeface="Helvetica Neue"/>
              </a:rPr>
              <a:t>Всего к сети </a:t>
            </a:r>
            <a:r>
              <a:rPr lang="ru-RU" dirty="0" err="1">
                <a:sym typeface="Helvetica Neue"/>
              </a:rPr>
              <a:t>УрФУ</a:t>
            </a:r>
            <a:r>
              <a:rPr lang="ru-RU" dirty="0">
                <a:sym typeface="Helvetica Neue"/>
              </a:rPr>
              <a:t> подключено 15 общежитий (из 16</a:t>
            </a:r>
            <a:r>
              <a:rPr lang="ru-RU" dirty="0" smtClean="0">
                <a:sym typeface="Helvetica Neue"/>
              </a:rPr>
              <a:t>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8" y="1919468"/>
            <a:ext cx="2216196" cy="122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317" y="3475766"/>
            <a:ext cx="8531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ym typeface="Helvetica Neue"/>
              </a:rPr>
              <a:t>4 </a:t>
            </a:r>
            <a:r>
              <a:rPr lang="ru-RU" dirty="0">
                <a:sym typeface="Helvetica Neue"/>
              </a:rPr>
              <a:t>общежития </a:t>
            </a:r>
            <a:r>
              <a:rPr lang="ru-RU" dirty="0" smtClean="0">
                <a:sym typeface="Helvetica Neue"/>
              </a:rPr>
              <a:t>(Большакова- 77,79, Фонвизина -2,4) – </a:t>
            </a:r>
            <a:r>
              <a:rPr lang="ru-RU" dirty="0" err="1" smtClean="0">
                <a:sym typeface="Helvetica Neue"/>
              </a:rPr>
              <a:t>Wi-Fi</a:t>
            </a:r>
            <a:r>
              <a:rPr lang="ru-RU" dirty="0" smtClean="0">
                <a:sym typeface="Helvetica Neue"/>
              </a:rPr>
              <a:t> февраль 2016;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ym typeface="Helvetica Neue"/>
              </a:rPr>
              <a:t>2 </a:t>
            </a:r>
            <a:r>
              <a:rPr lang="ru-RU" dirty="0">
                <a:sym typeface="Helvetica Neue"/>
              </a:rPr>
              <a:t>общежития </a:t>
            </a:r>
            <a:r>
              <a:rPr lang="ru-RU" dirty="0" smtClean="0">
                <a:sym typeface="Helvetica Neue"/>
              </a:rPr>
              <a:t>(Б71, Чапаева 16а) будут </a:t>
            </a:r>
            <a:r>
              <a:rPr lang="ru-RU" dirty="0">
                <a:sym typeface="Helvetica Neue"/>
              </a:rPr>
              <a:t>доукомплектованы беспроводным оборудованием, снятым с реконструируемых </a:t>
            </a:r>
            <a:r>
              <a:rPr lang="ru-RU" dirty="0" smtClean="0">
                <a:sym typeface="Helvetica Neue"/>
              </a:rPr>
              <a:t>общежитий;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ym typeface="Helvetica Neue"/>
              </a:rPr>
              <a:t>8 </a:t>
            </a:r>
            <a:r>
              <a:rPr lang="ru-RU" dirty="0">
                <a:sym typeface="Helvetica Neue"/>
              </a:rPr>
              <a:t>общежитий </a:t>
            </a:r>
            <a:r>
              <a:rPr lang="ru-RU" dirty="0" smtClean="0">
                <a:sym typeface="Helvetica Neue"/>
              </a:rPr>
              <a:t>– </a:t>
            </a:r>
            <a:r>
              <a:rPr lang="ru-RU" dirty="0">
                <a:sym typeface="Helvetica Neue"/>
              </a:rPr>
              <a:t>используют фрагментарные </a:t>
            </a:r>
            <a:r>
              <a:rPr lang="ru-RU" dirty="0" smtClean="0">
                <a:sym typeface="Helvetica Neue"/>
              </a:rPr>
              <a:t>сети, качество низкое;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ym typeface="Helvetica Neue"/>
              </a:rPr>
              <a:t>Комсомольская - 170 – </a:t>
            </a:r>
            <a:r>
              <a:rPr lang="ru-RU" dirty="0">
                <a:sym typeface="Helvetica Neue"/>
              </a:rPr>
              <a:t>готовится к сносу с последующим </a:t>
            </a:r>
            <a:r>
              <a:rPr lang="ru-RU" dirty="0" smtClean="0">
                <a:sym typeface="Helvetica Neue"/>
              </a:rPr>
              <a:t>строительством нового;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ym typeface="Helvetica Neue"/>
              </a:rPr>
              <a:t>Малышева - 144 – </a:t>
            </a:r>
            <a:r>
              <a:rPr lang="ru-RU" dirty="0">
                <a:sym typeface="Helvetica Neue"/>
              </a:rPr>
              <a:t>на текущий момент не подключено к корпоративной сети, </a:t>
            </a:r>
            <a:r>
              <a:rPr lang="ru-RU" dirty="0" smtClean="0">
                <a:sym typeface="Helvetica Neue"/>
              </a:rPr>
              <a:t>произведен </a:t>
            </a:r>
            <a:r>
              <a:rPr lang="ru-RU" dirty="0">
                <a:sym typeface="Helvetica Neue"/>
              </a:rPr>
              <a:t>ввод оптики в </a:t>
            </a:r>
            <a:r>
              <a:rPr lang="ru-RU" dirty="0" smtClean="0">
                <a:sym typeface="Helvetica Neue"/>
              </a:rPr>
              <a:t>здание.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6939d451-619d-4278-be88-fba4e8e49ac0">X6K5HYCTUP3X-367-982</_dlc_DocId>
    <_dlc_DocIdUrl xmlns="6939d451-619d-4278-be88-fba4e8e49ac0">
      <Url>http://pro.urfu.ru/PWA/cluster/dit/_layouts/15/DocIdRedir.aspx?ID=X6K5HYCTUP3X-367-982</Url>
      <Description>X6K5HYCTUP3X-367-982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01D42E87E8DFF48B7D7816E2947FC9E" ma:contentTypeVersion="1" ma:contentTypeDescription="Создание документа." ma:contentTypeScope="" ma:versionID="38404efca62d6d2a9ce03314392da248">
  <xsd:schema xmlns:xsd="http://www.w3.org/2001/XMLSchema" xmlns:xs="http://www.w3.org/2001/XMLSchema" xmlns:p="http://schemas.microsoft.com/office/2006/metadata/properties" xmlns:ns2="6939d451-619d-4278-be88-fba4e8e49ac0" xmlns:ns3="http://schemas.microsoft.com/sharepoint/v4" targetNamespace="http://schemas.microsoft.com/office/2006/metadata/properties" ma:root="true" ma:fieldsID="62379ba0300d220868d0656b417377a0" ns2:_="" ns3:_="">
    <xsd:import namespace="6939d451-619d-4278-be88-fba4e8e49ac0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9d451-619d-4278-be88-fba4e8e49a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1A403E-FC0A-4EA0-AC00-591E659336DA}">
  <ds:schemaRefs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sharepoint/v4"/>
    <ds:schemaRef ds:uri="http://schemas.microsoft.com/office/infopath/2007/PartnerControls"/>
    <ds:schemaRef ds:uri="6939d451-619d-4278-be88-fba4e8e49ac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2213D17-DA45-497D-A2A8-040D366AC2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315FE-0363-4B6F-A85F-867EB8405C5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986CD3A-8203-4566-B70C-9C1F17673E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39d451-619d-4278-be88-fba4e8e49ac0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</TotalTime>
  <Words>2957</Words>
  <Application>Microsoft Office PowerPoint</Application>
  <PresentationFormat>Экран (4:3)</PresentationFormat>
  <Paragraphs>455</Paragraphs>
  <Slides>55</Slides>
  <Notes>55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Arial</vt:lpstr>
      <vt:lpstr>Calibri</vt:lpstr>
      <vt:lpstr>Helvetica</vt:lpstr>
      <vt:lpstr>Helvetica Neue</vt:lpstr>
      <vt:lpstr>Times New Roman</vt:lpstr>
      <vt:lpstr>Wingdings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Доступ в международные  научно-образовательные сети и Интернет</vt:lpstr>
      <vt:lpstr>Презентация PowerPoint</vt:lpstr>
      <vt:lpstr>Презентация PowerPoint</vt:lpstr>
      <vt:lpstr>Динамика роста покрытия Wi-Fi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активных пользователей единого каталога</vt:lpstr>
      <vt:lpstr>Количество почтовых ящиков</vt:lpstr>
      <vt:lpstr>Презентация PowerPoint</vt:lpstr>
      <vt:lpstr>Сервис предоставления вычислительных мощностей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 ИТ-инфраструктуры УрФУ, 2013 г.</vt:lpstr>
      <vt:lpstr>Оценка уровня ИТ-инфраструктуры, 2013 год</vt:lpstr>
      <vt:lpstr>Презентация PowerPoint</vt:lpstr>
      <vt:lpstr>Модернизация ИТ-инфраструктуры в 2013-2015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Пьянзин Сергей Александрович</dc:creator>
  <cp:lastModifiedBy>Andrey Poltavets</cp:lastModifiedBy>
  <cp:revision>435</cp:revision>
  <cp:lastPrinted>2016-01-24T09:57:50Z</cp:lastPrinted>
  <dcterms:modified xsi:type="dcterms:W3CDTF">2016-01-27T07:36:58Z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0x010100201D42E87E8DFF48B7D7816E2947FC9E</vt:lpwstr>
  </property>
  <property fmtid="{D5CDD505-2E9C-101B-9397-08002B2CF9AE}" pid="3" name="_dlc_DocIdItemGuid">
    <vt:lpwstr>3f141b07-29d4-404a-a399-e8575ce2ed8d</vt:lpwstr>
  </property>
</Properties>
</file>