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57"/>
  </p:notesMasterIdLst>
  <p:handoutMasterIdLst>
    <p:handoutMasterId r:id="rId58"/>
  </p:handoutMasterIdLst>
  <p:sldIdLst>
    <p:sldId id="533" r:id="rId2"/>
    <p:sldId id="660" r:id="rId3"/>
    <p:sldId id="669" r:id="rId4"/>
    <p:sldId id="692" r:id="rId5"/>
    <p:sldId id="693" r:id="rId6"/>
    <p:sldId id="694" r:id="rId7"/>
    <p:sldId id="665" r:id="rId8"/>
    <p:sldId id="706" r:id="rId9"/>
    <p:sldId id="744" r:id="rId10"/>
    <p:sldId id="695" r:id="rId11"/>
    <p:sldId id="696" r:id="rId12"/>
    <p:sldId id="697" r:id="rId13"/>
    <p:sldId id="698" r:id="rId14"/>
    <p:sldId id="699" r:id="rId15"/>
    <p:sldId id="702" r:id="rId16"/>
    <p:sldId id="701" r:id="rId17"/>
    <p:sldId id="700" r:id="rId18"/>
    <p:sldId id="705" r:id="rId19"/>
    <p:sldId id="709" r:id="rId20"/>
    <p:sldId id="734" r:id="rId21"/>
    <p:sldId id="658" r:id="rId22"/>
    <p:sldId id="707" r:id="rId23"/>
    <p:sldId id="680" r:id="rId24"/>
    <p:sldId id="710" r:id="rId25"/>
    <p:sldId id="673" r:id="rId26"/>
    <p:sldId id="677" r:id="rId27"/>
    <p:sldId id="711" r:id="rId28"/>
    <p:sldId id="737" r:id="rId29"/>
    <p:sldId id="738" r:id="rId30"/>
    <p:sldId id="742" r:id="rId31"/>
    <p:sldId id="743" r:id="rId32"/>
    <p:sldId id="739" r:id="rId33"/>
    <p:sldId id="741" r:id="rId34"/>
    <p:sldId id="736" r:id="rId35"/>
    <p:sldId id="733" r:id="rId36"/>
    <p:sldId id="720" r:id="rId37"/>
    <p:sldId id="721" r:id="rId38"/>
    <p:sldId id="689" r:id="rId39"/>
    <p:sldId id="719" r:id="rId40"/>
    <p:sldId id="716" r:id="rId41"/>
    <p:sldId id="725" r:id="rId42"/>
    <p:sldId id="715" r:id="rId43"/>
    <p:sldId id="723" r:id="rId44"/>
    <p:sldId id="729" r:id="rId45"/>
    <p:sldId id="727" r:id="rId46"/>
    <p:sldId id="728" r:id="rId47"/>
    <p:sldId id="726" r:id="rId48"/>
    <p:sldId id="724" r:id="rId49"/>
    <p:sldId id="731" r:id="rId50"/>
    <p:sldId id="735" r:id="rId51"/>
    <p:sldId id="682" r:id="rId52"/>
    <p:sldId id="730" r:id="rId53"/>
    <p:sldId id="722" r:id="rId54"/>
    <p:sldId id="717" r:id="rId55"/>
    <p:sldId id="668" r:id="rId56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4317FD"/>
    <a:srgbClr val="D6E3EE"/>
    <a:srgbClr val="FF9BE5"/>
    <a:srgbClr val="003CB4"/>
    <a:srgbClr val="ACC6DC"/>
    <a:srgbClr val="729FC4"/>
    <a:srgbClr val="DDDDD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6" autoAdjust="0"/>
    <p:restoredTop sz="94425" autoAdjust="0"/>
  </p:normalViewPr>
  <p:slideViewPr>
    <p:cSldViewPr>
      <p:cViewPr>
        <p:scale>
          <a:sx n="79" d="100"/>
          <a:sy n="79" d="100"/>
        </p:scale>
        <p:origin x="-1386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32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PO\4&#1058;&#1103;&#1075;&#1091;&#1085;&#1086;&#1074;_&#1041;&#1077;&#1088;&#1076;&#1080;&#1085;_&#1055;&#1086;&#1087;&#1086;&#1074;_&#1050;&#1088;&#1091;&#1078;&#1072;&#1077;&#1074;\_2013_\&#1050;&#1085;&#1080;&#1078;&#1082;&#1072;\&#1057;&#1090;&#1088;&#1091;&#1082;&#1090;&#1091;&#1088;&#1072;%20&#1092;&#1080;&#1085;&#1072;&#1085;&#1089;&#1080;&#1088;&#1086;&#1074;&#1072;&#1085;&#1080;&#1103;%20201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Documents%20and%20Settings\garanja\&#1056;&#1072;&#1073;&#1086;&#1095;&#1080;&#1081;%20&#1089;&#1090;&#1086;&#1083;\&#1055;&#1086;&#1082;&#1072;&#1079;&#1079;&#1072;&#1090;&#1077;&#1083;&#1080;%2003.2014.xls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Documents%20and%20Settings\garanja\&#1056;&#1072;&#1073;&#1086;&#1095;&#1080;&#1081;%20&#1089;&#1090;&#1086;&#1083;\&#1055;&#1086;&#1082;&#1072;&#1079;&#1079;&#1072;&#1090;&#1077;&#1083;&#1080;%2003.2014.xls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F:\&#1059;&#1088;&#1060;&#1059;\9%20&#1087;&#1086;&#1089;&#1083;&#1077;%2001-09-11\&#1059;&#1095;&#1077;&#1085;&#1099;&#1081;%20&#1089;&#1086;&#1074;&#1077;&#1090;%20&#1059;&#1088;&#1060;&#1059;\2014%20&#1075;&#1086;&#1076;\24-03-14\&#1087;&#1091;&#1073;&#1083;&#1080;&#1082;&#1072;&#1094;%20&#1072;&#1082;&#1090;&#1080;&#1074;&#1085;&#1086;&#1089;&#1090;&#1100;%20&#1053;&#1055;&#1056;%20&#1074;%20%202013%20&#1086;&#1090;%20&#1056;&#1072;&#1078;&#1077;&#1074;&#1086;&#1081;%2018-03-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3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9;&#1088;&#1060;&#1059;\9%20&#1087;&#1086;&#1089;&#1083;&#1077;%2001-09-11\&#1087;&#1088;&#1086;&#1075;&#1088;&#1072;&#1084;&#1084;&#1072;%20&#1088;&#1072;&#1079;&#1074;&#1080;&#1090;&#1080;&#1103;%202013\&#1088;&#1072;&#1089;&#1093;&#1086;&#1076;&#1086;&#1074;&#1072;&#1085;&#1080;&#1077;%20&#1089;&#1088;&#1077;&#1076;&#1089;&#1090;&#1074;%20&#1074;%202012%20&#1080;%202013%20&#1075;&#1075;%20&#1086;&#1090;%20&#1052;&#1072;&#1082;&#1072;&#1088;&#1086;&#1074;&#1072;%2021-08-12\2014%20&#1075;&#1086;&#1076;\2013-&#1055;&#1056;2.1%20&#1087;&#1086;&#1083;&#1085;&#1072;&#1103;%20&#1085;&#1072;%2006.03.1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iblioteka\&#1059;&#1088;&#1060;&#1059;\&#1056;&#1048;&#1053;&#1062;\&#1044;&#1083;&#1103;%20&#1050;&#1088;&#1091;&#1078;&#1072;&#1077;&#1074;&#1072;\&#1050;&#1086;&#1083;-&#1074;&#1086;%20&#1089;&#1086;&#1090;&#1088;&#1091;&#1076;&#1085;&#1080;&#1082;&#1086;&#1074;%20&#1074;%20SI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E:\&#1059;&#1088;&#1060;&#1059;\&#1087;&#1088;&#1077;&#1079;&#1077;&#1085;&#1090;&#1072;&#1094;&#1080;&#1080;%20&#1080;%20&#1080;&#1085;&#1092;&#1086;&#1088;&#1084;%20&#1084;&#1072;&#1090;&#1077;&#1088;&#1080;&#1072;&#1083;&#1099;\&#1076;&#1080;&#1088;&#1077;&#1082;&#1094;&#1080;&#1103;%2025-02-14\&#1086;&#1073;&#1098;&#1077;&#1084;&#1099;%20&#1085;&#1072;&#1091;&#1082;&#1080;%202011-2013%20&#1085;&#1072;%2020-02-14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PPO\4&#1058;&#1103;&#1075;&#1091;&#1085;&#1086;&#1074;_&#1041;&#1077;&#1088;&#1076;&#1080;&#1085;_&#1055;&#1086;&#1087;&#1086;&#1074;_&#1050;&#1088;&#1091;&#1078;&#1072;&#1077;&#1074;\_2013_\&#1050;&#1085;&#1080;&#1078;&#1082;&#1072;\&#1064;&#1084;&#1072;&#1082;&#1086;&#1074;&#1072;\&#1040;&#1083;&#1077;&#1082;&#1089;&#1077;&#1102;%20&#1074;%20&#1082;&#1085;&#1080;&#1075;&#1091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9;&#1088;&#1060;&#1059;\9%20&#1087;&#1086;&#1089;&#1083;&#1077;%2001-09-11\&#1059;&#1095;&#1077;&#1085;&#1099;&#1081;%20&#1089;&#1086;&#1074;&#1077;&#1090;%20&#1059;&#1088;&#1060;&#1059;\2014%20&#1075;&#1086;&#1076;\24-03-14\&#1088;&#1072;&#1073;&#1086;&#1095;&#1080;&#1077;%20&#1089;&#1083;&#1072;&#1081;&#1076;&#1099;%20&#1086;&#1090;%20&#1052;&#1072;&#1082;&#1086;&#1074;&#1089;&#1082;&#1086;&#1075;&#1086;%20&#1080;%20&#1064;&#1084;&#1072;&#1082;&#1086;&#1074;&#1086;&#1081;%2019-03-14\&#1086;&#1073;&#1086;&#1088;&#1091;&#1076;&#1086;&#1074;&#1072;&#1085;&#1080;&#1077;%20&#1080;&#1079;&#1084;&#1077;&#1085;&#1077;&#1085;%20&#1042;&#1042;%2024-03-1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erver\PPO\4&#1058;&#1103;&#1075;&#1091;&#1085;&#1086;&#1074;_&#1041;&#1077;&#1088;&#1076;&#1080;&#1085;_&#1055;&#1086;&#1087;&#1086;&#1074;_&#1050;&#1088;&#1091;&#1078;&#1072;&#1077;&#1074;\_2013_\&#1050;&#1085;&#1080;&#1078;&#1082;&#1072;\&#1054;&#1073;&#1098;&#1105;&#1084;%20&#1074;&#1099;&#1088;&#1072;&#1073;&#1086;&#1090;&#1082;&#1080;%20&#1085;&#1072;%201%20&#1088;&#1072;&#1073;&#1086;&#1090;&#1085;&#1080;&#1082;&#107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aranja\&#1056;&#1072;&#1073;&#1086;&#1095;&#1080;&#1081;%20&#1089;&#1090;&#1086;&#1083;\&#1055;&#1086;&#1082;&#1072;&#1079;&#1079;&#1072;&#1090;&#1077;&#1083;&#1080;%2003.2014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aranja\&#1056;&#1072;&#1073;&#1086;&#1095;&#1080;&#1081;%20&#1089;&#1090;&#1086;&#1083;\&#1055;&#1086;&#1082;&#1072;&#1079;&#1079;&#1072;&#1090;&#1077;&#1083;&#1080;%2003.2014.xls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garanja\&#1056;&#1072;&#1073;&#1086;&#1095;&#1080;&#1081;%20&#1089;&#1090;&#1086;&#1083;\&#1055;&#1086;&#1082;&#1072;&#1079;&#1079;&#1072;&#1090;&#1077;&#1083;&#1080;%2003.2014.xls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garanja\&#1056;&#1072;&#1073;&#1086;&#1095;&#1080;&#1081;%20&#1089;&#1090;&#1086;&#1083;\&#1055;&#1086;&#1082;&#1072;&#1079;&#1079;&#1072;&#1090;&#1077;&#1083;&#1080;%2003.2014.xls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2908791135099682"/>
          <c:y val="0.10635540224154323"/>
          <c:w val="0.50485693598644765"/>
          <c:h val="0.77250722114509551"/>
        </c:manualLayout>
      </c:layout>
      <c:pieChart>
        <c:varyColors val="1"/>
        <c:ser>
          <c:idx val="0"/>
          <c:order val="0"/>
          <c:explosion val="2"/>
          <c:dLbls>
            <c:dLbl>
              <c:idx val="0"/>
              <c:layout>
                <c:manualLayout>
                  <c:x val="-4.0944883243677292E-3"/>
                  <c:y val="-4.176706932971751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Минобразования и науки</a:t>
                    </a:r>
                    <a:endParaRPr lang="en-US" sz="1600" b="1" dirty="0"/>
                  </a:p>
                  <a:p>
                    <a:r>
                      <a:rPr lang="ru-RU" sz="1600" b="1" dirty="0"/>
                      <a:t>26,7%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1"/>
              <c:layout>
                <c:manualLayout>
                  <c:x val="5.2263685004802031E-2"/>
                  <c:y val="-3.242133641440424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Стипендии Президента (пост.№563)</a:t>
                    </a:r>
                    <a:r>
                      <a:rPr lang="en-US" sz="1600" b="1" dirty="0"/>
                      <a:t> </a:t>
                    </a:r>
                    <a:r>
                      <a:rPr lang="ru-RU" sz="1600" b="1" dirty="0"/>
                      <a:t> </a:t>
                    </a:r>
                    <a:endParaRPr lang="en-US" sz="1600" b="1" dirty="0"/>
                  </a:p>
                  <a:p>
                    <a:r>
                      <a:rPr lang="ru-RU" sz="1600" b="1" dirty="0"/>
                      <a:t>0,3%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2"/>
              <c:layout>
                <c:manualLayout>
                  <c:x val="7.1299815971279448E-2"/>
                  <c:y val="5.8864367770611749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РФФИ, РГНФ </a:t>
                    </a:r>
                    <a:endParaRPr lang="en-US" sz="1600" b="1" dirty="0"/>
                  </a:p>
                  <a:p>
                    <a:r>
                      <a:rPr lang="ru-RU" sz="1600" b="1" dirty="0"/>
                      <a:t>6,5%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3"/>
              <c:layout>
                <c:manualLayout>
                  <c:x val="-5.3292167673136506E-2"/>
                  <c:y val="8.097092239553273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Правительство </a:t>
                    </a:r>
                  </a:p>
                  <a:p>
                    <a:r>
                      <a:rPr lang="ru-RU" sz="1600" b="1" i="0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Свердловской области</a:t>
                    </a:r>
                    <a:endParaRPr lang="en-US" sz="1600" b="1" i="0" u="none" strike="noStrike" baseline="0" dirty="0">
                      <a:solidFill>
                        <a:srgbClr val="000000"/>
                      </a:solidFill>
                      <a:latin typeface="Calibri"/>
                      <a:cs typeface="Calibri"/>
                    </a:endParaRPr>
                  </a:p>
                  <a:p>
                    <a:r>
                      <a:rPr lang="ru-RU" sz="1600" b="1" i="0" u="none" strike="noStrike" baseline="0" dirty="0">
                        <a:solidFill>
                          <a:srgbClr val="000000"/>
                        </a:solidFill>
                        <a:latin typeface="Calibri"/>
                        <a:cs typeface="Calibri"/>
                      </a:rPr>
                      <a:t>0,7%</a:t>
                    </a:r>
                  </a:p>
                </c:rich>
              </c:tx>
              <c:dLblPos val="bestFit"/>
            </c:dLbl>
            <c:dLbl>
              <c:idx val="4"/>
              <c:layout>
                <c:manualLayout>
                  <c:x val="-3.3538115246796354E-2"/>
                  <c:y val="-5.3803196610822328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Средства российских хозяйствующих </a:t>
                    </a:r>
                    <a:r>
                      <a:rPr lang="ru-RU" sz="1600" b="1" dirty="0" smtClean="0"/>
                      <a:t>субъектов (включая собственные средства) </a:t>
                    </a:r>
                    <a:endParaRPr lang="en-US" sz="1600" b="1" dirty="0"/>
                  </a:p>
                  <a:p>
                    <a:r>
                      <a:rPr lang="ru-RU" sz="1600" b="1" dirty="0"/>
                      <a:t>64,0%</a:t>
                    </a:r>
                  </a:p>
                </c:rich>
              </c:tx>
              <c:dLblPos val="bestFit"/>
              <c:showVal val="1"/>
              <c:showCatName val="1"/>
            </c:dLbl>
            <c:dLbl>
              <c:idx val="5"/>
              <c:layout>
                <c:manualLayout>
                  <c:x val="-0.15886441375557794"/>
                  <c:y val="1.6029847872135582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Средства зарубежных источников</a:t>
                    </a:r>
                    <a:endParaRPr lang="en-US" sz="1600" b="1" dirty="0"/>
                  </a:p>
                  <a:p>
                    <a:r>
                      <a:rPr lang="ru-RU" sz="1600" b="1" dirty="0"/>
                      <a:t>1,7%</a:t>
                    </a:r>
                  </a:p>
                </c:rich>
              </c:tx>
              <c:dLblPos val="bestFit"/>
              <c:showVal val="1"/>
              <c:showCatName val="1"/>
            </c:dLbl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Val val="1"/>
            <c:showCatName val="1"/>
            <c:showLeaderLines val="1"/>
          </c:dLbls>
          <c:cat>
            <c:strRef>
              <c:f>'Структура финансирования '!$B$1:$G$1</c:f>
              <c:strCache>
                <c:ptCount val="6"/>
                <c:pt idx="0">
                  <c:v>Минобразования и науки</c:v>
                </c:pt>
                <c:pt idx="1">
                  <c:v>Стипендии Президента (пост.№563)
</c:v>
                </c:pt>
                <c:pt idx="2">
                  <c:v>РФФИ, РГНФ</c:v>
                </c:pt>
                <c:pt idx="3">
                  <c:v>Правительство Свердловской области</c:v>
                </c:pt>
                <c:pt idx="4">
                  <c:v>Средства российских хозяйствующих субъектов </c:v>
                </c:pt>
                <c:pt idx="5">
                  <c:v>Средства зарубежных источников </c:v>
                </c:pt>
              </c:strCache>
            </c:strRef>
          </c:cat>
          <c:val>
            <c:numRef>
              <c:f>'Структура финансирования '!$B$5:$G$5</c:f>
              <c:numCache>
                <c:formatCode>0.0%</c:formatCode>
                <c:ptCount val="6"/>
                <c:pt idx="0">
                  <c:v>0.26742938863067667</c:v>
                </c:pt>
                <c:pt idx="1">
                  <c:v>2.8602073650339762E-3</c:v>
                </c:pt>
                <c:pt idx="2">
                  <c:v>6.4593016327017416E-2</c:v>
                </c:pt>
                <c:pt idx="3">
                  <c:v>8.3422714813490648E-3</c:v>
                </c:pt>
                <c:pt idx="4">
                  <c:v>0.64020974854010493</c:v>
                </c:pt>
                <c:pt idx="5">
                  <c:v>1.6565367655821721E-2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233059573995615E-2"/>
          <c:y val="2.5511412106935801E-2"/>
          <c:w val="0.75789749326545852"/>
          <c:h val="0.78122466544762537"/>
        </c:manualLayout>
      </c:layout>
      <c:barChart>
        <c:barDir val="col"/>
        <c:grouping val="clustered"/>
        <c:ser>
          <c:idx val="0"/>
          <c:order val="0"/>
          <c:tx>
            <c:strRef>
              <c:f>if!$C$4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if!$B$6:$B$20</c:f>
              <c:strCache>
                <c:ptCount val="15"/>
                <c:pt idx="0">
                  <c:v>ВШЭМ</c:v>
                </c:pt>
                <c:pt idx="1">
                  <c:v>ИГНИ</c:v>
                </c:pt>
                <c:pt idx="2">
                  <c:v>ИЕН</c:v>
                </c:pt>
                <c:pt idx="3">
                  <c:v>ИМКН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ИСПН</c:v>
                </c:pt>
                <c:pt idx="8">
                  <c:v>ММИ</c:v>
                </c:pt>
                <c:pt idx="9">
                  <c:v>НТИ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ХТИ</c:v>
                </c:pt>
                <c:pt idx="14">
                  <c:v>ИГУП</c:v>
                </c:pt>
              </c:strCache>
            </c:strRef>
          </c:cat>
          <c:val>
            <c:numRef>
              <c:f>if!$F$6:$F$20</c:f>
              <c:numCache>
                <c:formatCode>General</c:formatCode>
                <c:ptCount val="15"/>
                <c:pt idx="0">
                  <c:v>0.41000000000000031</c:v>
                </c:pt>
                <c:pt idx="1">
                  <c:v>1</c:v>
                </c:pt>
                <c:pt idx="2">
                  <c:v>0.21000000000000021</c:v>
                </c:pt>
                <c:pt idx="3">
                  <c:v>0.52</c:v>
                </c:pt>
                <c:pt idx="4">
                  <c:v>0.33000000000000085</c:v>
                </c:pt>
                <c:pt idx="5">
                  <c:v>0.29000000000000031</c:v>
                </c:pt>
                <c:pt idx="6">
                  <c:v>0.70000000000000062</c:v>
                </c:pt>
                <c:pt idx="7">
                  <c:v>0</c:v>
                </c:pt>
                <c:pt idx="8">
                  <c:v>0.73000000000000065</c:v>
                </c:pt>
                <c:pt idx="9">
                  <c:v>0.2</c:v>
                </c:pt>
                <c:pt idx="10">
                  <c:v>1</c:v>
                </c:pt>
                <c:pt idx="11">
                  <c:v>0.63000000000000134</c:v>
                </c:pt>
                <c:pt idx="12">
                  <c:v>0.2</c:v>
                </c:pt>
                <c:pt idx="13">
                  <c:v>0.15000000000000024</c:v>
                </c:pt>
                <c:pt idx="14">
                  <c:v>1</c:v>
                </c:pt>
              </c:numCache>
            </c:numRef>
          </c:val>
        </c:ser>
        <c:ser>
          <c:idx val="1"/>
          <c:order val="1"/>
          <c:tx>
            <c:strRef>
              <c:f>if!$G$4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B0F0"/>
            </a:solidFill>
          </c:spPr>
          <c:dPt>
            <c:idx val="11"/>
            <c:spPr>
              <a:solidFill>
                <a:srgbClr val="94B6D2"/>
              </a:solidFill>
            </c:spPr>
          </c:dPt>
          <c:cat>
            <c:strRef>
              <c:f>if!$B$6:$B$20</c:f>
              <c:strCache>
                <c:ptCount val="15"/>
                <c:pt idx="0">
                  <c:v>ВШЭМ</c:v>
                </c:pt>
                <c:pt idx="1">
                  <c:v>ИГНИ</c:v>
                </c:pt>
                <c:pt idx="2">
                  <c:v>ИЕН</c:v>
                </c:pt>
                <c:pt idx="3">
                  <c:v>ИМКН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ИСПН</c:v>
                </c:pt>
                <c:pt idx="8">
                  <c:v>ММИ</c:v>
                </c:pt>
                <c:pt idx="9">
                  <c:v>НТИ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ХТИ</c:v>
                </c:pt>
                <c:pt idx="14">
                  <c:v>ИГУП</c:v>
                </c:pt>
              </c:strCache>
            </c:strRef>
          </c:cat>
          <c:val>
            <c:numRef>
              <c:f>if!$J$6:$J$20</c:f>
              <c:numCache>
                <c:formatCode>General</c:formatCode>
                <c:ptCount val="15"/>
                <c:pt idx="0">
                  <c:v>0.69000000000000061</c:v>
                </c:pt>
                <c:pt idx="1">
                  <c:v>0.77000000000000135</c:v>
                </c:pt>
                <c:pt idx="2">
                  <c:v>0.13</c:v>
                </c:pt>
                <c:pt idx="3">
                  <c:v>0.53</c:v>
                </c:pt>
                <c:pt idx="4">
                  <c:v>0.44</c:v>
                </c:pt>
                <c:pt idx="5">
                  <c:v>0.35000000000000031</c:v>
                </c:pt>
                <c:pt idx="6">
                  <c:v>0.8</c:v>
                </c:pt>
                <c:pt idx="7">
                  <c:v>0.29000000000000031</c:v>
                </c:pt>
                <c:pt idx="8">
                  <c:v>0.82000000000000062</c:v>
                </c:pt>
                <c:pt idx="9">
                  <c:v>0.5</c:v>
                </c:pt>
                <c:pt idx="10">
                  <c:v>1</c:v>
                </c:pt>
                <c:pt idx="11">
                  <c:v>0.79</c:v>
                </c:pt>
                <c:pt idx="12">
                  <c:v>0.23</c:v>
                </c:pt>
                <c:pt idx="13">
                  <c:v>0.17</c:v>
                </c:pt>
                <c:pt idx="14">
                  <c:v>1</c:v>
                </c:pt>
              </c:numCache>
            </c:numRef>
          </c:val>
        </c:ser>
        <c:axId val="73141248"/>
        <c:axId val="73143040"/>
      </c:barChart>
      <c:catAx>
        <c:axId val="7314124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5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73143040"/>
        <c:crosses val="autoZero"/>
        <c:auto val="1"/>
        <c:lblAlgn val="ctr"/>
        <c:lblOffset val="100"/>
      </c:catAx>
      <c:valAx>
        <c:axId val="73143040"/>
        <c:scaling>
          <c:orientation val="minMax"/>
        </c:scaling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73141248"/>
        <c:crosses val="autoZero"/>
        <c:crossBetween val="between"/>
      </c:valAx>
      <c:spPr>
        <a:solidFill>
          <a:srgbClr val="FFC000">
            <a:alpha val="19000"/>
          </a:srgbClr>
        </a:solidFill>
      </c:spPr>
    </c:plotArea>
    <c:legend>
      <c:legendPos val="r"/>
      <c:layout>
        <c:manualLayout>
          <c:xMode val="edge"/>
          <c:yMode val="edge"/>
          <c:x val="0.88679583612915991"/>
          <c:y val="0.25000448236190592"/>
          <c:w val="9.8865117162600727E-2"/>
          <c:h val="0.11359077031879559"/>
        </c:manualLayout>
      </c:layout>
      <c:txPr>
        <a:bodyPr/>
        <a:lstStyle/>
        <a:p>
          <a:pPr>
            <a:defRPr sz="16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</c:spPr>
  <c:externalData r:id="rId2"/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39730009807404E-2"/>
          <c:y val="4.1067204158489419E-2"/>
          <c:w val="0.82252910771217025"/>
          <c:h val="0.77474836413785164"/>
        </c:manualLayout>
      </c:layout>
      <c:barChart>
        <c:barDir val="col"/>
        <c:grouping val="clustered"/>
        <c:ser>
          <c:idx val="0"/>
          <c:order val="0"/>
          <c:tx>
            <c:strRef>
              <c:f>if!$C$4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c:spPr>
          <c:cat>
            <c:strRef>
              <c:f>if!$B$6:$B$20</c:f>
              <c:strCache>
                <c:ptCount val="15"/>
                <c:pt idx="0">
                  <c:v>ВШЭМ</c:v>
                </c:pt>
                <c:pt idx="1">
                  <c:v>ИГНИ</c:v>
                </c:pt>
                <c:pt idx="2">
                  <c:v>ИЕН</c:v>
                </c:pt>
                <c:pt idx="3">
                  <c:v>ИМКН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ИСПН</c:v>
                </c:pt>
                <c:pt idx="8">
                  <c:v>ММИ</c:v>
                </c:pt>
                <c:pt idx="9">
                  <c:v>НТИ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ХТИ</c:v>
                </c:pt>
                <c:pt idx="14">
                  <c:v>ИГУП</c:v>
                </c:pt>
              </c:strCache>
            </c:strRef>
          </c:cat>
          <c:val>
            <c:numRef>
              <c:f>if!$D$6:$D$20</c:f>
              <c:numCache>
                <c:formatCode>General</c:formatCode>
                <c:ptCount val="15"/>
                <c:pt idx="0">
                  <c:v>0.27</c:v>
                </c:pt>
                <c:pt idx="1">
                  <c:v>0</c:v>
                </c:pt>
                <c:pt idx="2">
                  <c:v>1.6600000000000001</c:v>
                </c:pt>
                <c:pt idx="3">
                  <c:v>0.46</c:v>
                </c:pt>
                <c:pt idx="4">
                  <c:v>0.29000000000000031</c:v>
                </c:pt>
                <c:pt idx="5">
                  <c:v>0.55200000000000005</c:v>
                </c:pt>
                <c:pt idx="6">
                  <c:v>9.4000000000000028E-2</c:v>
                </c:pt>
                <c:pt idx="7">
                  <c:v>0</c:v>
                </c:pt>
                <c:pt idx="8">
                  <c:v>0.64100000000000135</c:v>
                </c:pt>
                <c:pt idx="9">
                  <c:v>0.41600000000000031</c:v>
                </c:pt>
                <c:pt idx="10">
                  <c:v>0</c:v>
                </c:pt>
                <c:pt idx="11">
                  <c:v>0.17</c:v>
                </c:pt>
                <c:pt idx="12">
                  <c:v>1.26</c:v>
                </c:pt>
                <c:pt idx="13">
                  <c:v>1.21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if!$G$4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4B6D2"/>
            </a:solidFill>
          </c:spPr>
          <c:cat>
            <c:strRef>
              <c:f>if!$B$6:$B$20</c:f>
              <c:strCache>
                <c:ptCount val="15"/>
                <c:pt idx="0">
                  <c:v>ВШЭМ</c:v>
                </c:pt>
                <c:pt idx="1">
                  <c:v>ИГНИ</c:v>
                </c:pt>
                <c:pt idx="2">
                  <c:v>ИЕН</c:v>
                </c:pt>
                <c:pt idx="3">
                  <c:v>ИМКН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ИСПН</c:v>
                </c:pt>
                <c:pt idx="8">
                  <c:v>ММИ</c:v>
                </c:pt>
                <c:pt idx="9">
                  <c:v>НТИ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ХТИ</c:v>
                </c:pt>
                <c:pt idx="14">
                  <c:v>ИГУП</c:v>
                </c:pt>
              </c:strCache>
            </c:strRef>
          </c:cat>
          <c:val>
            <c:numRef>
              <c:f>if!$H$6:$H$20</c:f>
              <c:numCache>
                <c:formatCode>General</c:formatCode>
                <c:ptCount val="15"/>
                <c:pt idx="0">
                  <c:v>0.1540000000000003</c:v>
                </c:pt>
                <c:pt idx="1">
                  <c:v>3.500000000000001E-2</c:v>
                </c:pt>
                <c:pt idx="2">
                  <c:v>1.6040000000000001</c:v>
                </c:pt>
                <c:pt idx="3">
                  <c:v>0.62100000000000122</c:v>
                </c:pt>
                <c:pt idx="4">
                  <c:v>0.20600000000000004</c:v>
                </c:pt>
                <c:pt idx="5">
                  <c:v>0.44</c:v>
                </c:pt>
                <c:pt idx="6">
                  <c:v>7.9000000000000153E-2</c:v>
                </c:pt>
                <c:pt idx="7">
                  <c:v>0.65500000000000158</c:v>
                </c:pt>
                <c:pt idx="8">
                  <c:v>7.3999999999999996E-2</c:v>
                </c:pt>
                <c:pt idx="9">
                  <c:v>0.16300000000000001</c:v>
                </c:pt>
                <c:pt idx="10">
                  <c:v>0</c:v>
                </c:pt>
                <c:pt idx="11">
                  <c:v>8.1000000000000003E-2</c:v>
                </c:pt>
                <c:pt idx="12">
                  <c:v>1.45</c:v>
                </c:pt>
                <c:pt idx="13">
                  <c:v>1.0660000000000001</c:v>
                </c:pt>
                <c:pt idx="14">
                  <c:v>7.1999999999999995E-2</c:v>
                </c:pt>
              </c:numCache>
            </c:numRef>
          </c:val>
        </c:ser>
        <c:axId val="74213632"/>
        <c:axId val="74295552"/>
      </c:barChart>
      <c:catAx>
        <c:axId val="742136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74295552"/>
        <c:crosses val="autoZero"/>
        <c:auto val="1"/>
        <c:lblAlgn val="ctr"/>
        <c:lblOffset val="100"/>
      </c:catAx>
      <c:valAx>
        <c:axId val="74295552"/>
        <c:scaling>
          <c:orientation val="minMax"/>
        </c:scaling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74213632"/>
        <c:crosses val="autoZero"/>
        <c:crossBetween val="between"/>
      </c:valAx>
      <c:spPr>
        <a:solidFill>
          <a:srgbClr val="FFC000">
            <a:alpha val="19000"/>
          </a:srgbClr>
        </a:solidFill>
      </c:spPr>
    </c:plotArea>
    <c:legend>
      <c:legendPos val="r"/>
      <c:layout>
        <c:manualLayout>
          <c:xMode val="edge"/>
          <c:yMode val="edge"/>
          <c:x val="0.89189090060264076"/>
          <c:y val="0.28673563691862464"/>
          <c:w val="9.1648146610207468E-2"/>
          <c:h val="0.1212804385367322"/>
        </c:manualLayout>
      </c:layout>
      <c:txPr>
        <a:bodyPr/>
        <a:lstStyle/>
        <a:p>
          <a:pPr>
            <a:defRPr sz="1600" b="1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</c:spPr>
  <c:externalData r:id="rId2"/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cat>
            <c:strRef>
              <c:f>Лист1!$B$3:$B$16</c:f>
              <c:strCache>
                <c:ptCount val="14"/>
                <c:pt idx="0">
                  <c:v>ВШЭМ</c:v>
                </c:pt>
                <c:pt idx="1">
                  <c:v>ИГНИ</c:v>
                </c:pt>
                <c:pt idx="2">
                  <c:v>ИГУП</c:v>
                </c:pt>
                <c:pt idx="3">
                  <c:v>ИЕН</c:v>
                </c:pt>
                <c:pt idx="4">
                  <c:v>ИМКН</c:v>
                </c:pt>
                <c:pt idx="5">
                  <c:v>ИММт</c:v>
                </c:pt>
                <c:pt idx="6">
                  <c:v>ИнФО</c:v>
                </c:pt>
                <c:pt idx="7">
                  <c:v>ИРИТ-РТФ</c:v>
                </c:pt>
                <c:pt idx="8">
                  <c:v>ИСПН</c:v>
                </c:pt>
                <c:pt idx="9">
                  <c:v>ММИ</c:v>
                </c:pt>
                <c:pt idx="10">
                  <c:v>СТИ</c:v>
                </c:pt>
                <c:pt idx="11">
                  <c:v>УралЭнин</c:v>
                </c:pt>
                <c:pt idx="12">
                  <c:v>ФТИ</c:v>
                </c:pt>
                <c:pt idx="13">
                  <c:v>ХТИ</c:v>
                </c:pt>
              </c:strCache>
            </c:strRef>
          </c:cat>
          <c:val>
            <c:numRef>
              <c:f>Лист1!$O$3:$O$16</c:f>
              <c:numCache>
                <c:formatCode>0.00</c:formatCode>
                <c:ptCount val="14"/>
                <c:pt idx="0">
                  <c:v>4.2718446601941809</c:v>
                </c:pt>
                <c:pt idx="1">
                  <c:v>1.9178082191780819</c:v>
                </c:pt>
                <c:pt idx="2">
                  <c:v>5.5555555555555456</c:v>
                </c:pt>
                <c:pt idx="3">
                  <c:v>49.557522123893804</c:v>
                </c:pt>
                <c:pt idx="4">
                  <c:v>30.917874396135264</c:v>
                </c:pt>
                <c:pt idx="5">
                  <c:v>33.333333333333329</c:v>
                </c:pt>
                <c:pt idx="6">
                  <c:v>6.0240963855421734</c:v>
                </c:pt>
                <c:pt idx="7">
                  <c:v>12.8</c:v>
                </c:pt>
                <c:pt idx="8">
                  <c:v>2.5316455696202502</c:v>
                </c:pt>
                <c:pt idx="9">
                  <c:v>9.6969696969697008</c:v>
                </c:pt>
                <c:pt idx="10">
                  <c:v>3.1847133757961812</c:v>
                </c:pt>
                <c:pt idx="11">
                  <c:v>16.025641025641026</c:v>
                </c:pt>
                <c:pt idx="12">
                  <c:v>35.19061583577718</c:v>
                </c:pt>
                <c:pt idx="13">
                  <c:v>51.063829787233992</c:v>
                </c:pt>
              </c:numCache>
            </c:numRef>
          </c:val>
        </c:ser>
        <c:axId val="74402048"/>
        <c:axId val="74444800"/>
      </c:barChart>
      <c:catAx>
        <c:axId val="74402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4444800"/>
        <c:crosses val="autoZero"/>
        <c:auto val="1"/>
        <c:lblAlgn val="ctr"/>
        <c:lblOffset val="100"/>
      </c:catAx>
      <c:valAx>
        <c:axId val="74444800"/>
        <c:scaling>
          <c:orientation val="minMax"/>
        </c:scaling>
        <c:axPos val="l"/>
        <c:majorGridlines/>
        <c:numFmt formatCode="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4402048"/>
        <c:crosses val="autoZero"/>
        <c:crossBetween val="between"/>
      </c:valAx>
      <c:spPr>
        <a:solidFill>
          <a:srgbClr val="FFC000">
            <a:alpha val="16000"/>
          </a:srgbClr>
        </a:solidFill>
      </c:spPr>
    </c:plotArea>
    <c:plotVisOnly val="1"/>
    <c:dispBlanksAs val="gap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020386623708484E-2"/>
          <c:y val="3.6089895484249734E-2"/>
          <c:w val="0.82780767414731693"/>
          <c:h val="0.763500158357197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Лист1!$A$2:$A$9</c:f>
              <c:strCache>
                <c:ptCount val="8"/>
                <c:pt idx="0">
                  <c:v>ИЕН</c:v>
                </c:pt>
                <c:pt idx="1">
                  <c:v>ИМКН</c:v>
                </c:pt>
                <c:pt idx="2">
                  <c:v>ФТИ</c:v>
                </c:pt>
                <c:pt idx="3">
                  <c:v>ХТИ</c:v>
                </c:pt>
                <c:pt idx="4">
                  <c:v>ИММт</c:v>
                </c:pt>
                <c:pt idx="5">
                  <c:v>ИРИТ-РТФ </c:v>
                </c:pt>
                <c:pt idx="6">
                  <c:v>ИНФО </c:v>
                </c:pt>
                <c:pt idx="7">
                  <c:v>УралЭНИН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13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 г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Лист1!$A$2:$A$9</c:f>
              <c:strCache>
                <c:ptCount val="8"/>
                <c:pt idx="0">
                  <c:v>ИЕН</c:v>
                </c:pt>
                <c:pt idx="1">
                  <c:v>ИМКН</c:v>
                </c:pt>
                <c:pt idx="2">
                  <c:v>ФТИ</c:v>
                </c:pt>
                <c:pt idx="3">
                  <c:v>ХТИ</c:v>
                </c:pt>
                <c:pt idx="4">
                  <c:v>ИММт</c:v>
                </c:pt>
                <c:pt idx="5">
                  <c:v>ИРИТ-РТФ </c:v>
                </c:pt>
                <c:pt idx="6">
                  <c:v>ИНФО </c:v>
                </c:pt>
                <c:pt idx="7">
                  <c:v>УралЭНИН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13</c:v>
                </c:pt>
                <c:pt idx="1">
                  <c:v>8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axId val="74498048"/>
        <c:axId val="74499584"/>
      </c:barChart>
      <c:catAx>
        <c:axId val="74498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4499584"/>
        <c:crosses val="autoZero"/>
        <c:auto val="1"/>
        <c:lblAlgn val="ctr"/>
        <c:lblOffset val="100"/>
      </c:catAx>
      <c:valAx>
        <c:axId val="744995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4498048"/>
        <c:crosses val="autoZero"/>
        <c:crossBetween val="between"/>
      </c:valAx>
      <c:spPr>
        <a:solidFill>
          <a:srgbClr val="FFC000">
            <a:alpha val="14000"/>
          </a:srgbClr>
        </a:solidFill>
      </c:spPr>
    </c:plotArea>
    <c:legend>
      <c:legendPos val="r"/>
      <c:layout>
        <c:manualLayout>
          <c:xMode val="edge"/>
          <c:yMode val="edge"/>
          <c:x val="0.71663923915861272"/>
          <c:y val="8.9925538953383399E-2"/>
          <c:w val="0.14079558289819669"/>
          <c:h val="0.14889266035117171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410301510255021E-2"/>
          <c:y val="2.8956152467304642E-2"/>
          <c:w val="0.90297919208583577"/>
          <c:h val="0.79647369197783957"/>
        </c:manualLayout>
      </c:layout>
      <c:barChart>
        <c:barDir val="col"/>
        <c:grouping val="clustered"/>
        <c:ser>
          <c:idx val="0"/>
          <c:order val="0"/>
          <c:tx>
            <c:v>Заявки</c:v>
          </c:tx>
          <c:cat>
            <c:strRef>
              <c:f>Лист1!$A$3:$A$16</c:f>
              <c:strCache>
                <c:ptCount val="14"/>
                <c:pt idx="0">
                  <c:v>ИЕН</c:v>
                </c:pt>
                <c:pt idx="1">
                  <c:v>ИММт</c:v>
                </c:pt>
                <c:pt idx="2">
                  <c:v>ХТИ</c:v>
                </c:pt>
                <c:pt idx="3">
                  <c:v>ФТИ</c:v>
                </c:pt>
                <c:pt idx="4">
                  <c:v>ИСПН</c:v>
                </c:pt>
                <c:pt idx="5">
                  <c:v>УралЭНИН</c:v>
                </c:pt>
                <c:pt idx="6">
                  <c:v>ИГНИ</c:v>
                </c:pt>
                <c:pt idx="7">
                  <c:v>ИМКН</c:v>
                </c:pt>
                <c:pt idx="8">
                  <c:v>ИРИТ-РтФ</c:v>
                </c:pt>
                <c:pt idx="9">
                  <c:v>ИнФО</c:v>
                </c:pt>
                <c:pt idx="10">
                  <c:v>ВШЭМ</c:v>
                </c:pt>
                <c:pt idx="11">
                  <c:v>ИФКСиМП</c:v>
                </c:pt>
                <c:pt idx="12">
                  <c:v>ММИ</c:v>
                </c:pt>
                <c:pt idx="13">
                  <c:v>НТИ</c:v>
                </c:pt>
              </c:strCache>
            </c:strRef>
          </c:cat>
          <c:val>
            <c:numRef>
              <c:f>Лист1!$K$3:$K$16</c:f>
              <c:numCache>
                <c:formatCode>0.0%</c:formatCode>
                <c:ptCount val="14"/>
                <c:pt idx="0">
                  <c:v>0.20462046204620471</c:v>
                </c:pt>
                <c:pt idx="1">
                  <c:v>0.15841584158415903</c:v>
                </c:pt>
                <c:pt idx="2">
                  <c:v>0.15181518151815226</c:v>
                </c:pt>
                <c:pt idx="3">
                  <c:v>0.13531353135313531</c:v>
                </c:pt>
                <c:pt idx="4">
                  <c:v>6.6006600660066E-2</c:v>
                </c:pt>
                <c:pt idx="5">
                  <c:v>6.6006600660066E-2</c:v>
                </c:pt>
                <c:pt idx="6">
                  <c:v>6.2706270627062813E-2</c:v>
                </c:pt>
                <c:pt idx="7">
                  <c:v>5.2805280528052813E-2</c:v>
                </c:pt>
                <c:pt idx="8">
                  <c:v>3.6303630363036306E-2</c:v>
                </c:pt>
                <c:pt idx="9">
                  <c:v>2.6402640264026469E-2</c:v>
                </c:pt>
                <c:pt idx="10">
                  <c:v>9.9009900990099462E-3</c:v>
                </c:pt>
                <c:pt idx="11">
                  <c:v>9.9009900990099462E-3</c:v>
                </c:pt>
                <c:pt idx="12">
                  <c:v>9.9009900990099462E-3</c:v>
                </c:pt>
                <c:pt idx="13">
                  <c:v>9.9009900990099462E-3</c:v>
                </c:pt>
              </c:numCache>
            </c:numRef>
          </c:val>
        </c:ser>
        <c:ser>
          <c:idx val="1"/>
          <c:order val="1"/>
          <c:tx>
            <c:v>Выиграно</c:v>
          </c:tx>
          <c:spPr>
            <a:solidFill>
              <a:srgbClr val="FF0000"/>
            </a:solidFill>
          </c:spPr>
          <c:cat>
            <c:strRef>
              <c:f>Лист1!$A$3:$A$16</c:f>
              <c:strCache>
                <c:ptCount val="14"/>
                <c:pt idx="0">
                  <c:v>ИЕН</c:v>
                </c:pt>
                <c:pt idx="1">
                  <c:v>ИММт</c:v>
                </c:pt>
                <c:pt idx="2">
                  <c:v>ХТИ</c:v>
                </c:pt>
                <c:pt idx="3">
                  <c:v>ФТИ</c:v>
                </c:pt>
                <c:pt idx="4">
                  <c:v>ИСПН</c:v>
                </c:pt>
                <c:pt idx="5">
                  <c:v>УралЭНИН</c:v>
                </c:pt>
                <c:pt idx="6">
                  <c:v>ИГНИ</c:v>
                </c:pt>
                <c:pt idx="7">
                  <c:v>ИМКН</c:v>
                </c:pt>
                <c:pt idx="8">
                  <c:v>ИРИТ-РтФ</c:v>
                </c:pt>
                <c:pt idx="9">
                  <c:v>ИнФО</c:v>
                </c:pt>
                <c:pt idx="10">
                  <c:v>ВШЭМ</c:v>
                </c:pt>
                <c:pt idx="11">
                  <c:v>ИФКСиМП</c:v>
                </c:pt>
                <c:pt idx="12">
                  <c:v>ММИ</c:v>
                </c:pt>
                <c:pt idx="13">
                  <c:v>НТИ</c:v>
                </c:pt>
              </c:strCache>
            </c:strRef>
          </c:cat>
          <c:val>
            <c:numRef>
              <c:f>Лист1!$M$3:$M$16</c:f>
              <c:numCache>
                <c:formatCode>0.0%</c:formatCode>
                <c:ptCount val="14"/>
                <c:pt idx="0">
                  <c:v>0.21052631578947403</c:v>
                </c:pt>
                <c:pt idx="1">
                  <c:v>0.15789473684210595</c:v>
                </c:pt>
                <c:pt idx="2">
                  <c:v>0.18421052631578938</c:v>
                </c:pt>
                <c:pt idx="3">
                  <c:v>0.11052631578947368</c:v>
                </c:pt>
                <c:pt idx="4">
                  <c:v>5.7894736842105547E-2</c:v>
                </c:pt>
                <c:pt idx="5">
                  <c:v>8.4210526315789527E-2</c:v>
                </c:pt>
                <c:pt idx="6">
                  <c:v>6.8421052631578952E-2</c:v>
                </c:pt>
                <c:pt idx="7">
                  <c:v>5.2631578947368432E-2</c:v>
                </c:pt>
                <c:pt idx="8">
                  <c:v>2.1052631578947382E-2</c:v>
                </c:pt>
                <c:pt idx="9">
                  <c:v>2.1052631578947382E-2</c:v>
                </c:pt>
                <c:pt idx="10">
                  <c:v>5.2631578947368524E-3</c:v>
                </c:pt>
                <c:pt idx="11">
                  <c:v>5.2631578947368524E-3</c:v>
                </c:pt>
                <c:pt idx="12">
                  <c:v>1.0526315789473684E-2</c:v>
                </c:pt>
                <c:pt idx="13">
                  <c:v>1.0526315789473684E-2</c:v>
                </c:pt>
              </c:numCache>
            </c:numRef>
          </c:val>
        </c:ser>
        <c:gapWidth val="80"/>
        <c:axId val="74524544"/>
        <c:axId val="74526080"/>
      </c:barChart>
      <c:catAx>
        <c:axId val="7452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4526080"/>
        <c:crosses val="autoZero"/>
        <c:auto val="1"/>
        <c:lblAlgn val="ctr"/>
        <c:lblOffset val="100"/>
      </c:catAx>
      <c:valAx>
        <c:axId val="74526080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4524544"/>
        <c:crosses val="autoZero"/>
        <c:crossBetween val="between"/>
      </c:valAx>
      <c:spPr>
        <a:solidFill>
          <a:srgbClr val="FFC000">
            <a:alpha val="16000"/>
          </a:srgbClr>
        </a:solidFill>
      </c:spPr>
    </c:plotArea>
    <c:legend>
      <c:legendPos val="r"/>
      <c:layout>
        <c:manualLayout>
          <c:xMode val="edge"/>
          <c:yMode val="edge"/>
          <c:x val="0.68271777570437109"/>
          <c:y val="0.1650409490156152"/>
          <c:w val="0.13779135160006822"/>
          <c:h val="0.1223835825870095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spPr>
            <a:ln w="63500">
              <a:solidFill>
                <a:srgbClr val="4317FD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Лист1!$O$10:$S$10</c:f>
              <c:strCache>
                <c:ptCount val="5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</c:strCache>
            </c:strRef>
          </c:cat>
          <c:val>
            <c:numRef>
              <c:f>Лист1!$O$160:$S$160</c:f>
              <c:numCache>
                <c:formatCode>#,##0.00</c:formatCode>
                <c:ptCount val="5"/>
                <c:pt idx="0">
                  <c:v>16.877206317999999</c:v>
                </c:pt>
                <c:pt idx="1">
                  <c:v>26.051448059999988</c:v>
                </c:pt>
                <c:pt idx="2">
                  <c:v>36.022110840000096</c:v>
                </c:pt>
                <c:pt idx="3">
                  <c:v>50.1699470195</c:v>
                </c:pt>
                <c:pt idx="4">
                  <c:v>23.19529878749999</c:v>
                </c:pt>
              </c:numCache>
            </c:numRef>
          </c:val>
        </c:ser>
        <c:marker val="1"/>
        <c:axId val="74550656"/>
        <c:axId val="74560640"/>
      </c:lineChart>
      <c:catAx>
        <c:axId val="74550656"/>
        <c:scaling>
          <c:orientation val="minMax"/>
        </c:scaling>
        <c:axPos val="b"/>
        <c:numFmt formatCode="#,##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4560640"/>
        <c:crosses val="autoZero"/>
        <c:auto val="1"/>
        <c:lblAlgn val="ctr"/>
        <c:lblOffset val="100"/>
      </c:catAx>
      <c:valAx>
        <c:axId val="74560640"/>
        <c:scaling>
          <c:orientation val="minMax"/>
        </c:scaling>
        <c:axPos val="l"/>
        <c:majorGridlines>
          <c:spPr>
            <a:ln w="19050">
              <a:solidFill>
                <a:schemeClr val="tx1">
                  <a:lumMod val="95000"/>
                  <a:lumOff val="5000"/>
                </a:schemeClr>
              </a:solidFill>
            </a:ln>
          </c:spPr>
        </c:majorGridlines>
        <c:numFmt formatCode="#,##0.00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4550656"/>
        <c:crosses val="autoZero"/>
        <c:crossBetween val="between"/>
      </c:valAx>
    </c:plotArea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2356428582959144E-2"/>
          <c:y val="2.0538521449649683E-2"/>
          <c:w val="0.76449684602945434"/>
          <c:h val="0.77213243894464867"/>
        </c:manualLayout>
      </c:layout>
      <c:bar3DChart>
        <c:barDir val="col"/>
        <c:grouping val="clustered"/>
        <c:ser>
          <c:idx val="0"/>
          <c:order val="0"/>
          <c:tx>
            <c:strRef>
              <c:f>Лист2!$B$1</c:f>
              <c:strCache>
                <c:ptCount val="1"/>
                <c:pt idx="0">
                  <c:v>13.02.2013</c:v>
                </c:pt>
              </c:strCache>
            </c:strRef>
          </c:tx>
          <c:dLbls>
            <c:dLbl>
              <c:idx val="0"/>
              <c:layout>
                <c:manualLayout>
                  <c:x val="-9.0445790923515488E-3"/>
                  <c:y val="-5.3889061093434021E-3"/>
                </c:manualLayout>
              </c:layout>
              <c:showVal val="1"/>
            </c:dLbl>
            <c:txPr>
              <a:bodyPr/>
              <a:lstStyle/>
              <a:p>
                <a:pPr algn="ctr" rtl="0">
                  <a:defRPr lang="ru-RU" sz="14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Лист2!$A$2:$A$6</c:f>
              <c:strCache>
                <c:ptCount val="5"/>
                <c:pt idx="0">
                  <c:v>Общее число публ. УрФУ в РИНЦ</c:v>
                </c:pt>
                <c:pt idx="1">
                  <c:v>Общее число публ. за 5 лет</c:v>
                </c:pt>
                <c:pt idx="2">
                  <c:v>Число публ. в российских журналах за 5 лет</c:v>
                </c:pt>
                <c:pt idx="3">
                  <c:v>Число публ. в росс. журналах из перечня ВАК за 5 лет</c:v>
                </c:pt>
                <c:pt idx="4">
                  <c:v>Общее количество авторов</c:v>
                </c:pt>
              </c:strCache>
            </c:strRef>
          </c:cat>
          <c:val>
            <c:numRef>
              <c:f>Лист2!$B$2:$B$6</c:f>
              <c:numCache>
                <c:formatCode>General</c:formatCode>
                <c:ptCount val="5"/>
                <c:pt idx="0">
                  <c:v>15915</c:v>
                </c:pt>
                <c:pt idx="1">
                  <c:v>7327</c:v>
                </c:pt>
                <c:pt idx="2">
                  <c:v>5678</c:v>
                </c:pt>
                <c:pt idx="3">
                  <c:v>3690</c:v>
                </c:pt>
                <c:pt idx="4">
                  <c:v>1714</c:v>
                </c:pt>
              </c:numCache>
            </c:numRef>
          </c:val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11.03.2014</c:v>
                </c:pt>
              </c:strCache>
            </c:strRef>
          </c:tx>
          <c:dLbls>
            <c:dLbl>
              <c:idx val="0"/>
              <c:layout>
                <c:manualLayout>
                  <c:x val="9.0445790923515609E-3"/>
                  <c:y val="-2.694453054671725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27512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9.0445790923515609E-3"/>
                  <c:y val="-5.3889061093434524E-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2059438789802087E-2"/>
                  <c:y val="-2.6944530546717284E-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2059438789802087E-2"/>
                  <c:y val="-1.0777812218686901E-2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1.2059438789802087E-2"/>
                  <c:y val="-2.6944530546718242E-3"/>
                </c:manualLayout>
              </c:layout>
              <c:spPr/>
              <c:txPr>
                <a:bodyPr/>
                <a:lstStyle/>
                <a:p>
                  <a:pPr algn="ctr" rtl="0">
                    <a:defRPr lang="ru-RU" sz="1400" b="1" i="0" u="none" strike="noStrike" kern="1200" baseline="0" dirty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showVal val="1"/>
          </c:dLbls>
          <c:cat>
            <c:strRef>
              <c:f>Лист2!$A$2:$A$6</c:f>
              <c:strCache>
                <c:ptCount val="5"/>
                <c:pt idx="0">
                  <c:v>Общее число публ. УрФУ в РИНЦ</c:v>
                </c:pt>
                <c:pt idx="1">
                  <c:v>Общее число публ. за 5 лет</c:v>
                </c:pt>
                <c:pt idx="2">
                  <c:v>Число публ. в российских журналах за 5 лет</c:v>
                </c:pt>
                <c:pt idx="3">
                  <c:v>Число публ. в росс. журналах из перечня ВАК за 5 лет</c:v>
                </c:pt>
                <c:pt idx="4">
                  <c:v>Общее количество авторов</c:v>
                </c:pt>
              </c:strCache>
            </c:strRef>
          </c:cat>
          <c:val>
            <c:numRef>
              <c:f>Лист2!$C$2:$C$6</c:f>
              <c:numCache>
                <c:formatCode>General</c:formatCode>
                <c:ptCount val="5"/>
                <c:pt idx="0">
                  <c:v>27512</c:v>
                </c:pt>
                <c:pt idx="1">
                  <c:v>13195</c:v>
                </c:pt>
                <c:pt idx="2">
                  <c:v>9229</c:v>
                </c:pt>
                <c:pt idx="3">
                  <c:v>6629</c:v>
                </c:pt>
                <c:pt idx="4">
                  <c:v>2215</c:v>
                </c:pt>
              </c:numCache>
            </c:numRef>
          </c:val>
        </c:ser>
        <c:shape val="box"/>
        <c:axId val="74956800"/>
        <c:axId val="74958336"/>
        <c:axId val="0"/>
      </c:bar3DChart>
      <c:catAx>
        <c:axId val="74956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74958336"/>
        <c:crosses val="autoZero"/>
        <c:auto val="1"/>
        <c:lblAlgn val="ctr"/>
        <c:lblOffset val="100"/>
      </c:catAx>
      <c:valAx>
        <c:axId val="749583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495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502517289152201"/>
          <c:y val="0.33603330259110903"/>
          <c:w val="0.13529333138913224"/>
          <c:h val="0.16743438320210038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0600708108455784E-2"/>
          <c:y val="1.9076818468834005E-2"/>
          <c:w val="0.89469700735006064"/>
          <c:h val="0.7901854159061692"/>
        </c:manualLayout>
      </c:layout>
      <c:barChart>
        <c:barDir val="col"/>
        <c:grouping val="clustered"/>
        <c:ser>
          <c:idx val="0"/>
          <c:order val="0"/>
          <c:tx>
            <c:strRef>
              <c:f>Лист1!$C$2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Лист1!$B$3:$B$18</c:f>
              <c:strCache>
                <c:ptCount val="16"/>
                <c:pt idx="0">
                  <c:v>ИЕН</c:v>
                </c:pt>
                <c:pt idx="1">
                  <c:v> ИММТ</c:v>
                </c:pt>
                <c:pt idx="2">
                  <c:v>ИРИТ-РТФ</c:v>
                </c:pt>
                <c:pt idx="3">
                  <c:v>ФТИ</c:v>
                </c:pt>
                <c:pt idx="4">
                  <c:v>УралЭНИН</c:v>
                </c:pt>
                <c:pt idx="5">
                  <c:v>ИГНИ</c:v>
                </c:pt>
                <c:pt idx="6">
                  <c:v>ИМКН</c:v>
                </c:pt>
                <c:pt idx="7">
                  <c:v>ХТИ</c:v>
                </c:pt>
                <c:pt idx="8">
                  <c:v>ИСПН</c:v>
                </c:pt>
                <c:pt idx="9">
                  <c:v>НТИ</c:v>
                </c:pt>
                <c:pt idx="10">
                  <c:v>СИ</c:v>
                </c:pt>
                <c:pt idx="11">
                  <c:v>ВШЭМ</c:v>
                </c:pt>
                <c:pt idx="12">
                  <c:v>ИнФО</c:v>
                </c:pt>
                <c:pt idx="13">
                  <c:v>ММИ</c:v>
                </c:pt>
                <c:pt idx="14">
                  <c:v>ИГУП</c:v>
                </c:pt>
                <c:pt idx="15">
                  <c:v>ИФКСиМП</c:v>
                </c:pt>
              </c:strCache>
            </c:strRef>
          </c:cat>
          <c:val>
            <c:numRef>
              <c:f>Лист1!$C$3:$C$18</c:f>
              <c:numCache>
                <c:formatCode>General</c:formatCode>
                <c:ptCount val="16"/>
                <c:pt idx="0">
                  <c:v>125.9</c:v>
                </c:pt>
                <c:pt idx="1">
                  <c:v>68.7</c:v>
                </c:pt>
                <c:pt idx="2">
                  <c:v>43.6</c:v>
                </c:pt>
                <c:pt idx="3">
                  <c:v>73.3</c:v>
                </c:pt>
                <c:pt idx="4">
                  <c:v>20.5</c:v>
                </c:pt>
                <c:pt idx="5">
                  <c:v>25.2</c:v>
                </c:pt>
                <c:pt idx="6">
                  <c:v>30.3</c:v>
                </c:pt>
                <c:pt idx="7">
                  <c:v>22.4</c:v>
                </c:pt>
                <c:pt idx="8">
                  <c:v>14.7</c:v>
                </c:pt>
                <c:pt idx="9">
                  <c:v>10.6</c:v>
                </c:pt>
                <c:pt idx="10">
                  <c:v>3.2</c:v>
                </c:pt>
                <c:pt idx="11">
                  <c:v>7.5</c:v>
                </c:pt>
                <c:pt idx="12">
                  <c:v>9.8000000000000007</c:v>
                </c:pt>
                <c:pt idx="13">
                  <c:v>2.6</c:v>
                </c:pt>
                <c:pt idx="14">
                  <c:v>1.3</c:v>
                </c:pt>
                <c:pt idx="15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Лист1!$B$3:$B$18</c:f>
              <c:strCache>
                <c:ptCount val="16"/>
                <c:pt idx="0">
                  <c:v>ИЕН</c:v>
                </c:pt>
                <c:pt idx="1">
                  <c:v> ИММТ</c:v>
                </c:pt>
                <c:pt idx="2">
                  <c:v>ИРИТ-РТФ</c:v>
                </c:pt>
                <c:pt idx="3">
                  <c:v>ФТИ</c:v>
                </c:pt>
                <c:pt idx="4">
                  <c:v>УралЭНИН</c:v>
                </c:pt>
                <c:pt idx="5">
                  <c:v>ИГНИ</c:v>
                </c:pt>
                <c:pt idx="6">
                  <c:v>ИМКН</c:v>
                </c:pt>
                <c:pt idx="7">
                  <c:v>ХТИ</c:v>
                </c:pt>
                <c:pt idx="8">
                  <c:v>ИСПН</c:v>
                </c:pt>
                <c:pt idx="9">
                  <c:v>НТИ</c:v>
                </c:pt>
                <c:pt idx="10">
                  <c:v>СИ</c:v>
                </c:pt>
                <c:pt idx="11">
                  <c:v>ВШЭМ</c:v>
                </c:pt>
                <c:pt idx="12">
                  <c:v>ИнФО</c:v>
                </c:pt>
                <c:pt idx="13">
                  <c:v>ММИ</c:v>
                </c:pt>
                <c:pt idx="14">
                  <c:v>ИГУП</c:v>
                </c:pt>
                <c:pt idx="15">
                  <c:v>ИФКСиМП</c:v>
                </c:pt>
              </c:strCache>
            </c:strRef>
          </c:cat>
          <c:val>
            <c:numRef>
              <c:f>Лист1!$D$3:$D$18</c:f>
              <c:numCache>
                <c:formatCode>General</c:formatCode>
                <c:ptCount val="16"/>
                <c:pt idx="0">
                  <c:v>138.1</c:v>
                </c:pt>
                <c:pt idx="1">
                  <c:v>107.2</c:v>
                </c:pt>
                <c:pt idx="2">
                  <c:v>49.4</c:v>
                </c:pt>
                <c:pt idx="3">
                  <c:v>103</c:v>
                </c:pt>
                <c:pt idx="4">
                  <c:v>28.9</c:v>
                </c:pt>
                <c:pt idx="5">
                  <c:v>27.4</c:v>
                </c:pt>
                <c:pt idx="6">
                  <c:v>35.5</c:v>
                </c:pt>
                <c:pt idx="7">
                  <c:v>23.3</c:v>
                </c:pt>
                <c:pt idx="8">
                  <c:v>20.8</c:v>
                </c:pt>
                <c:pt idx="9">
                  <c:v>10.7</c:v>
                </c:pt>
                <c:pt idx="10">
                  <c:v>8.6</c:v>
                </c:pt>
                <c:pt idx="11">
                  <c:v>21</c:v>
                </c:pt>
                <c:pt idx="12">
                  <c:v>10.5</c:v>
                </c:pt>
                <c:pt idx="13">
                  <c:v>4.7</c:v>
                </c:pt>
                <c:pt idx="14">
                  <c:v>0.8</c:v>
                </c:pt>
                <c:pt idx="15">
                  <c:v>0.30000000000000032</c:v>
                </c:pt>
              </c:numCache>
            </c:numRef>
          </c:val>
        </c:ser>
        <c:ser>
          <c:idx val="2"/>
          <c:order val="2"/>
          <c:tx>
            <c:strRef>
              <c:f>Лист1!$E$2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94B6D2"/>
            </a:solidFill>
          </c:spPr>
          <c:cat>
            <c:strRef>
              <c:f>Лист1!$B$3:$B$18</c:f>
              <c:strCache>
                <c:ptCount val="16"/>
                <c:pt idx="0">
                  <c:v>ИЕН</c:v>
                </c:pt>
                <c:pt idx="1">
                  <c:v> ИММТ</c:v>
                </c:pt>
                <c:pt idx="2">
                  <c:v>ИРИТ-РТФ</c:v>
                </c:pt>
                <c:pt idx="3">
                  <c:v>ФТИ</c:v>
                </c:pt>
                <c:pt idx="4">
                  <c:v>УралЭНИН</c:v>
                </c:pt>
                <c:pt idx="5">
                  <c:v>ИГНИ</c:v>
                </c:pt>
                <c:pt idx="6">
                  <c:v>ИМКН</c:v>
                </c:pt>
                <c:pt idx="7">
                  <c:v>ХТИ</c:v>
                </c:pt>
                <c:pt idx="8">
                  <c:v>ИСПН</c:v>
                </c:pt>
                <c:pt idx="9">
                  <c:v>НТИ</c:v>
                </c:pt>
                <c:pt idx="10">
                  <c:v>СИ</c:v>
                </c:pt>
                <c:pt idx="11">
                  <c:v>ВШЭМ</c:v>
                </c:pt>
                <c:pt idx="12">
                  <c:v>ИнФО</c:v>
                </c:pt>
                <c:pt idx="13">
                  <c:v>ММИ</c:v>
                </c:pt>
                <c:pt idx="14">
                  <c:v>ИГУП</c:v>
                </c:pt>
                <c:pt idx="15">
                  <c:v>ИФКСиМП</c:v>
                </c:pt>
              </c:strCache>
            </c:strRef>
          </c:cat>
          <c:val>
            <c:numRef>
              <c:f>Лист1!$E$3:$E$18</c:f>
              <c:numCache>
                <c:formatCode>#,##0</c:formatCode>
                <c:ptCount val="16"/>
                <c:pt idx="0">
                  <c:v>172.1</c:v>
                </c:pt>
                <c:pt idx="1">
                  <c:v>110.4</c:v>
                </c:pt>
                <c:pt idx="2">
                  <c:v>112.3</c:v>
                </c:pt>
                <c:pt idx="3">
                  <c:v>93.9</c:v>
                </c:pt>
                <c:pt idx="4">
                  <c:v>43.7</c:v>
                </c:pt>
                <c:pt idx="5">
                  <c:v>29.4</c:v>
                </c:pt>
                <c:pt idx="6">
                  <c:v>26.1</c:v>
                </c:pt>
                <c:pt idx="7">
                  <c:v>22.6</c:v>
                </c:pt>
                <c:pt idx="8">
                  <c:v>11.8</c:v>
                </c:pt>
                <c:pt idx="9">
                  <c:v>10.7</c:v>
                </c:pt>
                <c:pt idx="10">
                  <c:v>9.8000000000000007</c:v>
                </c:pt>
                <c:pt idx="11">
                  <c:v>24.1</c:v>
                </c:pt>
                <c:pt idx="12">
                  <c:v>7.3</c:v>
                </c:pt>
                <c:pt idx="13">
                  <c:v>7.1</c:v>
                </c:pt>
                <c:pt idx="14">
                  <c:v>4.0999999999999996</c:v>
                </c:pt>
                <c:pt idx="15">
                  <c:v>0.2</c:v>
                </c:pt>
              </c:numCache>
            </c:numRef>
          </c:val>
        </c:ser>
        <c:axId val="67717760"/>
        <c:axId val="67731840"/>
      </c:barChart>
      <c:catAx>
        <c:axId val="67717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67731840"/>
        <c:crosses val="autoZero"/>
        <c:auto val="1"/>
        <c:lblAlgn val="ctr"/>
        <c:lblOffset val="100"/>
      </c:catAx>
      <c:valAx>
        <c:axId val="677318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 b="1" baseline="0"/>
            </a:pPr>
            <a:endParaRPr lang="ru-RU"/>
          </a:p>
        </c:txPr>
        <c:crossAx val="67717760"/>
        <c:crosses val="autoZero"/>
        <c:crossBetween val="between"/>
      </c:valAx>
      <c:spPr>
        <a:solidFill>
          <a:srgbClr val="FFC000">
            <a:alpha val="19000"/>
          </a:srgb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8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 i="0" baseline="0"/>
            </a:pPr>
            <a:endParaRPr lang="ru-RU"/>
          </a:p>
        </c:txPr>
      </c:legendEntry>
      <c:layout>
        <c:manualLayout>
          <c:xMode val="edge"/>
          <c:yMode val="edge"/>
          <c:x val="0.6529076559343141"/>
          <c:y val="0.171518040393173"/>
          <c:w val="0.13578254950229737"/>
          <c:h val="0.22253978359129742"/>
        </c:manualLayout>
      </c:layout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</c:chart>
  <c:spPr>
    <a:solidFill>
      <a:srgbClr val="FFFFFF"/>
    </a:solidFill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403486569125172E-2"/>
          <c:y val="2.660443831749524E-2"/>
          <c:w val="0.89748136107730625"/>
          <c:h val="0.73747850395339565"/>
        </c:manualLayout>
      </c:layout>
      <c:barChart>
        <c:barDir val="col"/>
        <c:grouping val="clustered"/>
        <c:ser>
          <c:idx val="1"/>
          <c:order val="0"/>
          <c:tx>
            <c:strRef>
              <c:f>'оборудование и нир'!$D$1</c:f>
              <c:strCache>
                <c:ptCount val="1"/>
                <c:pt idx="0">
                  <c:v>Объемы НИР, 2011-2013, млн руб.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'оборудование и нир'!$B$2:$B$17</c:f>
              <c:strCache>
                <c:ptCount val="16"/>
                <c:pt idx="0">
                  <c:v>ИММТ</c:v>
                </c:pt>
                <c:pt idx="1">
                  <c:v>ФТИ</c:v>
                </c:pt>
                <c:pt idx="2">
                  <c:v>ХТИ</c:v>
                </c:pt>
                <c:pt idx="3">
                  <c:v>ИЕН</c:v>
                </c:pt>
                <c:pt idx="4">
                  <c:v>ЭНИН</c:v>
                </c:pt>
                <c:pt idx="5">
                  <c:v>ММИ</c:v>
                </c:pt>
                <c:pt idx="6">
                  <c:v>ИРИТ</c:v>
                </c:pt>
                <c:pt idx="7">
                  <c:v>ИНФО</c:v>
                </c:pt>
                <c:pt idx="8">
                  <c:v>ИГНИ</c:v>
                </c:pt>
                <c:pt idx="9">
                  <c:v>ИМКН</c:v>
                </c:pt>
                <c:pt idx="10">
                  <c:v>ИФКСиМП</c:v>
                </c:pt>
                <c:pt idx="11">
                  <c:v>НТИ</c:v>
                </c:pt>
                <c:pt idx="12">
                  <c:v>СТИ</c:v>
                </c:pt>
                <c:pt idx="13">
                  <c:v>ВШЭМ</c:v>
                </c:pt>
                <c:pt idx="14">
                  <c:v>ИСПН</c:v>
                </c:pt>
                <c:pt idx="15">
                  <c:v>ИГУП</c:v>
                </c:pt>
              </c:strCache>
            </c:strRef>
          </c:cat>
          <c:val>
            <c:numRef>
              <c:f>'оборудование и нир'!$D$2:$D$17</c:f>
              <c:numCache>
                <c:formatCode>General</c:formatCode>
                <c:ptCount val="16"/>
                <c:pt idx="0">
                  <c:v>286.255</c:v>
                </c:pt>
                <c:pt idx="1">
                  <c:v>270.30900000000008</c:v>
                </c:pt>
                <c:pt idx="2">
                  <c:v>68.322799999999958</c:v>
                </c:pt>
                <c:pt idx="3">
                  <c:v>436.52649999999898</c:v>
                </c:pt>
                <c:pt idx="4">
                  <c:v>93.091399999999993</c:v>
                </c:pt>
                <c:pt idx="5">
                  <c:v>14.4369</c:v>
                </c:pt>
                <c:pt idx="6">
                  <c:v>205.41679999999999</c:v>
                </c:pt>
                <c:pt idx="7">
                  <c:v>27.6434</c:v>
                </c:pt>
                <c:pt idx="8">
                  <c:v>82.063800000000001</c:v>
                </c:pt>
                <c:pt idx="9">
                  <c:v>91.8489</c:v>
                </c:pt>
                <c:pt idx="10">
                  <c:v>1.1970000000000001</c:v>
                </c:pt>
                <c:pt idx="11">
                  <c:v>32.082000000000001</c:v>
                </c:pt>
                <c:pt idx="12">
                  <c:v>21.633800000000061</c:v>
                </c:pt>
                <c:pt idx="13">
                  <c:v>52.547699999999999</c:v>
                </c:pt>
                <c:pt idx="14">
                  <c:v>47.282400000000003</c:v>
                </c:pt>
                <c:pt idx="15">
                  <c:v>6.1869999999999985</c:v>
                </c:pt>
              </c:numCache>
            </c:numRef>
          </c:val>
        </c:ser>
        <c:ser>
          <c:idx val="0"/>
          <c:order val="1"/>
          <c:tx>
            <c:strRef>
              <c:f>'оборудование и нир'!$C$1</c:f>
              <c:strCache>
                <c:ptCount val="1"/>
                <c:pt idx="0">
                  <c:v>Закупка оборудования 2010-2014 из средств Программы развития, млн руб.</c:v>
                </c:pt>
              </c:strCache>
            </c:strRef>
          </c:tx>
          <c:cat>
            <c:strRef>
              <c:f>'оборудование и нир'!$B$2:$B$17</c:f>
              <c:strCache>
                <c:ptCount val="16"/>
                <c:pt idx="0">
                  <c:v>ИММТ</c:v>
                </c:pt>
                <c:pt idx="1">
                  <c:v>ФТИ</c:v>
                </c:pt>
                <c:pt idx="2">
                  <c:v>ХТИ</c:v>
                </c:pt>
                <c:pt idx="3">
                  <c:v>ИЕН</c:v>
                </c:pt>
                <c:pt idx="4">
                  <c:v>ЭНИН</c:v>
                </c:pt>
                <c:pt idx="5">
                  <c:v>ММИ</c:v>
                </c:pt>
                <c:pt idx="6">
                  <c:v>ИРИТ</c:v>
                </c:pt>
                <c:pt idx="7">
                  <c:v>ИНФО</c:v>
                </c:pt>
                <c:pt idx="8">
                  <c:v>ИГНИ</c:v>
                </c:pt>
                <c:pt idx="9">
                  <c:v>ИМКН</c:v>
                </c:pt>
                <c:pt idx="10">
                  <c:v>ИФКСиМП</c:v>
                </c:pt>
                <c:pt idx="11">
                  <c:v>НТИ</c:v>
                </c:pt>
                <c:pt idx="12">
                  <c:v>СТИ</c:v>
                </c:pt>
                <c:pt idx="13">
                  <c:v>ВШЭМ</c:v>
                </c:pt>
                <c:pt idx="14">
                  <c:v>ИСПН</c:v>
                </c:pt>
                <c:pt idx="15">
                  <c:v>ИГУП</c:v>
                </c:pt>
              </c:strCache>
            </c:strRef>
          </c:cat>
          <c:val>
            <c:numRef>
              <c:f>'оборудование и нир'!$C$2:$C$17</c:f>
              <c:numCache>
                <c:formatCode>General</c:formatCode>
                <c:ptCount val="16"/>
                <c:pt idx="0">
                  <c:v>551.49300000000005</c:v>
                </c:pt>
                <c:pt idx="1">
                  <c:v>638.27400000000193</c:v>
                </c:pt>
                <c:pt idx="2">
                  <c:v>131.09900000000002</c:v>
                </c:pt>
                <c:pt idx="3">
                  <c:v>379.67200000000008</c:v>
                </c:pt>
                <c:pt idx="4">
                  <c:v>95.599000000000004</c:v>
                </c:pt>
                <c:pt idx="5">
                  <c:v>30.111000000000061</c:v>
                </c:pt>
                <c:pt idx="6">
                  <c:v>248.36700000000027</c:v>
                </c:pt>
                <c:pt idx="7">
                  <c:v>8.1279999999999983</c:v>
                </c:pt>
                <c:pt idx="8">
                  <c:v>25.257999999999999</c:v>
                </c:pt>
                <c:pt idx="9">
                  <c:v>28.497999999999987</c:v>
                </c:pt>
                <c:pt idx="10">
                  <c:v>12.629999999999999</c:v>
                </c:pt>
                <c:pt idx="11">
                  <c:v>23.456</c:v>
                </c:pt>
                <c:pt idx="12">
                  <c:v>28.827999999999999</c:v>
                </c:pt>
                <c:pt idx="13">
                  <c:v>30.863</c:v>
                </c:pt>
                <c:pt idx="14">
                  <c:v>16.683</c:v>
                </c:pt>
                <c:pt idx="15">
                  <c:v>3.9</c:v>
                </c:pt>
              </c:numCache>
            </c:numRef>
          </c:val>
        </c:ser>
        <c:gapWidth val="70"/>
        <c:axId val="67738240"/>
        <c:axId val="73870336"/>
      </c:barChart>
      <c:catAx>
        <c:axId val="677382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3870336"/>
        <c:crosses val="autoZero"/>
        <c:auto val="1"/>
        <c:lblAlgn val="ctr"/>
        <c:lblOffset val="100"/>
      </c:catAx>
      <c:valAx>
        <c:axId val="738703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67738240"/>
        <c:crosses val="autoZero"/>
        <c:crossBetween val="between"/>
      </c:valAx>
      <c:spPr>
        <a:solidFill>
          <a:srgbClr val="FFFF00">
            <a:alpha val="15000"/>
          </a:srgbClr>
        </a:solidFill>
      </c:spPr>
    </c:plotArea>
    <c:legend>
      <c:legendPos val="b"/>
      <c:layout>
        <c:manualLayout>
          <c:xMode val="edge"/>
          <c:yMode val="edge"/>
          <c:x val="4.0987716340696506E-2"/>
          <c:y val="0.8938168461537227"/>
          <c:w val="0.89999991606215868"/>
          <c:h val="0.10357351531913597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8.6071741032370933E-2"/>
          <c:y val="5.6360206008856169E-2"/>
          <c:w val="0.90462913964725167"/>
          <c:h val="0.75674925008332405"/>
        </c:manualLayout>
      </c:layout>
      <c:barChart>
        <c:barDir val="col"/>
        <c:grouping val="clustered"/>
        <c:ser>
          <c:idx val="1"/>
          <c:order val="0"/>
          <c:tx>
            <c:strRef>
              <c:f>'оборудование и нир'!$D$1</c:f>
              <c:strCache>
                <c:ptCount val="1"/>
                <c:pt idx="0">
                  <c:v>Объемы НИР 2011-2013гг., млн руб.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'оборудование и нир'!$B$2:$B$17</c:f>
              <c:strCache>
                <c:ptCount val="16"/>
                <c:pt idx="0">
                  <c:v>ИММТ</c:v>
                </c:pt>
                <c:pt idx="1">
                  <c:v>ФТИ</c:v>
                </c:pt>
                <c:pt idx="2">
                  <c:v>ХТИ</c:v>
                </c:pt>
                <c:pt idx="3">
                  <c:v>ИЕН</c:v>
                </c:pt>
                <c:pt idx="4">
                  <c:v>ЭНИН</c:v>
                </c:pt>
                <c:pt idx="5">
                  <c:v>ММИ</c:v>
                </c:pt>
                <c:pt idx="6">
                  <c:v>ИРИТ</c:v>
                </c:pt>
                <c:pt idx="7">
                  <c:v>ИНФО</c:v>
                </c:pt>
                <c:pt idx="8">
                  <c:v>ИГНИ</c:v>
                </c:pt>
                <c:pt idx="9">
                  <c:v>ИМКН</c:v>
                </c:pt>
                <c:pt idx="10">
                  <c:v>ИФКСиМП</c:v>
                </c:pt>
                <c:pt idx="11">
                  <c:v>НТИ</c:v>
                </c:pt>
                <c:pt idx="12">
                  <c:v>СТИ</c:v>
                </c:pt>
                <c:pt idx="13">
                  <c:v>ВШЭМ</c:v>
                </c:pt>
                <c:pt idx="14">
                  <c:v>ИСПН</c:v>
                </c:pt>
                <c:pt idx="15">
                  <c:v>ИГУП</c:v>
                </c:pt>
              </c:strCache>
            </c:strRef>
          </c:cat>
          <c:val>
            <c:numRef>
              <c:f>'оборудование и нир'!$D$2:$D$17</c:f>
              <c:numCache>
                <c:formatCode>General</c:formatCode>
                <c:ptCount val="16"/>
                <c:pt idx="0">
                  <c:v>465.35500000000002</c:v>
                </c:pt>
                <c:pt idx="1">
                  <c:v>437.60900000000004</c:v>
                </c:pt>
                <c:pt idx="2">
                  <c:v>113.3228</c:v>
                </c:pt>
                <c:pt idx="3">
                  <c:v>735.02649999999994</c:v>
                </c:pt>
                <c:pt idx="4">
                  <c:v>157.29140000000001</c:v>
                </c:pt>
                <c:pt idx="5">
                  <c:v>24.136899999999997</c:v>
                </c:pt>
                <c:pt idx="6">
                  <c:v>361.3168</c:v>
                </c:pt>
                <c:pt idx="7">
                  <c:v>44.743400000000001</c:v>
                </c:pt>
                <c:pt idx="8">
                  <c:v>136.66379999999998</c:v>
                </c:pt>
                <c:pt idx="9">
                  <c:v>148.1489</c:v>
                </c:pt>
                <c:pt idx="10">
                  <c:v>2.097</c:v>
                </c:pt>
                <c:pt idx="11">
                  <c:v>53.381999999999998</c:v>
                </c:pt>
                <c:pt idx="12">
                  <c:v>34.633800000000001</c:v>
                </c:pt>
                <c:pt idx="13">
                  <c:v>84.1477</c:v>
                </c:pt>
                <c:pt idx="14">
                  <c:v>73.782399999999996</c:v>
                </c:pt>
                <c:pt idx="15">
                  <c:v>11.587</c:v>
                </c:pt>
              </c:numCache>
            </c:numRef>
          </c:val>
        </c:ser>
        <c:ser>
          <c:idx val="0"/>
          <c:order val="1"/>
          <c:tx>
            <c:strRef>
              <c:f>'оборудование и нир'!$C$1</c:f>
              <c:strCache>
                <c:ptCount val="1"/>
                <c:pt idx="0">
                  <c:v>Оборудование 2010-2014 гг., млн руб.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cat>
            <c:strRef>
              <c:f>'оборудование и нир'!$B$2:$B$17</c:f>
              <c:strCache>
                <c:ptCount val="16"/>
                <c:pt idx="0">
                  <c:v>ИММТ</c:v>
                </c:pt>
                <c:pt idx="1">
                  <c:v>ФТИ</c:v>
                </c:pt>
                <c:pt idx="2">
                  <c:v>ХТИ</c:v>
                </c:pt>
                <c:pt idx="3">
                  <c:v>ИЕН</c:v>
                </c:pt>
                <c:pt idx="4">
                  <c:v>ЭНИН</c:v>
                </c:pt>
                <c:pt idx="5">
                  <c:v>ММИ</c:v>
                </c:pt>
                <c:pt idx="6">
                  <c:v>ИРИТ</c:v>
                </c:pt>
                <c:pt idx="7">
                  <c:v>ИНФО</c:v>
                </c:pt>
                <c:pt idx="8">
                  <c:v>ИГНИ</c:v>
                </c:pt>
                <c:pt idx="9">
                  <c:v>ИМКН</c:v>
                </c:pt>
                <c:pt idx="10">
                  <c:v>ИФКСиМП</c:v>
                </c:pt>
                <c:pt idx="11">
                  <c:v>НТИ</c:v>
                </c:pt>
                <c:pt idx="12">
                  <c:v>СТИ</c:v>
                </c:pt>
                <c:pt idx="13">
                  <c:v>ВШЭМ</c:v>
                </c:pt>
                <c:pt idx="14">
                  <c:v>ИСПН</c:v>
                </c:pt>
                <c:pt idx="15">
                  <c:v>ИГУП</c:v>
                </c:pt>
              </c:strCache>
            </c:strRef>
          </c:cat>
          <c:val>
            <c:numRef>
              <c:f>'оборудование и нир'!$C$2:$C$17</c:f>
              <c:numCache>
                <c:formatCode>General</c:formatCode>
                <c:ptCount val="16"/>
                <c:pt idx="0">
                  <c:v>551.49300000000005</c:v>
                </c:pt>
                <c:pt idx="1">
                  <c:v>638.274</c:v>
                </c:pt>
                <c:pt idx="2">
                  <c:v>131.09899999999999</c:v>
                </c:pt>
                <c:pt idx="3">
                  <c:v>379.67200000000003</c:v>
                </c:pt>
                <c:pt idx="4">
                  <c:v>95.599000000000004</c:v>
                </c:pt>
                <c:pt idx="5">
                  <c:v>30.111000000000001</c:v>
                </c:pt>
                <c:pt idx="6">
                  <c:v>248.36699999999999</c:v>
                </c:pt>
                <c:pt idx="7">
                  <c:v>8.1280000000000001</c:v>
                </c:pt>
                <c:pt idx="8">
                  <c:v>25.257999999999999</c:v>
                </c:pt>
                <c:pt idx="9">
                  <c:v>28.498000000000001</c:v>
                </c:pt>
                <c:pt idx="10">
                  <c:v>12.63</c:v>
                </c:pt>
                <c:pt idx="11">
                  <c:v>23.456</c:v>
                </c:pt>
                <c:pt idx="12">
                  <c:v>28.827999999999999</c:v>
                </c:pt>
                <c:pt idx="13">
                  <c:v>30.863</c:v>
                </c:pt>
                <c:pt idx="14">
                  <c:v>16.683</c:v>
                </c:pt>
                <c:pt idx="15">
                  <c:v>3.9</c:v>
                </c:pt>
              </c:numCache>
            </c:numRef>
          </c:val>
        </c:ser>
        <c:axId val="94863744"/>
        <c:axId val="94866048"/>
      </c:barChart>
      <c:catAx>
        <c:axId val="9486374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4866048"/>
        <c:crosses val="autoZero"/>
        <c:auto val="1"/>
        <c:lblAlgn val="ctr"/>
        <c:lblOffset val="100"/>
      </c:catAx>
      <c:valAx>
        <c:axId val="948660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4863744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1522262076587235E-2"/>
          <c:y val="2.8250617162042066E-2"/>
          <c:w val="0.88213605325961453"/>
          <c:h val="0.81315461521508625"/>
        </c:manualLayout>
      </c:layout>
      <c:barChart>
        <c:barDir val="col"/>
        <c:grouping val="clustered"/>
        <c:ser>
          <c:idx val="0"/>
          <c:order val="0"/>
          <c:tx>
            <c:v>На 1 НПР</c:v>
          </c:tx>
          <c:spPr>
            <a:solidFill>
              <a:srgbClr val="FF0000"/>
            </a:solidFill>
          </c:spPr>
          <c:cat>
            <c:strRef>
              <c:f>Лист1!$L$4:$L$24</c:f>
              <c:strCache>
                <c:ptCount val="16"/>
                <c:pt idx="0">
                  <c:v>ИММТ</c:v>
                </c:pt>
                <c:pt idx="1">
                  <c:v>ИММ</c:v>
                </c:pt>
                <c:pt idx="2">
                  <c:v>ИРИТ-РТФ</c:v>
                </c:pt>
                <c:pt idx="3">
                  <c:v>СТИ</c:v>
                </c:pt>
                <c:pt idx="4">
                  <c:v>УралЭНиН</c:v>
                </c:pt>
                <c:pt idx="5">
                  <c:v>ФТИ-ФизТех</c:v>
                </c:pt>
                <c:pt idx="6">
                  <c:v>ХТИ</c:v>
                </c:pt>
                <c:pt idx="7">
                  <c:v>ИЕН</c:v>
                </c:pt>
                <c:pt idx="8">
                  <c:v>ИМКН</c:v>
                </c:pt>
                <c:pt idx="9">
                  <c:v>ИГНИ</c:v>
                </c:pt>
                <c:pt idx="10">
                  <c:v>ИСПН</c:v>
                </c:pt>
                <c:pt idx="11">
                  <c:v>ИГУП</c:v>
                </c:pt>
                <c:pt idx="12">
                  <c:v>ИнФО</c:v>
                </c:pt>
                <c:pt idx="13">
                  <c:v>ВШЭМ</c:v>
                </c:pt>
                <c:pt idx="14">
                  <c:v>ИФКСМП</c:v>
                </c:pt>
                <c:pt idx="15">
                  <c:v>НТИ</c:v>
                </c:pt>
              </c:strCache>
            </c:strRef>
          </c:cat>
          <c:val>
            <c:numRef>
              <c:f>Лист1!$I$4:$I$19</c:f>
              <c:numCache>
                <c:formatCode>0.0</c:formatCode>
                <c:ptCount val="16"/>
                <c:pt idx="0">
                  <c:v>551.87950000000001</c:v>
                </c:pt>
                <c:pt idx="1">
                  <c:v>58.072950819672137</c:v>
                </c:pt>
                <c:pt idx="2">
                  <c:v>668.73095238095243</c:v>
                </c:pt>
                <c:pt idx="3">
                  <c:v>94.920388349514297</c:v>
                </c:pt>
                <c:pt idx="4">
                  <c:v>202.44166666666658</c:v>
                </c:pt>
                <c:pt idx="5">
                  <c:v>410.23886462882092</c:v>
                </c:pt>
                <c:pt idx="6">
                  <c:v>248.60219780219816</c:v>
                </c:pt>
                <c:pt idx="7">
                  <c:v>777.38963963963965</c:v>
                </c:pt>
                <c:pt idx="8">
                  <c:v>219.02436974789921</c:v>
                </c:pt>
                <c:pt idx="9">
                  <c:v>120.58524590163934</c:v>
                </c:pt>
                <c:pt idx="10">
                  <c:v>59.042000000000002</c:v>
                </c:pt>
                <c:pt idx="11">
                  <c:v>60.897058823529413</c:v>
                </c:pt>
                <c:pt idx="12">
                  <c:v>20.501117318435753</c:v>
                </c:pt>
                <c:pt idx="13">
                  <c:v>74.7723602484472</c:v>
                </c:pt>
                <c:pt idx="14">
                  <c:v>4.0340909090909065</c:v>
                </c:pt>
                <c:pt idx="15">
                  <c:v>115.23225806451613</c:v>
                </c:pt>
              </c:numCache>
            </c:numRef>
          </c:val>
        </c:ser>
        <c:ser>
          <c:idx val="1"/>
          <c:order val="1"/>
          <c:tx>
            <c:v>на 1 ППС</c:v>
          </c:tx>
          <c:spPr>
            <a:solidFill>
              <a:schemeClr val="accent1"/>
            </a:solidFill>
          </c:spPr>
          <c:cat>
            <c:strRef>
              <c:f>Лист1!$L$4:$L$24</c:f>
              <c:strCache>
                <c:ptCount val="16"/>
                <c:pt idx="0">
                  <c:v>ИММТ</c:v>
                </c:pt>
                <c:pt idx="1">
                  <c:v>ИММ</c:v>
                </c:pt>
                <c:pt idx="2">
                  <c:v>ИРИТ-РТФ</c:v>
                </c:pt>
                <c:pt idx="3">
                  <c:v>СТИ</c:v>
                </c:pt>
                <c:pt idx="4">
                  <c:v>УралЭНиН</c:v>
                </c:pt>
                <c:pt idx="5">
                  <c:v>ФТИ-ФизТех</c:v>
                </c:pt>
                <c:pt idx="6">
                  <c:v>ХТИ</c:v>
                </c:pt>
                <c:pt idx="7">
                  <c:v>ИЕН</c:v>
                </c:pt>
                <c:pt idx="8">
                  <c:v>ИМКН</c:v>
                </c:pt>
                <c:pt idx="9">
                  <c:v>ИГНИ</c:v>
                </c:pt>
                <c:pt idx="10">
                  <c:v>ИСПН</c:v>
                </c:pt>
                <c:pt idx="11">
                  <c:v>ИГУП</c:v>
                </c:pt>
                <c:pt idx="12">
                  <c:v>ИнФО</c:v>
                </c:pt>
                <c:pt idx="13">
                  <c:v>ВШЭМ</c:v>
                </c:pt>
                <c:pt idx="14">
                  <c:v>ИФКСМП</c:v>
                </c:pt>
                <c:pt idx="15">
                  <c:v>НТИ</c:v>
                </c:pt>
              </c:strCache>
            </c:strRef>
          </c:cat>
          <c:val>
            <c:numRef>
              <c:f>Лист1!$J$4:$J$19</c:f>
              <c:numCache>
                <c:formatCode>0.0</c:formatCode>
                <c:ptCount val="16"/>
                <c:pt idx="0">
                  <c:v>587.10585106382973</c:v>
                </c:pt>
                <c:pt idx="1">
                  <c:v>59.040833333333325</c:v>
                </c:pt>
                <c:pt idx="2">
                  <c:v>706.5836477987425</c:v>
                </c:pt>
                <c:pt idx="3">
                  <c:v>94.920388349514297</c:v>
                </c:pt>
                <c:pt idx="4">
                  <c:v>212.268932038835</c:v>
                </c:pt>
                <c:pt idx="5">
                  <c:v>449.49617224880183</c:v>
                </c:pt>
                <c:pt idx="6">
                  <c:v>293.80259740259669</c:v>
                </c:pt>
                <c:pt idx="7">
                  <c:v>1182.0582191780823</c:v>
                </c:pt>
                <c:pt idx="8">
                  <c:v>258.05841584158321</c:v>
                </c:pt>
                <c:pt idx="9">
                  <c:v>126.82241379310345</c:v>
                </c:pt>
                <c:pt idx="10">
                  <c:v>59.338693467336462</c:v>
                </c:pt>
                <c:pt idx="11">
                  <c:v>60.897058823529413</c:v>
                </c:pt>
                <c:pt idx="12">
                  <c:v>20.501117318435753</c:v>
                </c:pt>
                <c:pt idx="13">
                  <c:v>75.005295950155755</c:v>
                </c:pt>
                <c:pt idx="14">
                  <c:v>4.0340909090909065</c:v>
                </c:pt>
                <c:pt idx="15">
                  <c:v>117.76483516483516</c:v>
                </c:pt>
              </c:numCache>
            </c:numRef>
          </c:val>
        </c:ser>
        <c:gapWidth val="38"/>
        <c:axId val="73868800"/>
        <c:axId val="73876608"/>
      </c:barChart>
      <c:catAx>
        <c:axId val="738688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73876608"/>
        <c:crosses val="autoZero"/>
        <c:auto val="1"/>
        <c:lblAlgn val="ctr"/>
        <c:lblOffset val="100"/>
      </c:catAx>
      <c:valAx>
        <c:axId val="7387660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73868800"/>
        <c:crosses val="autoZero"/>
        <c:crossBetween val="between"/>
      </c:valAx>
      <c:spPr>
        <a:solidFill>
          <a:srgbClr val="FFC000">
            <a:alpha val="17000"/>
          </a:srgbClr>
        </a:solidFill>
      </c:spPr>
    </c:plotArea>
    <c:legend>
      <c:legendPos val="t"/>
      <c:layout>
        <c:manualLayout>
          <c:xMode val="edge"/>
          <c:yMode val="edge"/>
          <c:x val="8.5832725990920788E-2"/>
          <c:y val="4.1721536486619887E-2"/>
          <c:w val="0.31109316870781512"/>
          <c:h val="0.11217152697810068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Количество публикаций </a:t>
            </a:r>
            <a:r>
              <a:rPr lang="ru-RU" sz="1800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УрФУ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в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20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-2013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гг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4031339391021649"/>
          <c:y val="1.928035773802915E-2"/>
        </c:manualLayout>
      </c:layout>
    </c:title>
    <c:plotArea>
      <c:layout>
        <c:manualLayout>
          <c:layoutTarget val="inner"/>
          <c:xMode val="edge"/>
          <c:yMode val="edge"/>
          <c:x val="7.675018432295401E-2"/>
          <c:y val="0.14135508291809853"/>
          <c:w val="0.56436709052529521"/>
          <c:h val="0.72294481393807286"/>
        </c:manualLayout>
      </c:layout>
      <c:barChart>
        <c:barDir val="col"/>
        <c:grouping val="clustered"/>
        <c:ser>
          <c:idx val="5"/>
          <c:order val="0"/>
          <c:tx>
            <c:strRef>
              <c:f>'ПА УрФУ'!$D$1:$D$2</c:f>
              <c:strCache>
                <c:ptCount val="1"/>
                <c:pt idx="0">
                  <c:v>Количество публикаций  WOS</c:v>
                </c:pt>
              </c:strCache>
            </c:strRef>
          </c:tx>
          <c:spPr>
            <a:solidFill>
              <a:srgbClr val="FF0000"/>
            </a:solidFill>
          </c:spPr>
          <c:cat>
            <c:numRef>
              <c:f>'ПА УрФУ'!$A$3:$A$6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'ПА УрФУ'!$D$3:$D$6</c:f>
              <c:numCache>
                <c:formatCode>General</c:formatCode>
                <c:ptCount val="4"/>
                <c:pt idx="0">
                  <c:v>321</c:v>
                </c:pt>
                <c:pt idx="1">
                  <c:v>328</c:v>
                </c:pt>
                <c:pt idx="2">
                  <c:v>426</c:v>
                </c:pt>
                <c:pt idx="3">
                  <c:v>536</c:v>
                </c:pt>
              </c:numCache>
            </c:numRef>
          </c:val>
        </c:ser>
        <c:ser>
          <c:idx val="2"/>
          <c:order val="1"/>
          <c:tx>
            <c:strRef>
              <c:f>'ПА УрФУ'!$C$1:$C$2</c:f>
              <c:strCache>
                <c:ptCount val="1"/>
                <c:pt idx="0">
                  <c:v>Количество публикаций   SCOPUS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'ПА УрФУ'!$A$3:$A$6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'ПА УрФУ'!$C$3:$C$6</c:f>
              <c:numCache>
                <c:formatCode>General</c:formatCode>
                <c:ptCount val="4"/>
                <c:pt idx="0">
                  <c:v>424</c:v>
                </c:pt>
                <c:pt idx="1">
                  <c:v>443</c:v>
                </c:pt>
                <c:pt idx="2">
                  <c:v>681</c:v>
                </c:pt>
                <c:pt idx="3">
                  <c:v>956</c:v>
                </c:pt>
              </c:numCache>
            </c:numRef>
          </c:val>
        </c:ser>
        <c:ser>
          <c:idx val="0"/>
          <c:order val="2"/>
          <c:tx>
            <c:strRef>
              <c:f>'ПА УрФУ'!$B$2</c:f>
              <c:strCache>
                <c:ptCount val="1"/>
                <c:pt idx="0">
                  <c:v>Статей в базах данных без пересечений</c:v>
                </c:pt>
              </c:strCache>
            </c:strRef>
          </c:tx>
          <c:spPr>
            <a:solidFill>
              <a:srgbClr val="94B6D2"/>
            </a:solidFill>
          </c:spPr>
          <c:cat>
            <c:numRef>
              <c:f>'ПА УрФУ'!$A$3:$A$6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'ПА УрФУ'!$B$3:$B$6</c:f>
              <c:numCache>
                <c:formatCode>General</c:formatCode>
                <c:ptCount val="4"/>
                <c:pt idx="0">
                  <c:v>467</c:v>
                </c:pt>
                <c:pt idx="1">
                  <c:v>450</c:v>
                </c:pt>
                <c:pt idx="2">
                  <c:v>688</c:v>
                </c:pt>
                <c:pt idx="3">
                  <c:v>992</c:v>
                </c:pt>
              </c:numCache>
            </c:numRef>
          </c:val>
        </c:ser>
        <c:axId val="73947776"/>
        <c:axId val="73986432"/>
      </c:barChart>
      <c:catAx>
        <c:axId val="739477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1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73986432"/>
        <c:crosses val="autoZero"/>
        <c:auto val="1"/>
        <c:lblAlgn val="ctr"/>
        <c:lblOffset val="100"/>
      </c:catAx>
      <c:valAx>
        <c:axId val="73986432"/>
        <c:scaling>
          <c:orientation val="minMax"/>
        </c:scaling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  <c:crossAx val="73947776"/>
        <c:crosses val="autoZero"/>
        <c:crossBetween val="between"/>
      </c:valAx>
      <c:spPr>
        <a:solidFill>
          <a:srgbClr val="FFC000">
            <a:alpha val="15000"/>
          </a:srgb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122804536869728"/>
          <c:y val="0.1934668993845918"/>
          <c:w val="0.33663420113814557"/>
          <c:h val="0.66857600647486715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spPr>
    <a:noFill/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4830721917338E-2"/>
          <c:y val="2.3185676631159932E-2"/>
          <c:w val="0.9109417004692596"/>
          <c:h val="0.81561975140017196"/>
        </c:manualLayout>
      </c:layout>
      <c:barChart>
        <c:barDir val="col"/>
        <c:grouping val="clustered"/>
        <c:ser>
          <c:idx val="3"/>
          <c:order val="0"/>
          <c:tx>
            <c:strRef>
              <c:f>'статьи по инст +in pr'!$B$4</c:f>
              <c:strCache>
                <c:ptCount val="1"/>
                <c:pt idx="0">
                  <c:v>2011 год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'статьи по инст +in pr'!$A$5:$A$19</c:f>
              <c:strCache>
                <c:ptCount val="15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</c:strCache>
            </c:strRef>
          </c:cat>
          <c:val>
            <c:numRef>
              <c:f>'статьи по инст +in pr'!$B$5:$B$19</c:f>
              <c:numCache>
                <c:formatCode>General</c:formatCode>
                <c:ptCount val="15"/>
                <c:pt idx="0">
                  <c:v>149</c:v>
                </c:pt>
                <c:pt idx="1">
                  <c:v>63</c:v>
                </c:pt>
                <c:pt idx="2">
                  <c:v>59</c:v>
                </c:pt>
                <c:pt idx="3">
                  <c:v>54</c:v>
                </c:pt>
                <c:pt idx="4">
                  <c:v>51</c:v>
                </c:pt>
                <c:pt idx="5">
                  <c:v>18</c:v>
                </c:pt>
                <c:pt idx="6">
                  <c:v>20</c:v>
                </c:pt>
                <c:pt idx="7">
                  <c:v>13</c:v>
                </c:pt>
                <c:pt idx="8">
                  <c:v>12</c:v>
                </c:pt>
                <c:pt idx="9">
                  <c:v>6</c:v>
                </c:pt>
                <c:pt idx="10">
                  <c:v>2</c:v>
                </c:pt>
                <c:pt idx="11">
                  <c:v>3</c:v>
                </c:pt>
                <c:pt idx="12">
                  <c:v>2</c:v>
                </c:pt>
                <c:pt idx="14">
                  <c:v>1</c:v>
                </c:pt>
              </c:numCache>
            </c:numRef>
          </c:val>
        </c:ser>
        <c:ser>
          <c:idx val="0"/>
          <c:order val="1"/>
          <c:tx>
            <c:strRef>
              <c:f>'статьи по инст +in pr'!$C$4</c:f>
              <c:strCache>
                <c:ptCount val="1"/>
                <c:pt idx="0">
                  <c:v>2012 год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'статьи по инст +in pr'!$A$5:$A$19</c:f>
              <c:strCache>
                <c:ptCount val="15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</c:strCache>
            </c:strRef>
          </c:cat>
          <c:val>
            <c:numRef>
              <c:f>'статьи по инст +in pr'!$C$5:$C$19</c:f>
              <c:numCache>
                <c:formatCode>General</c:formatCode>
                <c:ptCount val="15"/>
                <c:pt idx="0">
                  <c:v>172</c:v>
                </c:pt>
                <c:pt idx="1">
                  <c:v>126</c:v>
                </c:pt>
                <c:pt idx="2">
                  <c:v>115</c:v>
                </c:pt>
                <c:pt idx="3">
                  <c:v>60</c:v>
                </c:pt>
                <c:pt idx="4">
                  <c:v>92</c:v>
                </c:pt>
                <c:pt idx="5">
                  <c:v>27</c:v>
                </c:pt>
                <c:pt idx="6">
                  <c:v>38</c:v>
                </c:pt>
                <c:pt idx="7">
                  <c:v>15</c:v>
                </c:pt>
                <c:pt idx="8">
                  <c:v>38</c:v>
                </c:pt>
                <c:pt idx="9">
                  <c:v>17</c:v>
                </c:pt>
                <c:pt idx="10">
                  <c:v>2</c:v>
                </c:pt>
                <c:pt idx="11">
                  <c:v>2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1"/>
          <c:order val="2"/>
          <c:tx>
            <c:strRef>
              <c:f>'статьи по инст +in pr'!$D$4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'статьи по инст +in pr'!$A$5:$A$19</c:f>
              <c:strCache>
                <c:ptCount val="15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</c:strCache>
            </c:strRef>
          </c:cat>
          <c:val>
            <c:numRef>
              <c:f>'статьи по инст +in pr'!$D$5:$D$19</c:f>
            </c:numRef>
          </c:val>
        </c:ser>
        <c:ser>
          <c:idx val="2"/>
          <c:order val="3"/>
          <c:tx>
            <c:strRef>
              <c:f>'статьи по инст +in pr'!$F$4</c:f>
              <c:strCache>
                <c:ptCount val="1"/>
                <c:pt idx="0">
                  <c:v>2013 год</c:v>
                </c:pt>
              </c:strCache>
            </c:strRef>
          </c:tx>
          <c:spPr>
            <a:solidFill>
              <a:srgbClr val="94B6D2"/>
            </a:solidFill>
          </c:spPr>
          <c:cat>
            <c:strRef>
              <c:f>'статьи по инст +in pr'!$A$5:$A$19</c:f>
              <c:strCache>
                <c:ptCount val="15"/>
                <c:pt idx="0">
                  <c:v>ИЕН</c:v>
                </c:pt>
                <c:pt idx="1">
                  <c:v>ФТИ</c:v>
                </c:pt>
                <c:pt idx="2">
                  <c:v>ИМКН</c:v>
                </c:pt>
                <c:pt idx="3">
                  <c:v>ХТИ</c:v>
                </c:pt>
                <c:pt idx="4">
                  <c:v>ИММТ</c:v>
                </c:pt>
                <c:pt idx="5">
                  <c:v>ИРИТ</c:v>
                </c:pt>
                <c:pt idx="6">
                  <c:v>ИНФО</c:v>
                </c:pt>
                <c:pt idx="7">
                  <c:v>ММИ</c:v>
                </c:pt>
                <c:pt idx="8">
                  <c:v>УралЭнин</c:v>
                </c:pt>
                <c:pt idx="9">
                  <c:v>ВШЭМ</c:v>
                </c:pt>
                <c:pt idx="10">
                  <c:v>ИСПН</c:v>
                </c:pt>
                <c:pt idx="11">
                  <c:v>ИГНИ </c:v>
                </c:pt>
                <c:pt idx="12">
                  <c:v>НТИ</c:v>
                </c:pt>
                <c:pt idx="13">
                  <c:v>ИГУП</c:v>
                </c:pt>
                <c:pt idx="14">
                  <c:v>СТИ</c:v>
                </c:pt>
              </c:strCache>
            </c:strRef>
          </c:cat>
          <c:val>
            <c:numRef>
              <c:f>'статьи по инст +in pr'!$F$5:$F$19</c:f>
              <c:numCache>
                <c:formatCode>General</c:formatCode>
                <c:ptCount val="15"/>
                <c:pt idx="0">
                  <c:v>191</c:v>
                </c:pt>
                <c:pt idx="1">
                  <c:v>157</c:v>
                </c:pt>
                <c:pt idx="2">
                  <c:v>202</c:v>
                </c:pt>
                <c:pt idx="3">
                  <c:v>60</c:v>
                </c:pt>
                <c:pt idx="4">
                  <c:v>151</c:v>
                </c:pt>
                <c:pt idx="5">
                  <c:v>87</c:v>
                </c:pt>
                <c:pt idx="6">
                  <c:v>60</c:v>
                </c:pt>
                <c:pt idx="7">
                  <c:v>17</c:v>
                </c:pt>
                <c:pt idx="8">
                  <c:v>44</c:v>
                </c:pt>
                <c:pt idx="9">
                  <c:v>32</c:v>
                </c:pt>
                <c:pt idx="10">
                  <c:v>7</c:v>
                </c:pt>
                <c:pt idx="11">
                  <c:v>13</c:v>
                </c:pt>
                <c:pt idx="12">
                  <c:v>4</c:v>
                </c:pt>
                <c:pt idx="13">
                  <c:v>2</c:v>
                </c:pt>
                <c:pt idx="14">
                  <c:v>5</c:v>
                </c:pt>
              </c:numCache>
            </c:numRef>
          </c:val>
        </c:ser>
        <c:axId val="74150272"/>
        <c:axId val="74151808"/>
      </c:barChart>
      <c:catAx>
        <c:axId val="741502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151808"/>
        <c:crosses val="autoZero"/>
        <c:auto val="1"/>
        <c:lblAlgn val="ctr"/>
        <c:lblOffset val="100"/>
      </c:catAx>
      <c:valAx>
        <c:axId val="74151808"/>
        <c:scaling>
          <c:orientation val="minMax"/>
        </c:scaling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150272"/>
        <c:crosses val="autoZero"/>
        <c:crossBetween val="between"/>
      </c:valAx>
      <c:spPr>
        <a:solidFill>
          <a:srgbClr val="FFC000">
            <a:alpha val="17000"/>
          </a:srgbClr>
        </a:solidFill>
      </c:spPr>
    </c:plotArea>
    <c:legend>
      <c:legendPos val="r"/>
      <c:layout>
        <c:manualLayout>
          <c:xMode val="edge"/>
          <c:yMode val="edge"/>
          <c:x val="0.77669536916308712"/>
          <c:y val="9.2346605020773229E-2"/>
          <c:w val="0.14754713241111095"/>
          <c:h val="0.1954895247203704"/>
        </c:manualLayout>
      </c:layout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600847485312273E-2"/>
          <c:y val="2.932659208305325E-2"/>
          <c:w val="0.72495380900807393"/>
          <c:h val="0.7977667576971107"/>
        </c:manualLayout>
      </c:layout>
      <c:barChart>
        <c:barDir val="col"/>
        <c:grouping val="clustered"/>
        <c:ser>
          <c:idx val="0"/>
          <c:order val="0"/>
          <c:tx>
            <c:strRef>
              <c:f>ппс!$E$4</c:f>
              <c:strCache>
                <c:ptCount val="1"/>
                <c:pt idx="0">
                  <c:v>Количество статей в БД SCOPUS, 
WOS в расчете на 1 сотрудника</c:v>
                </c:pt>
              </c:strCache>
            </c:strRef>
          </c:tx>
          <c:spPr>
            <a:solidFill>
              <a:srgbClr val="94B6D2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cat>
            <c:strRef>
              <c:f>ппс!$A$5:$A$21</c:f>
              <c:strCache>
                <c:ptCount val="17"/>
                <c:pt idx="1">
                  <c:v>ИМКН</c:v>
                </c:pt>
                <c:pt idx="2">
                  <c:v>ИЕН</c:v>
                </c:pt>
                <c:pt idx="3">
                  <c:v>ИММТ</c:v>
                </c:pt>
                <c:pt idx="4">
                  <c:v>ХТИ</c:v>
                </c:pt>
                <c:pt idx="5">
                  <c:v>ФТИ</c:v>
                </c:pt>
                <c:pt idx="6">
                  <c:v>ИРИТ</c:v>
                </c:pt>
                <c:pt idx="7">
                  <c:v>УралЭнин</c:v>
                </c:pt>
                <c:pt idx="8">
                  <c:v>ИнфО</c:v>
                </c:pt>
                <c:pt idx="9">
                  <c:v>ММИ</c:v>
                </c:pt>
                <c:pt idx="10">
                  <c:v>ВШЭМ</c:v>
                </c:pt>
                <c:pt idx="11">
                  <c:v>ИГНИ </c:v>
                </c:pt>
                <c:pt idx="12">
                  <c:v>СТИ</c:v>
                </c:pt>
                <c:pt idx="13">
                  <c:v>НТИ</c:v>
                </c:pt>
                <c:pt idx="14">
                  <c:v>ИСПН</c:v>
                </c:pt>
                <c:pt idx="15">
                  <c:v>ИГУП</c:v>
                </c:pt>
                <c:pt idx="16">
                  <c:v>ИФКСиМП</c:v>
                </c:pt>
              </c:strCache>
            </c:strRef>
          </c:cat>
          <c:val>
            <c:numRef>
              <c:f>ппс!$E$5:$E$21</c:f>
              <c:numCache>
                <c:formatCode>0.000</c:formatCode>
                <c:ptCount val="17"/>
                <c:pt idx="1">
                  <c:v>1.6974789915966411</c:v>
                </c:pt>
                <c:pt idx="2">
                  <c:v>0.86036036036035957</c:v>
                </c:pt>
                <c:pt idx="3">
                  <c:v>0.75500000000000134</c:v>
                </c:pt>
                <c:pt idx="4">
                  <c:v>0.65934065934066055</c:v>
                </c:pt>
                <c:pt idx="5">
                  <c:v>0.65690376569037801</c:v>
                </c:pt>
                <c:pt idx="6">
                  <c:v>0.51785714285714257</c:v>
                </c:pt>
                <c:pt idx="7">
                  <c:v>0.20370370370370369</c:v>
                </c:pt>
                <c:pt idx="8">
                  <c:v>0.16759776536312848</c:v>
                </c:pt>
                <c:pt idx="9">
                  <c:v>0.13934426229508196</c:v>
                </c:pt>
                <c:pt idx="10">
                  <c:v>9.9378881987577647E-2</c:v>
                </c:pt>
                <c:pt idx="11">
                  <c:v>5.3278688524590147E-2</c:v>
                </c:pt>
                <c:pt idx="12">
                  <c:v>4.8543689320388383E-2</c:v>
                </c:pt>
                <c:pt idx="13">
                  <c:v>4.3010752688172046E-2</c:v>
                </c:pt>
                <c:pt idx="14">
                  <c:v>3.500000000000001E-2</c:v>
                </c:pt>
                <c:pt idx="15">
                  <c:v>2.9411764705882353E-2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ппс!$F$4</c:f>
              <c:strCache>
                <c:ptCount val="1"/>
                <c:pt idx="0">
                  <c:v>Колическтво статей ВАК в 
расчете на 
1 сотрудника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ппс!$A$5:$A$21</c:f>
              <c:strCache>
                <c:ptCount val="17"/>
                <c:pt idx="1">
                  <c:v>ИМКН</c:v>
                </c:pt>
                <c:pt idx="2">
                  <c:v>ИЕН</c:v>
                </c:pt>
                <c:pt idx="3">
                  <c:v>ИММТ</c:v>
                </c:pt>
                <c:pt idx="4">
                  <c:v>ХТИ</c:v>
                </c:pt>
                <c:pt idx="5">
                  <c:v>ФТИ</c:v>
                </c:pt>
                <c:pt idx="6">
                  <c:v>ИРИТ</c:v>
                </c:pt>
                <c:pt idx="7">
                  <c:v>УралЭнин</c:v>
                </c:pt>
                <c:pt idx="8">
                  <c:v>ИнфО</c:v>
                </c:pt>
                <c:pt idx="9">
                  <c:v>ММИ</c:v>
                </c:pt>
                <c:pt idx="10">
                  <c:v>ВШЭМ</c:v>
                </c:pt>
                <c:pt idx="11">
                  <c:v>ИГНИ </c:v>
                </c:pt>
                <c:pt idx="12">
                  <c:v>СТИ</c:v>
                </c:pt>
                <c:pt idx="13">
                  <c:v>НТИ</c:v>
                </c:pt>
                <c:pt idx="14">
                  <c:v>ИСПН</c:v>
                </c:pt>
                <c:pt idx="15">
                  <c:v>ИГУП</c:v>
                </c:pt>
                <c:pt idx="16">
                  <c:v>ИФКСиМП</c:v>
                </c:pt>
              </c:strCache>
            </c:strRef>
          </c:cat>
          <c:val>
            <c:numRef>
              <c:f>ппс!$F$5:$F$21</c:f>
              <c:numCache>
                <c:formatCode>0.000</c:formatCode>
                <c:ptCount val="17"/>
                <c:pt idx="1">
                  <c:v>0.86554621848739621</c:v>
                </c:pt>
                <c:pt idx="2">
                  <c:v>0.64864864864865135</c:v>
                </c:pt>
                <c:pt idx="3">
                  <c:v>1.2349999999999972</c:v>
                </c:pt>
                <c:pt idx="4">
                  <c:v>1.1098901098901099</c:v>
                </c:pt>
                <c:pt idx="5">
                  <c:v>0.5774058577405875</c:v>
                </c:pt>
                <c:pt idx="6">
                  <c:v>0.4642857142857143</c:v>
                </c:pt>
                <c:pt idx="7">
                  <c:v>0.46296296296296435</c:v>
                </c:pt>
                <c:pt idx="8">
                  <c:v>0.25418994413407831</c:v>
                </c:pt>
                <c:pt idx="9">
                  <c:v>0.57377049180327988</c:v>
                </c:pt>
                <c:pt idx="10">
                  <c:v>0.71118012422360244</c:v>
                </c:pt>
                <c:pt idx="11">
                  <c:v>1.2418032786885238</c:v>
                </c:pt>
                <c:pt idx="12">
                  <c:v>0.42718446601941878</c:v>
                </c:pt>
                <c:pt idx="13">
                  <c:v>0.36559139784946343</c:v>
                </c:pt>
                <c:pt idx="14">
                  <c:v>0.81</c:v>
                </c:pt>
                <c:pt idx="15">
                  <c:v>1.25</c:v>
                </c:pt>
                <c:pt idx="16">
                  <c:v>0.13636363636363635</c:v>
                </c:pt>
              </c:numCache>
            </c:numRef>
          </c:val>
        </c:ser>
        <c:axId val="74184960"/>
        <c:axId val="74211328"/>
      </c:barChart>
      <c:catAx>
        <c:axId val="741849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211328"/>
        <c:crosses val="autoZero"/>
        <c:auto val="1"/>
        <c:lblAlgn val="ctr"/>
        <c:lblOffset val="100"/>
      </c:catAx>
      <c:valAx>
        <c:axId val="74211328"/>
        <c:scaling>
          <c:orientation val="minMax"/>
        </c:scaling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184960"/>
        <c:crosses val="autoZero"/>
        <c:crossBetween val="between"/>
      </c:valAx>
      <c:spPr>
        <a:solidFill>
          <a:srgbClr val="FFC000">
            <a:alpha val="23000"/>
          </a:srgb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79391884899205256"/>
          <c:y val="7.0531479813174383E-2"/>
          <c:w val="0.19000650755283494"/>
          <c:h val="0.36387610069770465"/>
        </c:manualLayout>
      </c:layout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267911922108577E-2"/>
          <c:y val="2.7290400301844455E-2"/>
          <c:w val="0.91304330523310562"/>
          <c:h val="0.80104827966068792"/>
        </c:manualLayout>
      </c:layout>
      <c:barChart>
        <c:barDir val="col"/>
        <c:grouping val="clustered"/>
        <c:ser>
          <c:idx val="2"/>
          <c:order val="0"/>
          <c:tx>
            <c:strRef>
              <c:f>'Цитирования 11-13'!$B$5</c:f>
              <c:strCache>
                <c:ptCount val="1"/>
                <c:pt idx="0">
                  <c:v>Публикации</c:v>
                </c:pt>
              </c:strCache>
            </c:strRef>
          </c:tx>
          <c:spPr>
            <a:solidFill>
              <a:srgbClr val="94B6D2"/>
            </a:solidFill>
          </c:spPr>
          <c:cat>
            <c:strRef>
              <c:f>'Цитирования 11-13'!$A$7:$A$21</c:f>
              <c:strCache>
                <c:ptCount val="15"/>
                <c:pt idx="0">
                  <c:v>ИЕН</c:v>
                </c:pt>
                <c:pt idx="1">
                  <c:v>ИМКН</c:v>
                </c:pt>
                <c:pt idx="2">
                  <c:v>ФТИ</c:v>
                </c:pt>
                <c:pt idx="3">
                  <c:v>ХТИ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УРАЛЭНИН</c:v>
                </c:pt>
                <c:pt idx="8">
                  <c:v>ММИ</c:v>
                </c:pt>
                <c:pt idx="9">
                  <c:v>ВШЭМ</c:v>
                </c:pt>
                <c:pt idx="10">
                  <c:v>ИГНИ</c:v>
                </c:pt>
                <c:pt idx="11">
                  <c:v>ИСПН</c:v>
                </c:pt>
                <c:pt idx="12">
                  <c:v>НТИ</c:v>
                </c:pt>
                <c:pt idx="13">
                  <c:v>СТИ</c:v>
                </c:pt>
                <c:pt idx="14">
                  <c:v>ИГУП</c:v>
                </c:pt>
              </c:strCache>
            </c:strRef>
          </c:cat>
          <c:val>
            <c:numRef>
              <c:f>'Цитирования 11-13'!$E$7:$E$21</c:f>
              <c:numCache>
                <c:formatCode>General</c:formatCode>
                <c:ptCount val="15"/>
                <c:pt idx="0">
                  <c:v>512</c:v>
                </c:pt>
                <c:pt idx="1">
                  <c:v>376</c:v>
                </c:pt>
                <c:pt idx="2">
                  <c:v>346</c:v>
                </c:pt>
                <c:pt idx="3">
                  <c:v>174</c:v>
                </c:pt>
                <c:pt idx="4">
                  <c:v>294</c:v>
                </c:pt>
                <c:pt idx="5">
                  <c:v>118</c:v>
                </c:pt>
                <c:pt idx="6">
                  <c:v>132</c:v>
                </c:pt>
                <c:pt idx="7">
                  <c:v>94</c:v>
                </c:pt>
                <c:pt idx="8">
                  <c:v>45</c:v>
                </c:pt>
                <c:pt idx="9">
                  <c:v>55</c:v>
                </c:pt>
                <c:pt idx="10">
                  <c:v>18</c:v>
                </c:pt>
                <c:pt idx="11">
                  <c:v>11</c:v>
                </c:pt>
                <c:pt idx="12">
                  <c:v>11</c:v>
                </c:pt>
                <c:pt idx="13">
                  <c:v>7</c:v>
                </c:pt>
                <c:pt idx="14">
                  <c:v>3</c:v>
                </c:pt>
              </c:numCache>
            </c:numRef>
          </c:val>
        </c:ser>
        <c:ser>
          <c:idx val="3"/>
          <c:order val="1"/>
          <c:tx>
            <c:strRef>
              <c:f>'Цитирования 11-13'!$F$5</c:f>
              <c:strCache>
                <c:ptCount val="1"/>
                <c:pt idx="0">
                  <c:v>Цитирования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'Цитирования 11-13'!$A$7:$A$21</c:f>
              <c:strCache>
                <c:ptCount val="15"/>
                <c:pt idx="0">
                  <c:v>ИЕН</c:v>
                </c:pt>
                <c:pt idx="1">
                  <c:v>ИМКН</c:v>
                </c:pt>
                <c:pt idx="2">
                  <c:v>ФТИ</c:v>
                </c:pt>
                <c:pt idx="3">
                  <c:v>ХТИ</c:v>
                </c:pt>
                <c:pt idx="4">
                  <c:v>ИММТ</c:v>
                </c:pt>
                <c:pt idx="5">
                  <c:v>ИНФО</c:v>
                </c:pt>
                <c:pt idx="6">
                  <c:v>ИРИТ</c:v>
                </c:pt>
                <c:pt idx="7">
                  <c:v>УРАЛЭНИН</c:v>
                </c:pt>
                <c:pt idx="8">
                  <c:v>ММИ</c:v>
                </c:pt>
                <c:pt idx="9">
                  <c:v>ВШЭМ</c:v>
                </c:pt>
                <c:pt idx="10">
                  <c:v>ИГНИ</c:v>
                </c:pt>
                <c:pt idx="11">
                  <c:v>ИСПН</c:v>
                </c:pt>
                <c:pt idx="12">
                  <c:v>НТИ</c:v>
                </c:pt>
                <c:pt idx="13">
                  <c:v>СТИ</c:v>
                </c:pt>
                <c:pt idx="14">
                  <c:v>ИГУП</c:v>
                </c:pt>
              </c:strCache>
            </c:strRef>
          </c:cat>
          <c:val>
            <c:numRef>
              <c:f>'Цитирования 11-13'!$I$7:$I$21</c:f>
              <c:numCache>
                <c:formatCode>General</c:formatCode>
                <c:ptCount val="15"/>
                <c:pt idx="0">
                  <c:v>637</c:v>
                </c:pt>
                <c:pt idx="1">
                  <c:v>173</c:v>
                </c:pt>
                <c:pt idx="2">
                  <c:v>357</c:v>
                </c:pt>
                <c:pt idx="3">
                  <c:v>212</c:v>
                </c:pt>
                <c:pt idx="4">
                  <c:v>83</c:v>
                </c:pt>
                <c:pt idx="5">
                  <c:v>34</c:v>
                </c:pt>
                <c:pt idx="6">
                  <c:v>7</c:v>
                </c:pt>
                <c:pt idx="7">
                  <c:v>19</c:v>
                </c:pt>
                <c:pt idx="8">
                  <c:v>17</c:v>
                </c:pt>
                <c:pt idx="9">
                  <c:v>13</c:v>
                </c:pt>
                <c:pt idx="10">
                  <c:v>1</c:v>
                </c:pt>
                <c:pt idx="11">
                  <c:v>9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axId val="74217728"/>
        <c:axId val="74238208"/>
      </c:barChart>
      <c:catAx>
        <c:axId val="74217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270000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238208"/>
        <c:crosses val="autoZero"/>
        <c:auto val="1"/>
        <c:lblAlgn val="ctr"/>
        <c:lblOffset val="100"/>
      </c:catAx>
      <c:valAx>
        <c:axId val="74238208"/>
        <c:scaling>
          <c:orientation val="minMax"/>
        </c:scaling>
        <c:axPos val="l"/>
        <c:majorGridlines>
          <c:spPr>
            <a:ln>
              <a:solidFill>
                <a:schemeClr val="bg2">
                  <a:lumMod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4217728"/>
        <c:crosses val="autoZero"/>
        <c:crossBetween val="between"/>
      </c:valAx>
      <c:spPr>
        <a:solidFill>
          <a:srgbClr val="FFC000">
            <a:alpha val="16000"/>
          </a:srgbClr>
        </a:solidFill>
      </c:spPr>
    </c:plotArea>
    <c:legend>
      <c:legendPos val="r"/>
      <c:layout>
        <c:manualLayout>
          <c:xMode val="edge"/>
          <c:yMode val="edge"/>
          <c:x val="0.72449369051586865"/>
          <c:y val="2.2353540257404988E-2"/>
          <c:w val="0.23817457782468593"/>
          <c:h val="0.40749188041155593"/>
        </c:manualLayout>
      </c:layout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solidFill>
      <a:schemeClr val="tx1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0.14727</cdr:x>
      <cdr:y>0.04348</cdr:y>
    </cdr:from>
    <cdr:to>
      <cdr:x>0.5695</cdr:x>
      <cdr:y>0.24285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 bwMode="auto">
        <a:xfrm xmlns:a="http://schemas.openxmlformats.org/drawingml/2006/main">
          <a:off x="1280964" y="216024"/>
          <a:ext cx="3672408" cy="990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l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rgbClr val="464646"/>
              </a:solidFill>
              <a:latin typeface="Tw Cen MT"/>
            </a:defRPr>
          </a:lvl1pPr>
          <a:lvl2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2pPr>
          <a:lvl3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3pPr>
          <a:lvl4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4pPr>
          <a:lvl5pPr algn="l" rtl="0" eaLnBrk="0" fontAlgn="base" hangingPunct="0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5pPr>
          <a:lvl6pPr marL="4572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6pPr>
          <a:lvl7pPr marL="9144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7pPr>
          <a:lvl8pPr marL="13716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8pPr>
          <a:lvl9pPr marL="1828800" algn="l" rtl="0" fontAlgn="base">
            <a:spcBef>
              <a:spcPct val="0"/>
            </a:spcBef>
            <a:spcAft>
              <a:spcPct val="0"/>
            </a:spcAft>
            <a:defRPr sz="4400">
              <a:solidFill>
                <a:srgbClr val="464646"/>
              </a:solidFill>
              <a:latin typeface="Calibri" pitchFamily="34" charset="0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n-lt"/>
            </a:rPr>
            <a:t>Средний процент накладных расходов </a:t>
          </a: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n-lt"/>
            </a:rPr>
            <a:t>по хоздоговорам - 		9,6%,</a:t>
          </a: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n-lt"/>
            </a:rPr>
            <a:t>в том числе НИЧ - 		4,2%, </a:t>
          </a:r>
        </a:p>
        <a:p xmlns:a="http://schemas.openxmlformats.org/drawingml/2006/main">
          <a:r>
            <a:rPr lang="ru-RU" sz="1600" b="1" dirty="0" smtClean="0">
              <a:solidFill>
                <a:schemeClr val="tx1"/>
              </a:solidFill>
              <a:latin typeface="+mn-lt"/>
            </a:rPr>
            <a:t>фонд проректора в ФОР - 	3,7%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0.62599</cdr:x>
      <cdr:y>0.04863</cdr:y>
    </cdr:from>
    <cdr:to>
      <cdr:x>1</cdr:x>
      <cdr:y>0.40725</cdr:y>
    </cdr:to>
    <cdr:sp macro="" textlink="">
      <cdr:nvSpPr>
        <cdr:cNvPr id="2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56584" y="246220"/>
          <a:ext cx="3140656" cy="18158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+mn-lt"/>
            </a:rPr>
            <a:t>Выработка по </a:t>
          </a:r>
          <a:r>
            <a:rPr lang="ru-RU" sz="1600" b="1" dirty="0" err="1" smtClean="0">
              <a:latin typeface="+mn-lt"/>
            </a:rPr>
            <a:t>УрФУ</a:t>
          </a:r>
          <a:r>
            <a:rPr lang="ru-RU" sz="1600" b="1" dirty="0" smtClean="0">
              <a:latin typeface="+mn-lt"/>
            </a:rPr>
            <a:t> с учетом внутренних источников : </a:t>
          </a:r>
          <a:r>
            <a:rPr lang="en-US" sz="1600" b="1" dirty="0" smtClean="0">
              <a:latin typeface="+mn-lt"/>
            </a:rPr>
            <a:t> </a:t>
          </a:r>
          <a:endParaRPr lang="ru-RU" sz="1600" b="1" dirty="0" smtClean="0">
            <a:latin typeface="+mn-lt"/>
          </a:endParaRPr>
        </a:p>
        <a:p xmlns:a="http://schemas.openxmlformats.org/drawingml/2006/main">
          <a:r>
            <a:rPr lang="en-US" sz="1600" b="1" dirty="0" smtClean="0">
              <a:latin typeface="+mn-lt"/>
            </a:rPr>
            <a:t>     </a:t>
          </a:r>
          <a:r>
            <a:rPr lang="ru-RU" sz="1600" b="1" dirty="0" smtClean="0">
              <a:latin typeface="+mn-lt"/>
            </a:rPr>
            <a:t>	</a:t>
          </a:r>
        </a:p>
        <a:p xmlns:a="http://schemas.openxmlformats.org/drawingml/2006/main">
          <a:r>
            <a:rPr lang="ru-RU" sz="1600" b="1" dirty="0" smtClean="0">
              <a:latin typeface="+mn-lt"/>
            </a:rPr>
            <a:t>на 1 НПР – 286,3 тыс. руб. </a:t>
          </a:r>
        </a:p>
        <a:p xmlns:a="http://schemas.openxmlformats.org/drawingml/2006/main">
          <a:r>
            <a:rPr lang="ru-RU" sz="1600" b="1" dirty="0" smtClean="0">
              <a:latin typeface="+mn-lt"/>
            </a:rPr>
            <a:t>	</a:t>
          </a:r>
          <a:r>
            <a:rPr lang="en-US" sz="1600" b="1" dirty="0" smtClean="0">
              <a:latin typeface="+mn-lt"/>
            </a:rPr>
            <a:t>        </a:t>
          </a:r>
          <a:r>
            <a:rPr lang="ru-RU" sz="1600" b="1" dirty="0" smtClean="0">
              <a:latin typeface="+mn-lt"/>
            </a:rPr>
            <a:t>		</a:t>
          </a:r>
        </a:p>
        <a:p xmlns:a="http://schemas.openxmlformats.org/drawingml/2006/main">
          <a:r>
            <a:rPr lang="ru-RU" sz="1600" b="1" dirty="0" smtClean="0">
              <a:latin typeface="+mn-lt"/>
            </a:rPr>
            <a:t>на 1 ППС – 304,7 тыс. руб. </a:t>
          </a:r>
        </a:p>
        <a:p xmlns:a="http://schemas.openxmlformats.org/drawingml/2006/main">
          <a:r>
            <a:rPr lang="ru-RU" sz="1600" b="1" dirty="0" smtClean="0">
              <a:latin typeface="+mn-lt"/>
            </a:rPr>
            <a:t>(2012 г. – 232,9 тыс. руб.)</a:t>
          </a:r>
          <a:endParaRPr lang="ru-RU" sz="1600" dirty="0">
            <a:latin typeface="+mn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0.8034</cdr:x>
      <cdr:y>0.4842</cdr:y>
    </cdr:from>
    <cdr:to>
      <cdr:x>1</cdr:x>
      <cdr:y>0.66762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43248" y="2260583"/>
          <a:ext cx="1576714" cy="856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 smtClean="0"/>
            <a:t>Среднее </a:t>
          </a:r>
          <a:r>
            <a:rPr lang="ru-RU" sz="1200" b="1" dirty="0"/>
            <a:t>количество </a:t>
          </a:r>
          <a:r>
            <a:rPr lang="ru-RU" sz="1200" b="1" dirty="0" smtClean="0"/>
            <a:t> статей </a:t>
          </a:r>
          <a:r>
            <a:rPr lang="ru-RU" sz="1200" b="1" dirty="0"/>
            <a:t>ВАК</a:t>
          </a:r>
          <a:r>
            <a:rPr lang="ru-RU" sz="1200" b="1" baseline="0" dirty="0"/>
            <a:t> в расчете на одного </a:t>
          </a:r>
          <a:r>
            <a:rPr lang="ru-RU" sz="1200" b="1" baseline="0" dirty="0" smtClean="0"/>
            <a:t>НПР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0.00288</cdr:x>
      <cdr:y>0.00407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0.80838</cdr:x>
      <cdr:y>0.63744</cdr:y>
    </cdr:from>
    <cdr:to>
      <cdr:x>1</cdr:x>
      <cdr:y>0.80776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483208" y="2976063"/>
          <a:ext cx="1536754" cy="7951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b="1" dirty="0"/>
            <a:t>Среднее количество статей </a:t>
          </a:r>
          <a:r>
            <a:rPr lang="en-US" sz="1200" b="1" dirty="0"/>
            <a:t>Scopus,</a:t>
          </a:r>
          <a:r>
            <a:rPr lang="en-US" sz="1200" b="1" baseline="0" dirty="0"/>
            <a:t> WOS</a:t>
          </a:r>
          <a:r>
            <a:rPr lang="ru-RU" sz="1200" b="1" baseline="0" dirty="0"/>
            <a:t> в расчете на одного </a:t>
          </a:r>
          <a:r>
            <a:rPr lang="ru-RU" sz="1200" b="1" baseline="0" dirty="0" smtClean="0"/>
            <a:t>НПР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0.09318</cdr:x>
      <cdr:y>0.58516</cdr:y>
    </cdr:from>
    <cdr:to>
      <cdr:x>0.7839</cdr:x>
      <cdr:y>0.58516</cdr:y>
    </cdr:to>
    <cdr:sp macro="" textlink="">
      <cdr:nvSpPr>
        <cdr:cNvPr id="8" name="Прямая соединительная линия 7"/>
        <cdr:cNvSpPr/>
      </cdr:nvSpPr>
      <cdr:spPr>
        <a:xfrm xmlns:a="http://schemas.openxmlformats.org/drawingml/2006/main" flipV="1">
          <a:off x="747292" y="2731939"/>
          <a:ext cx="5539563" cy="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0.09848</cdr:x>
      <cdr:y>0.70586</cdr:y>
    </cdr:from>
    <cdr:to>
      <cdr:x>0.78125</cdr:x>
      <cdr:y>0.71269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>
          <a:off x="789824" y="3295465"/>
          <a:ext cx="5475767" cy="3189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0.05797</cdr:x>
      <cdr:y>0.57181</cdr:y>
    </cdr:from>
    <cdr:to>
      <cdr:x>0.8773</cdr:x>
      <cdr:y>0.57306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360003" y="2296256"/>
          <a:ext cx="5088297" cy="49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0.05875</cdr:x>
      <cdr:y>0.63622</cdr:y>
    </cdr:from>
    <cdr:to>
      <cdr:x>0.87709</cdr:x>
      <cdr:y>0.63622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64217" y="2572570"/>
          <a:ext cx="5073569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0.83217</cdr:x>
      <cdr:y>0.47672</cdr:y>
    </cdr:from>
    <cdr:to>
      <cdr:x>1</cdr:x>
      <cdr:y>0.607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73209" y="2128868"/>
          <a:ext cx="1265164" cy="5818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Calibri" panose="020F0502020204030204" pitchFamily="34" charset="0"/>
              <a:cs typeface="Times New Roman" pitchFamily="18" charset="0"/>
            </a:rPr>
            <a:t>Средняя доля </a:t>
          </a:r>
          <a:r>
            <a:rPr lang="ru-RU" sz="1400" b="1" baseline="0" dirty="0">
              <a:latin typeface="Calibri" panose="020F0502020204030204" pitchFamily="34" charset="0"/>
              <a:cs typeface="Times New Roman" pitchFamily="18" charset="0"/>
            </a:rPr>
            <a:t> в </a:t>
          </a:r>
          <a:r>
            <a:rPr lang="ru-RU" sz="1400" b="1" dirty="0">
              <a:latin typeface="Calibri" panose="020F0502020204030204" pitchFamily="34" charset="0"/>
              <a:cs typeface="Times New Roman" pitchFamily="18" charset="0"/>
            </a:rPr>
            <a:t>2013 </a:t>
          </a:r>
          <a:r>
            <a:rPr lang="ru-RU" sz="1400" b="1" dirty="0" smtClean="0">
              <a:latin typeface="Calibri" panose="020F0502020204030204" pitchFamily="34" charset="0"/>
              <a:cs typeface="Times New Roman" pitchFamily="18" charset="0"/>
            </a:rPr>
            <a:t>г</a:t>
          </a:r>
          <a:r>
            <a:rPr lang="ru-RU" sz="1200" dirty="0" smtClean="0">
              <a:latin typeface="+mn-lt"/>
              <a:cs typeface="Times New Roman" pitchFamily="18" charset="0"/>
            </a:rPr>
            <a:t>.</a:t>
          </a:r>
          <a:endParaRPr lang="ru-RU" sz="1200" dirty="0">
            <a:latin typeface="+mn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0.83358</cdr:x>
      <cdr:y>0.61773</cdr:y>
    </cdr:from>
    <cdr:to>
      <cdr:x>1</cdr:x>
      <cdr:y>0.71071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283841" y="2758559"/>
          <a:ext cx="1254532" cy="415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>
              <a:latin typeface="Calibri" panose="020F0502020204030204" pitchFamily="34" charset="0"/>
              <a:cs typeface="Times New Roman" pitchFamily="18" charset="0"/>
            </a:rPr>
            <a:t>Средняя доля в </a:t>
          </a:r>
          <a:r>
            <a:rPr lang="ru-RU" sz="1400" b="1" dirty="0" smtClean="0">
              <a:latin typeface="Calibri" panose="020F0502020204030204" pitchFamily="34" charset="0"/>
              <a:cs typeface="Times New Roman" pitchFamily="18" charset="0"/>
            </a:rPr>
            <a:t>2012 г.</a:t>
          </a:r>
          <a:endParaRPr lang="ru-RU" sz="1400" b="1" dirty="0">
            <a:latin typeface="Calibri" panose="020F0502020204030204" pitchFamily="34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0.07387</cdr:x>
      <cdr:y>0.50617</cdr:y>
    </cdr:from>
    <cdr:to>
      <cdr:x>0.87064</cdr:x>
      <cdr:y>0.50731</cdr:y>
    </cdr:to>
    <cdr:sp macro="" textlink="">
      <cdr:nvSpPr>
        <cdr:cNvPr id="2" name="Прямая соединительная линия 1"/>
        <cdr:cNvSpPr/>
      </cdr:nvSpPr>
      <cdr:spPr>
        <a:xfrm xmlns:a="http://schemas.openxmlformats.org/drawingml/2006/main" flipV="1">
          <a:off x="574158" y="2460590"/>
          <a:ext cx="6192804" cy="553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FF0000"/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0.07387</cdr:x>
      <cdr:y>0.51926</cdr:y>
    </cdr:from>
    <cdr:to>
      <cdr:x>0.87163</cdr:x>
      <cdr:y>0.51981</cdr:y>
    </cdr:to>
    <cdr:sp macro="" textlink="">
      <cdr:nvSpPr>
        <cdr:cNvPr id="4" name="Прямая соединительная линия 3"/>
        <cdr:cNvSpPr/>
      </cdr:nvSpPr>
      <cdr:spPr>
        <a:xfrm xmlns:a="http://schemas.openxmlformats.org/drawingml/2006/main">
          <a:off x="574158" y="2285373"/>
          <a:ext cx="6200500" cy="244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chemeClr val="accent2">
              <a:lumMod val="75000"/>
            </a:schemeClr>
          </a:solidFill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0.84677</cdr:x>
      <cdr:y>0.51711</cdr:y>
    </cdr:from>
    <cdr:to>
      <cdr:x>0.9822</cdr:x>
      <cdr:y>0.68056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560840" y="2680996"/>
          <a:ext cx="1209215" cy="847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latin typeface="Calibri" panose="020F0502020204030204" pitchFamily="34" charset="0"/>
            </a:rPr>
            <a:t>Средний</a:t>
          </a:r>
          <a:r>
            <a:rPr lang="ru-RU" sz="1600" b="1" baseline="0" dirty="0">
              <a:latin typeface="Calibri" panose="020F0502020204030204" pitchFamily="34" charset="0"/>
            </a:rPr>
            <a:t> </a:t>
          </a:r>
          <a:r>
            <a:rPr lang="en-US" sz="1600" b="1" baseline="0" dirty="0">
              <a:latin typeface="Calibri" panose="020F0502020204030204" pitchFamily="34" charset="0"/>
            </a:rPr>
            <a:t>IF</a:t>
          </a:r>
        </a:p>
        <a:p xmlns:a="http://schemas.openxmlformats.org/drawingml/2006/main">
          <a:r>
            <a:rPr lang="en-US" sz="1600" b="1" baseline="0" dirty="0">
              <a:latin typeface="Calibri" panose="020F0502020204030204" pitchFamily="34" charset="0"/>
            </a:rPr>
            <a:t>2012,</a:t>
          </a:r>
          <a:r>
            <a:rPr lang="ru-RU" sz="1600" b="1" baseline="0" dirty="0">
              <a:latin typeface="Calibri" panose="020F0502020204030204" pitchFamily="34" charset="0"/>
            </a:rPr>
            <a:t> </a:t>
          </a:r>
          <a:r>
            <a:rPr lang="en-US" sz="1600" b="1" baseline="0" dirty="0">
              <a:latin typeface="Calibri" panose="020F0502020204030204" pitchFamily="34" charset="0"/>
            </a:rPr>
            <a:t>2013 </a:t>
          </a:r>
          <a:r>
            <a:rPr lang="ru-RU" sz="1600" b="1" baseline="0" dirty="0">
              <a:latin typeface="Calibri" panose="020F0502020204030204" pitchFamily="34" charset="0"/>
            </a:rPr>
            <a:t>г.</a:t>
          </a:r>
          <a:endParaRPr lang="ru-RU" sz="1600" b="1" dirty="0">
            <a:latin typeface="Calibri" panose="020F0502020204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0.42342</cdr:x>
      <cdr:y>0.12121</cdr:y>
    </cdr:from>
    <cdr:to>
      <cdr:x>0.77291</cdr:x>
      <cdr:y>0.19697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4376" y="576064"/>
          <a:ext cx="27933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 smtClean="0">
              <a:latin typeface="Calibri" panose="020F0502020204030204" pitchFamily="34" charset="0"/>
            </a:rPr>
            <a:t>В среднем по </a:t>
          </a:r>
          <a:r>
            <a:rPr lang="ru-RU" sz="2000" b="1" dirty="0" err="1" smtClean="0">
              <a:latin typeface="Calibri" panose="020F0502020204030204" pitchFamily="34" charset="0"/>
            </a:rPr>
            <a:t>УрФУ</a:t>
          </a:r>
          <a:r>
            <a:rPr lang="ru-RU" sz="2000" b="1" dirty="0" smtClean="0">
              <a:latin typeface="Calibri" panose="020F0502020204030204" pitchFamily="34" charset="0"/>
            </a:rPr>
            <a:t> – 17,4 %</a:t>
          </a:r>
          <a:endParaRPr lang="en-US" sz="2000" b="1" baseline="0" dirty="0"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321" cy="497607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232" y="1"/>
            <a:ext cx="2930320" cy="497607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27A0A-878B-475B-9611-2E8DBD4719F9}" type="datetimeFigureOut">
              <a:rPr lang="ru-RU"/>
              <a:pPr>
                <a:defRPr/>
              </a:pPr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302"/>
            <a:ext cx="2930321" cy="497607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232" y="9443302"/>
            <a:ext cx="2930320" cy="497607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F8796A-0AE6-4275-A687-DC9F64BC7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984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321" cy="497607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232" y="1"/>
            <a:ext cx="2930320" cy="497607"/>
          </a:xfrm>
          <a:prstGeom prst="rect">
            <a:avLst/>
          </a:prstGeom>
        </p:spPr>
        <p:txBody>
          <a:bodyPr vert="horz" lIns="91590" tIns="45795" rIns="91590" bIns="457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8B5289-2C2F-4FF6-9304-CFFF108FAD00}" type="datetimeFigureOut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4538"/>
            <a:ext cx="4973637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0" tIns="45795" rIns="91590" bIns="457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600" y="4724058"/>
            <a:ext cx="5407964" cy="4473649"/>
          </a:xfrm>
          <a:prstGeom prst="rect">
            <a:avLst/>
          </a:prstGeom>
        </p:spPr>
        <p:txBody>
          <a:bodyPr vert="horz" lIns="91590" tIns="45795" rIns="91590" bIns="4579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302"/>
            <a:ext cx="2930321" cy="497607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232" y="9443302"/>
            <a:ext cx="2930320" cy="497607"/>
          </a:xfrm>
          <a:prstGeom prst="rect">
            <a:avLst/>
          </a:prstGeom>
        </p:spPr>
        <p:txBody>
          <a:bodyPr vert="horz" lIns="91590" tIns="45795" rIns="91590" bIns="457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489EB3-40B0-4FD2-B8C9-7B3B59081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385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89EB3-40B0-4FD2-B8C9-7B3B59081360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489EB3-40B0-4FD2-B8C9-7B3B5908136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477F6A-39BC-40F5-BB55-295067C02A0F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9701E4-8859-4989-8963-FB757C4BC4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3F129-07DC-4FA1-AD1D-10A54A62E98C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8ADAB-3A8A-421C-9CA7-38ABC33F0F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480AB-6544-4ACC-B348-112151F90993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793C4-E78D-4983-9E04-82EA668360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990600"/>
          </a:xfrm>
        </p:spPr>
        <p:txBody>
          <a:bodyPr/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F372-6983-4B46-A474-DCCB6C1A0A3E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ECB6-42C7-49CC-BBFD-4776E0536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Рисунок 8" descr="urfu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2237064" cy="1052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82BC5-63CA-47DE-A412-C261F4948C76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CE8D25-7100-47D1-BA97-E4BBF62F3F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4C1AD9-59C7-4C22-80AA-A03CCF5064C7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3F99E1-F013-4D78-882A-008F2D0AF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B80876-57A3-45C7-90F9-61121BD6A800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8CE4BB-9BB2-4A96-B265-FC8CD9E322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0FAAA-6A54-4E15-BDD1-3CDB324B74E9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A168C-C579-42DD-9898-E13465E2F1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71B9-1188-4892-AFD3-9DB97B822DF8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49CBC4-ACF0-4EEB-A87B-7239385403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13406-02AE-4EAC-A057-FA1235343AB4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2BE8C-46EE-4C7C-B0BA-552B12D6DB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DFA4CF0-55AF-4B86-800D-09A2B876BF34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6E7ECAB-7BF8-4CF2-8E39-501A317D48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DFED85-1BF2-4E17-9E88-08BF579A49C2}" type="datetime1">
              <a:rPr lang="ru-RU"/>
              <a:pPr>
                <a:defRPr/>
              </a:pPr>
              <a:t>24.03.2014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74482167-1B1A-4B71-8E66-552FCC6C6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75" r:id="rId6"/>
    <p:sldLayoutId id="2147483881" r:id="rId7"/>
    <p:sldLayoutId id="2147483874" r:id="rId8"/>
    <p:sldLayoutId id="2147483882" r:id="rId9"/>
    <p:sldLayoutId id="2147483873" r:id="rId10"/>
    <p:sldLayoutId id="21474838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2688000"/>
            <a:ext cx="91440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 anchor="ctr"/>
          <a:lstStyle/>
          <a:p>
            <a:pPr algn="ctr">
              <a:defRPr/>
            </a:pPr>
            <a:r>
              <a:rPr lang="ru-RU" sz="4800" b="1" spc="-100" dirty="0" smtClean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ИТОГИ  НАУЧНОЙ  РАБОТЫ </a:t>
            </a:r>
          </a:p>
          <a:p>
            <a:pPr algn="ctr">
              <a:defRPr/>
            </a:pPr>
            <a:r>
              <a:rPr lang="ru-RU" sz="4800" b="1" spc="-100" dirty="0" smtClean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УНИВЕРСИТЕТА  ЗА  2013  год</a:t>
            </a:r>
            <a:endParaRPr lang="ru-RU" sz="4800" b="1" spc="-100" dirty="0">
              <a:solidFill>
                <a:srgbClr val="C0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5940152" y="5373216"/>
            <a:ext cx="2584450" cy="10080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19088" indent="-319088" algn="r" eaLnBrk="0" hangingPunct="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>
                <a:latin typeface="+mn-lt"/>
              </a:rPr>
              <a:t>Проректор по науке</a:t>
            </a:r>
          </a:p>
          <a:p>
            <a:pPr marL="319088" indent="-319088" algn="r" eaLnBrk="0" hangingPunct="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latin typeface="+mn-lt"/>
              </a:rPr>
              <a:t>В.В</a:t>
            </a:r>
            <a:r>
              <a:rPr lang="ru-RU" sz="2000" b="1" dirty="0">
                <a:latin typeface="+mn-lt"/>
              </a:rPr>
              <a:t>. Кружаев </a:t>
            </a:r>
            <a:endParaRPr lang="ru-RU" sz="2000" b="1" dirty="0" smtClean="0">
              <a:latin typeface="+mn-lt"/>
            </a:endParaRPr>
          </a:p>
          <a:p>
            <a:pPr marL="319088" indent="-319088" algn="r" eaLnBrk="0" hangingPunct="0">
              <a:spcBef>
                <a:spcPts val="0"/>
              </a:spcBef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latin typeface="+mn-lt"/>
              </a:rPr>
              <a:t>24 марта 2014 г.</a:t>
            </a:r>
            <a:endParaRPr lang="ru-RU" sz="2000" b="1" dirty="0">
              <a:latin typeface="+mn-lt"/>
            </a:endParaRPr>
          </a:p>
        </p:txBody>
      </p:sp>
      <p:pic>
        <p:nvPicPr>
          <p:cNvPr id="5" name="Рисунок 4" descr="urfu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5311140" cy="249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864096"/>
          </a:xfrm>
        </p:spPr>
        <p:txBody>
          <a:bodyPr/>
          <a:lstStyle/>
          <a:p>
            <a:pPr algn="ctr"/>
            <a:r>
              <a:rPr lang="ru-RU" sz="2600" dirty="0" smtClean="0"/>
              <a:t>Удельный объём выработки по институтам из внешних источников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844902625"/>
              </p:ext>
            </p:extLst>
          </p:nvPr>
        </p:nvGraphicFramePr>
        <p:xfrm>
          <a:off x="467544" y="1628800"/>
          <a:ext cx="8397240" cy="506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4525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6759" y="116632"/>
            <a:ext cx="698477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Сведения о научных контрактах с иностранными организациями (фирмами</a:t>
            </a:r>
            <a:r>
              <a:rPr lang="ru-RU" dirty="0"/>
              <a:t>) в 2013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4534342"/>
              </p:ext>
            </p:extLst>
          </p:nvPr>
        </p:nvGraphicFramePr>
        <p:xfrm>
          <a:off x="107504" y="1628800"/>
          <a:ext cx="8928992" cy="501542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60039"/>
                <a:gridCol w="1380857"/>
                <a:gridCol w="1152128"/>
                <a:gridCol w="1152128"/>
                <a:gridCol w="4176464"/>
                <a:gridCol w="707376"/>
              </a:tblGrid>
              <a:tr h="139071"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1" u="none" strike="noStrike" dirty="0"/>
                        <a:t>№ </a:t>
                      </a:r>
                      <a:r>
                        <a:rPr lang="ru-RU" sz="1400" b="1" u="none" strike="noStrike" dirty="0" err="1"/>
                        <a:t>п</a:t>
                      </a:r>
                      <a:r>
                        <a:rPr lang="ru-RU" sz="1400" b="1" u="none" strike="noStrike" dirty="0"/>
                        <a:t>/</a:t>
                      </a:r>
                      <a:r>
                        <a:rPr lang="ru-RU" sz="1400" b="1" u="none" strike="noStrike" dirty="0" err="1"/>
                        <a:t>п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25" marT="46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1" u="none" strike="noStrike" dirty="0"/>
                        <a:t>Руководитель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25" marT="46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1" u="none" strike="noStrike" dirty="0"/>
                        <a:t>Страна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25" marT="46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1" u="none" strike="noStrike" dirty="0"/>
                        <a:t>Организация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25" marT="46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1" u="none" strike="noStrike" dirty="0"/>
                        <a:t>Направление исследований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25" marT="46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5000"/>
                        </a:lnSpc>
                      </a:pPr>
                      <a:r>
                        <a:rPr lang="ru-RU" sz="1400" b="1" u="none" strike="noStrike" dirty="0"/>
                        <a:t>Объем, </a:t>
                      </a:r>
                      <a:r>
                        <a:rPr lang="ru-RU" sz="1200" b="1" u="none" strike="noStrike" dirty="0"/>
                        <a:t>тыс.руб.</a:t>
                      </a:r>
                      <a:r>
                        <a:rPr lang="ru-RU" sz="1400" b="1" u="none" strike="noStrike" dirty="0"/>
                        <a:t>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25" marT="4625" marB="0" anchor="ctr"/>
                </a:tc>
              </a:tr>
              <a:tr h="212127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ИСПН</a:t>
                      </a: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(Хомяков М.Б.)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FP7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Проект RESPECT-244549 от 22.03.2010 Седьмой Рамочной программы тема SSH-2009-3.3.1 "Терпимость и культурное многообразие"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410,2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645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ИСПН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(Хомяков М.Б.)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Дания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OSI HESP RESET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Открытое будущее: концепции политической </a:t>
                      </a: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модерности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1363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363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ИСПН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(Хомяков М.Б.)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Междун-ая</a:t>
                      </a:r>
                      <a:r>
                        <a:rPr lang="ru-RU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организация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РСМД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РСМД Предмет договора: организация лекций, семинаров для студентов, молодых ученых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619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64151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ИСПН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(Хомяков М.Б.)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Arial"/>
                          <a:ea typeface="Times New Roman"/>
                          <a:cs typeface="Times New Roman"/>
                        </a:rPr>
                        <a:t>Междун-ая</a:t>
                      </a:r>
                      <a:r>
                        <a:rPr lang="ru-RU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организация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АНО "</a:t>
                      </a: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Иноцентр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"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Межрегиональный институт общественных наук: научные исследования, организация конференций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82,7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393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ИСПН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Times New Roman"/>
                          <a:cs typeface="Times New Roman"/>
                        </a:rPr>
                        <a:t>(Гузикова М.О.)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Китай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Правительство КНР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Институт Конфуция: Предмет договора: сопровождение научных исследований, организация конференций и школ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90,7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ФТИ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Times New Roman"/>
                          <a:cs typeface="Times New Roman"/>
                        </a:rPr>
                        <a:t>(Воронина А.В.)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Франция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Triskem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International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Научное сопровождение освоения и практического внедрения </a:t>
                      </a: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экстракционно-хроматографических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 методов выделения радиоэлементов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217,2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Arial"/>
                        </a:rPr>
                        <a:t>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ФТИ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(Рычков В.Н.)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Македония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DPTU "</a:t>
                      </a: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Kadiitsa-metal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"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Лабораторное моделирование процесса подземного выщелачивания меди из руд месторождения </a:t>
                      </a: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Кадиица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 и разработка технологического регламента для проектирования опытно-промышленного предприятия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1828,1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ИММТ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(Меламуд С.Г.)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Arial"/>
                          <a:ea typeface="Times New Roman"/>
                          <a:cs typeface="Times New Roman"/>
                        </a:rPr>
                        <a:t>Италия</a:t>
                      </a:r>
                      <a:endParaRPr lang="ru-RU" sz="10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algn="l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STG 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Group S.P.A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Разработка проектной документации (ПД) и Рабочей документации (РД) на строительство цеха агломерации ЗАО "СЧПЗ" для спекания мелочи марганцевых руд на основе базового и детального инжиниринга STG </a:t>
                      </a:r>
                      <a:r>
                        <a:rPr lang="ru-RU" sz="1200" b="1" dirty="0" err="1">
                          <a:latin typeface="Arial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 S.P.A</a:t>
                      </a:r>
                      <a:endParaRPr lang="ru-RU" sz="10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5941</a:t>
                      </a: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020">
                <a:tc gridSpan="5"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Arial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  <a:cs typeface="Times New Roman"/>
                        </a:rPr>
                        <a:t>13953,1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098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256584" cy="10081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600" dirty="0" smtClean="0"/>
              <a:t>Публикационная активность авторов </a:t>
            </a:r>
            <a:r>
              <a:rPr lang="ru-RU" sz="2600" dirty="0" err="1" smtClean="0"/>
              <a:t>УрФУ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09286453"/>
              </p:ext>
            </p:extLst>
          </p:nvPr>
        </p:nvGraphicFramePr>
        <p:xfrm>
          <a:off x="539552" y="3645024"/>
          <a:ext cx="7920880" cy="303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2849507"/>
              </p:ext>
            </p:extLst>
          </p:nvPr>
        </p:nvGraphicFramePr>
        <p:xfrm>
          <a:off x="712788" y="1670050"/>
          <a:ext cx="7654925" cy="1920876"/>
        </p:xfrm>
        <a:graphic>
          <a:graphicData uri="http://schemas.openxmlformats.org/drawingml/2006/table">
            <a:tbl>
              <a:tblPr/>
              <a:tblGrid>
                <a:gridCol w="1122722"/>
                <a:gridCol w="2736691"/>
                <a:gridCol w="1758314"/>
                <a:gridCol w="2037198"/>
              </a:tblGrid>
              <a:tr h="27441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Количество публикаций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Статей в базах данных без пересечений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 SCOPUS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WOS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956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</a:rPr>
                        <a:t>536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97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1" y="116632"/>
            <a:ext cx="6051703" cy="10081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600" dirty="0"/>
              <a:t>Публикационная активность </a:t>
            </a:r>
            <a:r>
              <a:rPr lang="ru-RU" sz="2600" dirty="0" smtClean="0"/>
              <a:t>авторов </a:t>
            </a:r>
            <a:r>
              <a:rPr lang="ru-RU" sz="2600" dirty="0" err="1" smtClean="0"/>
              <a:t>УрФУ</a:t>
            </a:r>
            <a:r>
              <a:rPr lang="ru-RU" sz="2600" dirty="0"/>
              <a:t>, </a:t>
            </a:r>
            <a:r>
              <a:rPr lang="ru-RU" sz="2600" dirty="0" smtClean="0"/>
              <a:t>по институтам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57812931"/>
              </p:ext>
            </p:extLst>
          </p:nvPr>
        </p:nvGraphicFramePr>
        <p:xfrm>
          <a:off x="323528" y="1700808"/>
          <a:ext cx="842493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755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1" y="116632"/>
            <a:ext cx="6051703" cy="10081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Количество статей в расчете на среднесписочную численность (ППС и НР)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7465245"/>
              </p:ext>
            </p:extLst>
          </p:nvPr>
        </p:nvGraphicFramePr>
        <p:xfrm>
          <a:off x="251520" y="1628800"/>
          <a:ext cx="8640959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23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1" y="116632"/>
            <a:ext cx="6051703" cy="1008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2600" dirty="0" smtClean="0"/>
              <a:t>Публикации и цитируемость за 2011-2013 </a:t>
            </a:r>
            <a:r>
              <a:rPr lang="ru-RU" sz="2600" dirty="0" err="1" smtClean="0"/>
              <a:t>гг</a:t>
            </a:r>
            <a:r>
              <a:rPr lang="ru-RU" sz="2600" dirty="0" smtClean="0"/>
              <a:t> (ссылки за три года на статьи за три года)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97932745"/>
              </p:ext>
            </p:extLst>
          </p:nvPr>
        </p:nvGraphicFramePr>
        <p:xfrm>
          <a:off x="251521" y="1556792"/>
          <a:ext cx="8640960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92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051703" cy="10081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Доля публикаций в журналах с </a:t>
            </a:r>
            <a:r>
              <a:rPr lang="en-US" dirty="0" smtClean="0"/>
              <a:t>IF</a:t>
            </a:r>
            <a:r>
              <a:rPr lang="ru-RU" dirty="0" smtClean="0"/>
              <a:t>=0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04359041"/>
              </p:ext>
            </p:extLst>
          </p:nvPr>
        </p:nvGraphicFramePr>
        <p:xfrm>
          <a:off x="251520" y="1628800"/>
          <a:ext cx="8568952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223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1" y="116632"/>
            <a:ext cx="6051703" cy="10081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Средний </a:t>
            </a:r>
            <a:r>
              <a:rPr lang="ru-RU" dirty="0" err="1" smtClean="0"/>
              <a:t>импакт</a:t>
            </a:r>
            <a:r>
              <a:rPr lang="ru-RU" dirty="0" smtClean="0"/>
              <a:t>-фактор журналов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67739341"/>
              </p:ext>
            </p:extLst>
          </p:nvPr>
        </p:nvGraphicFramePr>
        <p:xfrm>
          <a:off x="107504" y="1556792"/>
          <a:ext cx="8928991" cy="518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98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627767" cy="10081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/>
              <a:t>Доля НПР– авторов публикаций, индексируемых </a:t>
            </a:r>
            <a:r>
              <a:rPr lang="ru-RU" dirty="0" smtClean="0">
                <a:latin typeface="+mn-lt"/>
              </a:rPr>
              <a:t>в </a:t>
            </a:r>
            <a:r>
              <a:rPr lang="en-US" dirty="0" smtClean="0">
                <a:latin typeface="+mn-lt"/>
              </a:rPr>
              <a:t>WOS </a:t>
            </a:r>
            <a:r>
              <a:rPr lang="ru-RU" dirty="0" smtClean="0">
                <a:latin typeface="+mn-lt"/>
              </a:rPr>
              <a:t>и </a:t>
            </a:r>
            <a:r>
              <a:rPr lang="en-US" dirty="0" smtClean="0">
                <a:latin typeface="Calibri" panose="020F0502020204030204" pitchFamily="34" charset="0"/>
              </a:rPr>
              <a:t>Scopus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dirty="0" smtClean="0"/>
              <a:t>% 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9310199"/>
              </p:ext>
            </p:extLst>
          </p:nvPr>
        </p:nvGraphicFramePr>
        <p:xfrm>
          <a:off x="683568" y="1772816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077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D9C44E1-4D04-4AC4-9F6E-BAAF04E0ADD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684213" y="2708275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b="1"/>
          </a:p>
          <a:p>
            <a:pPr>
              <a:buFontTx/>
              <a:buChar char="•"/>
            </a:pPr>
            <a:endParaRPr lang="ru-RU" b="1"/>
          </a:p>
        </p:txBody>
      </p:sp>
      <p:sp>
        <p:nvSpPr>
          <p:cNvPr id="17411" name="Заголовок 4"/>
          <p:cNvSpPr>
            <a:spLocks noGrp="1"/>
          </p:cNvSpPr>
          <p:nvPr>
            <p:ph type="title"/>
          </p:nvPr>
        </p:nvSpPr>
        <p:spPr>
          <a:xfrm>
            <a:off x="2843213" y="260350"/>
            <a:ext cx="5976937" cy="720725"/>
          </a:xfrm>
        </p:spPr>
        <p:txBody>
          <a:bodyPr/>
          <a:lstStyle/>
          <a:p>
            <a:pPr algn="ctr"/>
            <a:r>
              <a:rPr lang="ru-RU" sz="3200" smtClean="0"/>
              <a:t>Корректировка размера выплат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0805909"/>
              </p:ext>
            </p:extLst>
          </p:nvPr>
        </p:nvGraphicFramePr>
        <p:xfrm>
          <a:off x="179512" y="1700809"/>
          <a:ext cx="8801471" cy="4529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/>
                <a:gridCol w="1581052"/>
                <a:gridCol w="1227260"/>
                <a:gridCol w="1440160"/>
                <a:gridCol w="1800200"/>
                <a:gridCol w="1600671"/>
              </a:tblGrid>
              <a:tr h="9172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Коэффи-циент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Размер квартальной выплаты, 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т. р.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База цитирования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Импакт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-фактор журнала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Иностранные соавторы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 (признак публикации)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9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Учитываются (их доля не выплачивается)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Независимо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признака публикации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559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Базовая ставка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 &amp; Humanities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0&lt; IF &lt;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”-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0&lt; IF &lt;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”-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≤ IF &lt; 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учитываются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≤ IF &lt;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≥ 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1600" y="6185048"/>
            <a:ext cx="56267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sz="1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выплата производится не более чем за 3 (три) публикации в квартал</a:t>
            </a:r>
            <a:endParaRPr lang="ru-RU" sz="1400" dirty="0"/>
          </a:p>
          <a:p>
            <a:pPr lvl="0" eaLnBrk="0" hangingPunct="0"/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всех членов авторского коллектива не превышает 35 </a:t>
            </a:r>
            <a:r>
              <a:rPr lang="ru-RU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39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План презентации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683568" y="1628775"/>
            <a:ext cx="7776864" cy="44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Char char="•"/>
            </a:pPr>
            <a:r>
              <a:rPr lang="ru-RU" sz="2400" b="1" dirty="0" smtClean="0"/>
              <a:t>Основные показатели </a:t>
            </a:r>
            <a:r>
              <a:rPr lang="ru-RU" sz="2400" b="1" dirty="0"/>
              <a:t>научной деятельности </a:t>
            </a:r>
            <a:r>
              <a:rPr lang="ru-RU" sz="2400" b="1" dirty="0" err="1" smtClean="0"/>
              <a:t>УрФУ</a:t>
            </a:r>
            <a:r>
              <a:rPr lang="ru-RU" sz="2400" b="1" dirty="0" smtClean="0"/>
              <a:t> в 2013 г.</a:t>
            </a:r>
          </a:p>
          <a:p>
            <a:pPr eaLnBrk="1" hangingPunct="1">
              <a:spcBef>
                <a:spcPts val="1800"/>
              </a:spcBef>
              <a:buFontTx/>
              <a:buChar char="•"/>
            </a:pPr>
            <a:r>
              <a:rPr lang="ru-RU" sz="2400" b="1" dirty="0" smtClean="0"/>
              <a:t>Программа развития </a:t>
            </a:r>
            <a:r>
              <a:rPr lang="ru-RU" sz="2400" b="1" dirty="0" err="1" smtClean="0"/>
              <a:t>УрФУ</a:t>
            </a:r>
            <a:r>
              <a:rPr lang="ru-RU" sz="2400" b="1" dirty="0" smtClean="0"/>
              <a:t>, направление 2.1</a:t>
            </a:r>
          </a:p>
          <a:p>
            <a:pPr eaLnBrk="1" hangingPunct="1">
              <a:spcBef>
                <a:spcPts val="1800"/>
              </a:spcBef>
              <a:buFontTx/>
              <a:buChar char="•"/>
            </a:pPr>
            <a:r>
              <a:rPr lang="ru-RU" sz="2400" b="1" dirty="0" smtClean="0"/>
              <a:t>Программа повышения международной конкурентоспособности </a:t>
            </a:r>
            <a:r>
              <a:rPr lang="ru-RU" sz="2400" b="1" dirty="0" err="1" smtClean="0"/>
              <a:t>УрФУ</a:t>
            </a:r>
            <a:r>
              <a:rPr lang="ru-RU" sz="2400" b="1" dirty="0" smtClean="0"/>
              <a:t> (5-100-2020)</a:t>
            </a:r>
          </a:p>
          <a:p>
            <a:pPr eaLnBrk="1" hangingPunct="1">
              <a:spcBef>
                <a:spcPts val="1800"/>
              </a:spcBef>
              <a:buFontTx/>
              <a:buChar char="•"/>
            </a:pPr>
            <a:r>
              <a:rPr lang="ru-RU" sz="2400" b="1" dirty="0" smtClean="0"/>
              <a:t>Результаты работы служб проректора по науке в 2013 г.</a:t>
            </a:r>
          </a:p>
          <a:p>
            <a:pPr eaLnBrk="1" hangingPunct="1">
              <a:spcBef>
                <a:spcPts val="1800"/>
              </a:spcBef>
              <a:buFontTx/>
              <a:buChar char="•"/>
            </a:pPr>
            <a:r>
              <a:rPr lang="ru-RU" sz="2400" b="1" dirty="0" smtClean="0"/>
              <a:t>Направления </a:t>
            </a:r>
            <a:r>
              <a:rPr lang="ru-RU" sz="2400" b="1" dirty="0"/>
              <a:t>дальнейшей работы </a:t>
            </a:r>
          </a:p>
        </p:txBody>
      </p:sp>
    </p:spTree>
    <p:extLst>
      <p:ext uri="{BB962C8B-B14F-4D97-AF65-F5344CB8AC3E}">
        <p14:creationId xmlns="" xmlns:p14="http://schemas.microsoft.com/office/powerpoint/2010/main" val="28985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5256584" cy="100811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/>
              <a:t>Компетенции институтов </a:t>
            </a:r>
            <a:r>
              <a:rPr lang="ru-RU" dirty="0" err="1"/>
              <a:t>УрФУ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SciVal</a:t>
            </a:r>
            <a:r>
              <a:rPr lang="ru-RU" dirty="0" smtClean="0"/>
              <a:t> </a:t>
            </a:r>
            <a:r>
              <a:rPr lang="ru-RU" dirty="0" err="1" smtClean="0"/>
              <a:t>Spotlight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12979279"/>
              </p:ext>
            </p:extLst>
          </p:nvPr>
        </p:nvGraphicFramePr>
        <p:xfrm>
          <a:off x="32352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90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1062608"/>
          </a:xfrm>
        </p:spPr>
        <p:txBody>
          <a:bodyPr/>
          <a:lstStyle/>
          <a:p>
            <a:pPr algn="ctr"/>
            <a:r>
              <a:rPr lang="ru-RU" sz="2400" dirty="0" smtClean="0"/>
              <a:t>Результаты конкурсов на проведение научных исследований аспирантами, молодыми учеными и кандидатами наук УрФУ (2013 г.)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257101941"/>
              </p:ext>
            </p:extLst>
          </p:nvPr>
        </p:nvGraphicFramePr>
        <p:xfrm>
          <a:off x="683568" y="1700808"/>
          <a:ext cx="81369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4C163C8-2D18-4A50-8A16-277A15885667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15362" name="Заголовок 4"/>
          <p:cNvSpPr>
            <a:spLocks noGrp="1"/>
          </p:cNvSpPr>
          <p:nvPr>
            <p:ph type="title"/>
          </p:nvPr>
        </p:nvSpPr>
        <p:spPr>
          <a:xfrm>
            <a:off x="2916238" y="333375"/>
            <a:ext cx="5327650" cy="647700"/>
          </a:xfrm>
        </p:spPr>
        <p:txBody>
          <a:bodyPr/>
          <a:lstStyle/>
          <a:p>
            <a:pPr algn="ctr"/>
            <a:r>
              <a:rPr lang="ru-RU" smtClean="0"/>
              <a:t>Целевая аспирантура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1773238"/>
            <a:ext cx="82804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Целевая аспирантура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 - форма подготовки кадров высшей квалификации для последующей педагогической и научно-исследовательской работы в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Надбавка к стипендии в размере 12,0 тыс. руб. в месяц; оплачивается до трех краткосрочных командировок в пределах РФ; вознаграждение за защиту диссертации в срок в размере десяти государственных стипендий; научному руководителю за защиту в срок в размере пяти должностных окладов</a:t>
            </a:r>
            <a:r>
              <a:rPr lang="ru-RU" sz="2000" b="1" dirty="0" smtClean="0">
                <a:latin typeface="+mn-lt"/>
              </a:rPr>
              <a:t>.</a:t>
            </a:r>
            <a:endParaRPr lang="ru-RU" sz="2000" b="1" dirty="0">
              <a:latin typeface="+mn-lt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В 2013 г. Обучалось </a:t>
            </a:r>
            <a:r>
              <a:rPr lang="en-US" sz="2000" b="1" dirty="0">
                <a:latin typeface="Calibri" panose="020F0502020204030204" pitchFamily="34" charset="0"/>
              </a:rPr>
              <a:t>75</a:t>
            </a:r>
            <a:r>
              <a:rPr lang="ru-RU" sz="2000" b="1" dirty="0">
                <a:latin typeface="+mn-lt"/>
              </a:rPr>
              <a:t> целевых аспирантов, </a:t>
            </a:r>
            <a:r>
              <a:rPr lang="en-US" sz="2000" b="1" dirty="0">
                <a:latin typeface="Calibri" panose="020F0502020204030204" pitchFamily="34" charset="0"/>
              </a:rPr>
              <a:t>22</a:t>
            </a:r>
            <a:r>
              <a:rPr lang="ru-RU" sz="2000" b="1" dirty="0">
                <a:latin typeface="+mn-lt"/>
              </a:rPr>
              <a:t> завершило обучение (на сегодня защитилось </a:t>
            </a:r>
            <a:r>
              <a:rPr lang="en-US" sz="2000" b="1" dirty="0" smtClean="0">
                <a:latin typeface="Calibri" panose="020F0502020204030204" pitchFamily="34" charset="0"/>
              </a:rPr>
              <a:t>13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из них – </a:t>
            </a:r>
            <a:r>
              <a:rPr lang="ru-RU" sz="2000" b="1" dirty="0" smtClean="0">
                <a:latin typeface="+mn-lt"/>
              </a:rPr>
              <a:t>5</a:t>
            </a:r>
            <a:r>
              <a:rPr lang="en-US" sz="2000" b="1" dirty="0" smtClean="0">
                <a:latin typeface="+mn-lt"/>
              </a:rPr>
              <a:t>9 </a:t>
            </a:r>
            <a:r>
              <a:rPr lang="ru-RU" sz="2000" b="1" dirty="0" smtClean="0">
                <a:latin typeface="+mn-lt"/>
              </a:rPr>
              <a:t>%, </a:t>
            </a:r>
            <a:r>
              <a:rPr lang="ru-RU" sz="2000" b="1" dirty="0">
                <a:latin typeface="+mn-lt"/>
              </a:rPr>
              <a:t>остальные должны защититься до </a:t>
            </a:r>
            <a:r>
              <a:rPr lang="ru-RU" sz="2000" b="1" dirty="0" smtClean="0">
                <a:latin typeface="+mn-lt"/>
              </a:rPr>
              <a:t>декабря 2014 </a:t>
            </a:r>
            <a:r>
              <a:rPr lang="ru-RU" sz="2000" b="1" dirty="0">
                <a:latin typeface="+mn-lt"/>
              </a:rPr>
              <a:t>г.). Поступило 23 новых целевых </a:t>
            </a:r>
            <a:r>
              <a:rPr lang="ru-RU" sz="2000" b="1" dirty="0" smtClean="0">
                <a:latin typeface="+mn-lt"/>
              </a:rPr>
              <a:t>аспиранта.</a:t>
            </a:r>
            <a:endParaRPr lang="ru-RU" sz="2000" b="1" dirty="0">
              <a:latin typeface="+mn-lt"/>
            </a:endParaRP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  <a:defRPr/>
            </a:pPr>
            <a:r>
              <a:rPr lang="ru-RU" sz="2000" b="1" dirty="0">
                <a:latin typeface="+mn-lt"/>
              </a:rPr>
              <a:t>Необходимо развивать систему обучения в целевой аспирантуре, обновлять целевую докторантуру.</a:t>
            </a:r>
          </a:p>
        </p:txBody>
      </p:sp>
    </p:spTree>
    <p:extLst>
      <p:ext uri="{BB962C8B-B14F-4D97-AF65-F5344CB8AC3E}">
        <p14:creationId xmlns="" xmlns:p14="http://schemas.microsoft.com/office/powerpoint/2010/main" val="19609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533400" y="1628775"/>
            <a:ext cx="8245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30000"/>
              </a:spcBef>
            </a:pPr>
            <a:r>
              <a:rPr lang="ru-RU" sz="4000" b="1" dirty="0">
                <a:solidFill>
                  <a:srgbClr val="C00000"/>
                </a:solidFill>
              </a:rPr>
              <a:t>Программа развития </a:t>
            </a:r>
            <a:r>
              <a:rPr lang="ru-RU" sz="4000" b="1" dirty="0" err="1" smtClean="0">
                <a:solidFill>
                  <a:srgbClr val="C00000"/>
                </a:solidFill>
              </a:rPr>
              <a:t>УрФУ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  <a:r>
              <a:rPr lang="ru-RU" sz="4000" b="1" dirty="0">
                <a:solidFill>
                  <a:srgbClr val="C00000"/>
                </a:solidFill>
              </a:rPr>
              <a:t>направление </a:t>
            </a:r>
            <a:r>
              <a:rPr lang="ru-RU" sz="4000" b="1" dirty="0" smtClean="0">
                <a:solidFill>
                  <a:srgbClr val="C00000"/>
                </a:solidFill>
              </a:rPr>
              <a:t>2.1</a:t>
            </a:r>
          </a:p>
          <a:p>
            <a:pPr marL="0" indent="0" algn="ctr" eaLnBrk="1" hangingPunct="1">
              <a:spcBef>
                <a:spcPct val="30000"/>
              </a:spcBef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7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r>
              <a:rPr lang="ru-RU" sz="2400" dirty="0" smtClean="0"/>
              <a:t>Показатели эффективности и результативности в области научно-исследовательской деятельности</a:t>
            </a: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263284"/>
              </p:ext>
            </p:extLst>
          </p:nvPr>
        </p:nvGraphicFramePr>
        <p:xfrm>
          <a:off x="251521" y="1628800"/>
          <a:ext cx="8640959" cy="496855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666203"/>
                <a:gridCol w="991586"/>
                <a:gridCol w="708275"/>
                <a:gridCol w="708275"/>
                <a:gridCol w="566620"/>
              </a:tblGrid>
              <a:tr h="8412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Calibri"/>
                        </a:rPr>
                        <a:t>Показатели эффективности и результативности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Calibri"/>
                        </a:rPr>
                        <a:t>Единицы </a:t>
                      </a:r>
                      <a:r>
                        <a:rPr lang="ru-RU" sz="1600" b="1" dirty="0" err="1" smtClean="0">
                          <a:latin typeface="Calibri"/>
                          <a:ea typeface="Calibri"/>
                          <a:cs typeface="Calibri"/>
                        </a:rPr>
                        <a:t>измере-ний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2012</a:t>
                      </a:r>
                      <a:endParaRPr lang="ru-RU" sz="11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план/ факт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2013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план/факт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Calibri"/>
                        </a:rPr>
                        <a:t>2016 план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74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Доля аспирантов от общей численности обучаемых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2,7/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2,9/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78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Доля закончивших аспирантуру с защитой диссертации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95" marR="46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95" marR="460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38/38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95" marR="46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41/42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95" marR="460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50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6095" marR="46095" marT="0" marB="0" anchor="ctr"/>
                </a:tc>
              </a:tr>
              <a:tr h="59437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Объем научно-исследовательских и опытно-конструкторских работ на одного преподавателя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(в </a:t>
                      </a:r>
                      <a:r>
                        <a:rPr lang="ru-RU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., собственные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затраты)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170/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232,9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265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796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Общий объем НИР/НИОКР, консалтинговых и 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инжиниринговых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услуг (включая собственные затраты)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руб.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600/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753,0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650,0/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839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1000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717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Доля научно-исследовательских и опытно-конструкторских работ в структуру дохода </a:t>
                      </a:r>
                      <a:r>
                        <a:rPr lang="ru-RU" sz="1600" b="1" dirty="0" err="1">
                          <a:latin typeface="Calibri"/>
                          <a:ea typeface="Calibri"/>
                          <a:cs typeface="Times New Roman"/>
                        </a:rPr>
                        <a:t>УрФУ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15/23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17/26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875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Количество НИР, грантов и международных контрактов в федеральном университете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ед.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700/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768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730/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796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820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12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Количество вновь созданных кафедр, лабораторий, школ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ед.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13/24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15/16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5796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Количество публикаций в зарубежных изданиях, индексируемых иностранными организациями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ед.</a:t>
                      </a:r>
                      <a:endParaRPr lang="ru-RU" sz="12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350/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350/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430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65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1062608"/>
          </a:xfrm>
        </p:spPr>
        <p:txBody>
          <a:bodyPr/>
          <a:lstStyle/>
          <a:p>
            <a:pPr algn="ctr"/>
            <a:r>
              <a:rPr lang="ru-RU" dirty="0" smtClean="0"/>
              <a:t>Средства Программы развития по направлению 2.1 в 2013/14 гг., млн.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422007"/>
              </p:ext>
            </p:extLst>
          </p:nvPr>
        </p:nvGraphicFramePr>
        <p:xfrm>
          <a:off x="107503" y="1628801"/>
          <a:ext cx="8928993" cy="4680519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56585"/>
                <a:gridCol w="1184000"/>
                <a:gridCol w="1244204"/>
                <a:gridCol w="1244204"/>
              </a:tblGrid>
              <a:tr h="771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Закупка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478" marR="39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Программа развития 2013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Программа развития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Софинан-сирование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НИР молодых ученых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УрФУ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(до 50 победителей)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НИР молодых кандидатов наук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УрФУ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(не менее 20 победителей)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Молодежные конференции (не менее 10)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0,3 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Стажировки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ведущих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ученых в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УрФУ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(не менее 14)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Метрологическое обеспечение приборного парка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Зональная научная библиотека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28,1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НОЦ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Нанотех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 ЦКП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– Титан, криогенная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станция, ботанический сад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23,8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13,0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4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Создание перспективных научных лабораторий под руководством ведущих ученых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87,5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1,05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Закупка научного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оборудования (в </a:t>
                      </a: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., УГМК,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циклотрон)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274,0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288,2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37,4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Резервный фонд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574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dirty="0" smtClean="0"/>
                        <a:t>Итого:</a:t>
                      </a:r>
                      <a:endParaRPr lang="ru-RU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419,0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434,0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39,05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07504" y="6399766"/>
            <a:ext cx="698377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Заседание Координационного совета Программы развития </a:t>
            </a:r>
            <a:r>
              <a:rPr kumimoji="0" lang="ru-RU" sz="13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УрФУ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ru-RU" sz="13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28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.02.2014 г., Екатеринбург</a:t>
            </a:r>
            <a:endParaRPr kumimoji="0" 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252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533400" y="1628775"/>
            <a:ext cx="8245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ts val="1800"/>
              </a:spcBef>
            </a:pPr>
            <a:r>
              <a:rPr lang="ru-RU" sz="4000" b="1" dirty="0">
                <a:solidFill>
                  <a:srgbClr val="C00000"/>
                </a:solidFill>
              </a:rPr>
              <a:t>Программа повышения международной конкурентоспособности </a:t>
            </a:r>
            <a:r>
              <a:rPr lang="ru-RU" sz="4000" b="1" dirty="0" err="1">
                <a:solidFill>
                  <a:srgbClr val="C00000"/>
                </a:solidFill>
              </a:rPr>
              <a:t>УрФУ</a:t>
            </a:r>
            <a:r>
              <a:rPr lang="ru-RU" sz="4000" b="1" dirty="0">
                <a:solidFill>
                  <a:srgbClr val="C00000"/>
                </a:solidFill>
              </a:rPr>
              <a:t> (5-100-2020)</a:t>
            </a:r>
          </a:p>
        </p:txBody>
      </p:sp>
    </p:spTree>
    <p:extLst>
      <p:ext uri="{BB962C8B-B14F-4D97-AF65-F5344CB8AC3E}">
        <p14:creationId xmlns="" xmlns:p14="http://schemas.microsoft.com/office/powerpoint/2010/main" val="5095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9846480"/>
              </p:ext>
            </p:extLst>
          </p:nvPr>
        </p:nvGraphicFramePr>
        <p:xfrm>
          <a:off x="179512" y="1628799"/>
          <a:ext cx="8784975" cy="508026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0040"/>
                <a:gridCol w="3577466"/>
                <a:gridCol w="1001877"/>
                <a:gridCol w="754412"/>
                <a:gridCol w="754412"/>
                <a:gridCol w="754412"/>
                <a:gridCol w="791178"/>
                <a:gridCol w="791178"/>
              </a:tblGrid>
              <a:tr h="213063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Ед.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</a:rPr>
                        <a:t>Прогнозная динамика показателя, план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</a:p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(факт)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</a:tr>
              <a:tr h="198858">
                <a:tc gridSpan="2"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Основные 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36918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статей в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Web of Science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с исключением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дублирования 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 НПР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статей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(за 3 года)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0,5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(0,7)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1,2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</a:tr>
              <a:tr h="894863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Средний показатель цитируемости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 1 НПР, рассчитываемый по совокупности статей, учтенных в базах данных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Web of Science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SCOPUS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с исключением их дублирования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цитат</a:t>
                      </a:r>
                      <a:b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(за 5 лет)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0,6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(1,3)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10,5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</a:tr>
              <a:tr h="894863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Доля зарубежных профессоров, преподавателей и исследователей в численности НПР, включая российских граждан-обладателей степени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зарубежных университетов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0,7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(0,93)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4,0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7,0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</a:tr>
              <a:tr h="227267">
                <a:tc gridSpan="2"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Дополнительные 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918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Объем научной, инновационной и высокотехнологичной производственной продукции в расчете на 1 НПР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305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(398)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375,0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485,0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545,0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895,0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</a:tr>
              <a:tr h="258330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Доля статей с иностранным участием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16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(23)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19,0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23,0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26,0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36,0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</a:tr>
              <a:tr h="536918">
                <a:tc>
                  <a:txBody>
                    <a:bodyPr/>
                    <a:lstStyle/>
                    <a:p>
                      <a:pPr indent="36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Доходы от научно-исследовательской деятельности для реального сектора на одного ППС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130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(141)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165,0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240,0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275,0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indent="36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400,0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7716" marR="37716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1062608"/>
          </a:xfrm>
        </p:spPr>
        <p:txBody>
          <a:bodyPr/>
          <a:lstStyle/>
          <a:p>
            <a:pPr algn="ctr"/>
            <a:r>
              <a:rPr lang="ru-RU" dirty="0" smtClean="0"/>
              <a:t>Показатели результативности Программы повышения конкурентоспособности </a:t>
            </a:r>
            <a:r>
              <a:rPr lang="ru-RU" dirty="0" err="1" smtClean="0"/>
              <a:t>УрФУ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77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1062608"/>
          </a:xfrm>
        </p:spPr>
        <p:txBody>
          <a:bodyPr/>
          <a:lstStyle/>
          <a:p>
            <a:pPr algn="ctr"/>
            <a:r>
              <a:rPr lang="ru-RU" dirty="0" smtClean="0"/>
              <a:t>Показатели результативности Программы повышения конкурентоспособности </a:t>
            </a:r>
            <a:r>
              <a:rPr lang="ru-RU" dirty="0" err="1" smtClean="0"/>
              <a:t>УрФУ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628800"/>
            <a:ext cx="8697788" cy="5026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-252000">
              <a:lnSpc>
                <a:spcPct val="8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100" b="1" spc="-20" dirty="0" smtClean="0">
                <a:latin typeface="+mn-lt"/>
              </a:rPr>
              <a:t>Рост числа статей в 1, 5 раза ежегодно в 2012/2011 и 2013/2012 </a:t>
            </a:r>
            <a:r>
              <a:rPr lang="ru-RU" sz="2100" b="1" spc="-20" dirty="0" err="1" smtClean="0">
                <a:latin typeface="+mn-lt"/>
              </a:rPr>
              <a:t>гг</a:t>
            </a:r>
            <a:r>
              <a:rPr lang="ru-RU" sz="2100" b="1" spc="-20" dirty="0" smtClean="0">
                <a:latin typeface="+mn-lt"/>
              </a:rPr>
              <a:t> при экстраполяции на 2020 г. обеспечит выполнение плана по публикациям даже при постепенном снижении этого коэффициента.  Резервы: </a:t>
            </a:r>
          </a:p>
          <a:p>
            <a:pPr marL="540000" lvl="0" indent="-252000">
              <a:lnSpc>
                <a:spcPct val="87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ru-RU" sz="2100" b="1" spc="-20" dirty="0" smtClean="0">
                <a:latin typeface="+mn-lt"/>
              </a:rPr>
              <a:t>увеличение доли «</a:t>
            </a:r>
            <a:r>
              <a:rPr lang="ru-RU" sz="2100" b="1" spc="-20" dirty="0" err="1" smtClean="0">
                <a:latin typeface="+mn-lt"/>
              </a:rPr>
              <a:t>пишуших</a:t>
            </a:r>
            <a:r>
              <a:rPr lang="ru-RU" sz="2100" b="1" spc="-20" dirty="0" smtClean="0">
                <a:latin typeface="+mn-lt"/>
              </a:rPr>
              <a:t>» НПР (сейчас это всего 17,4 %),</a:t>
            </a:r>
            <a:endParaRPr lang="en-US" sz="2100" b="1" spc="-20" dirty="0" smtClean="0">
              <a:latin typeface="+mn-lt"/>
            </a:endParaRPr>
          </a:p>
          <a:p>
            <a:pPr marL="540000" lvl="0" indent="-252000">
              <a:lnSpc>
                <a:spcPct val="87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ru-RU" sz="2100" b="1" spc="-20" dirty="0" smtClean="0">
                <a:latin typeface="+mn-lt"/>
              </a:rPr>
              <a:t>1500 публикаций в изданиях ВАК, в т.ч 700 – естественнонаучных и в сфере технических наук,</a:t>
            </a:r>
          </a:p>
          <a:p>
            <a:pPr marL="540000" lvl="0" indent="-252000">
              <a:lnSpc>
                <a:spcPct val="87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ru-RU" sz="2100" b="1" spc="-20" dirty="0" smtClean="0">
                <a:latin typeface="+mn-lt"/>
              </a:rPr>
              <a:t>развитие проекта издания научных журналов </a:t>
            </a:r>
            <a:r>
              <a:rPr lang="ru-RU" sz="2100" b="1" spc="-20" dirty="0" err="1" smtClean="0">
                <a:latin typeface="+mn-lt"/>
              </a:rPr>
              <a:t>УрФУ</a:t>
            </a:r>
            <a:r>
              <a:rPr lang="ru-RU" sz="2100" b="1" spc="-20" dirty="0" smtClean="0">
                <a:latin typeface="+mn-lt"/>
              </a:rPr>
              <a:t>.  </a:t>
            </a:r>
          </a:p>
          <a:p>
            <a:pPr marL="252000" lvl="0" indent="-252000">
              <a:lnSpc>
                <a:spcPct val="87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100" b="1" spc="-20" dirty="0" smtClean="0">
                <a:latin typeface="+mn-lt"/>
              </a:rPr>
              <a:t>Число цитирований за 5 лет выросло в 2013 г. в 1,4 раза, в основном, за счет роста числа публикаций, которые показали за 5 лет рост на 26% (при росте числа цитирований на 1 публикацию на 13%). Вряд ли возможно достижение плана 2020 г. только за счет увеличения числа статей. Резервы:</a:t>
            </a:r>
          </a:p>
          <a:p>
            <a:pPr marL="540000" lvl="0" indent="-252000">
              <a:lnSpc>
                <a:spcPct val="87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ru-RU" sz="2100" b="1" spc="-20" dirty="0">
                <a:latin typeface="+mn-lt"/>
              </a:rPr>
              <a:t>увеличение доли «</a:t>
            </a:r>
            <a:r>
              <a:rPr lang="ru-RU" sz="2100" b="1" spc="-20" dirty="0" err="1">
                <a:latin typeface="+mn-lt"/>
              </a:rPr>
              <a:t>пишуших</a:t>
            </a:r>
            <a:r>
              <a:rPr lang="ru-RU" sz="2100" b="1" spc="-20" dirty="0">
                <a:latin typeface="+mn-lt"/>
              </a:rPr>
              <a:t>» НПР </a:t>
            </a:r>
            <a:r>
              <a:rPr lang="ru-RU" sz="2100" b="1" spc="-20" dirty="0" smtClean="0">
                <a:latin typeface="+mn-lt"/>
              </a:rPr>
              <a:t>(хотя бы сначала до 30%),</a:t>
            </a:r>
            <a:endParaRPr lang="ru-RU" sz="2100" b="1" spc="-20" dirty="0">
              <a:latin typeface="+mn-lt"/>
            </a:endParaRPr>
          </a:p>
          <a:p>
            <a:pPr marL="540000" lvl="0" indent="-252000">
              <a:lnSpc>
                <a:spcPct val="87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ru-RU" sz="2100" b="1" spc="-20" dirty="0">
                <a:latin typeface="+mn-lt"/>
              </a:rPr>
              <a:t>увеличение доли статей с рейтинговыми </a:t>
            </a:r>
            <a:r>
              <a:rPr lang="ru-RU" sz="2100" b="1" spc="-20" dirty="0" smtClean="0">
                <a:latin typeface="+mn-lt"/>
              </a:rPr>
              <a:t>зарубежными соавторами (к 2020 г. необходимо – и возможно - обеспечить рост доли таких статей в 2 раза),</a:t>
            </a:r>
            <a:endParaRPr lang="ru-RU" sz="2100" b="1" spc="-20" dirty="0">
              <a:latin typeface="+mn-lt"/>
            </a:endParaRPr>
          </a:p>
          <a:p>
            <a:pPr marL="540000" lvl="0" indent="-252000">
              <a:lnSpc>
                <a:spcPct val="87000"/>
              </a:lnSpc>
              <a:spcBef>
                <a:spcPts val="0"/>
              </a:spcBef>
              <a:buFont typeface="Calibri" panose="020F0502020204030204" pitchFamily="34" charset="0"/>
              <a:buChar char="–"/>
            </a:pPr>
            <a:r>
              <a:rPr lang="ru-RU" sz="2100" b="1" spc="-20" dirty="0">
                <a:latin typeface="+mn-lt"/>
              </a:rPr>
              <a:t>увеличение среднего </a:t>
            </a:r>
            <a:r>
              <a:rPr lang="ru-RU" sz="2100" b="1" spc="-20" dirty="0" err="1">
                <a:latin typeface="+mn-lt"/>
              </a:rPr>
              <a:t>импакт-фактора</a:t>
            </a:r>
            <a:r>
              <a:rPr lang="ru-RU" sz="2100" b="1" spc="-20" dirty="0">
                <a:latin typeface="+mn-lt"/>
              </a:rPr>
              <a:t> журналов. </a:t>
            </a:r>
          </a:p>
        </p:txBody>
      </p:sp>
    </p:spTree>
    <p:extLst>
      <p:ext uri="{BB962C8B-B14F-4D97-AF65-F5344CB8AC3E}">
        <p14:creationId xmlns="" xmlns:p14="http://schemas.microsoft.com/office/powerpoint/2010/main" val="22837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1062608"/>
          </a:xfrm>
        </p:spPr>
        <p:txBody>
          <a:bodyPr/>
          <a:lstStyle/>
          <a:p>
            <a:pPr algn="ctr"/>
            <a:r>
              <a:rPr lang="ru-RU" dirty="0" smtClean="0"/>
              <a:t>Показатели результативности Программы повышения конкурентоспособности </a:t>
            </a:r>
            <a:r>
              <a:rPr lang="ru-RU" dirty="0" err="1" smtClean="0"/>
              <a:t>УрФУ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772816"/>
            <a:ext cx="8784976" cy="454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+mn-lt"/>
              </a:rPr>
              <a:t>Самый сложный показатель для науки УрФУ – «Объем научной, инновационной и высокотехнологичной продукции </a:t>
            </a:r>
            <a:r>
              <a:rPr lang="ru-RU" sz="2300" b="1" dirty="0">
                <a:latin typeface="+mn-lt"/>
              </a:rPr>
              <a:t>в расчете на 1 </a:t>
            </a:r>
            <a:r>
              <a:rPr lang="ru-RU" sz="2300" b="1" dirty="0" smtClean="0">
                <a:latin typeface="+mn-lt"/>
              </a:rPr>
              <a:t>НПР». НИОКР за счет внешних заказов дает всего 60% отчетного показателя, остальное – внутренние затраты на НИР и объемы высокотехнологичной продукции подразделений университета. </a:t>
            </a:r>
            <a:endParaRPr lang="ru-RU" sz="2300" b="1" dirty="0">
              <a:latin typeface="+mn-lt"/>
              <a:ea typeface="Calibri"/>
            </a:endParaRPr>
          </a:p>
          <a:p>
            <a:pPr marL="180000" indent="-1800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+mn-lt"/>
              </a:rPr>
              <a:t>Показатель «Доходы </a:t>
            </a:r>
            <a:r>
              <a:rPr lang="ru-RU" sz="2300" b="1" dirty="0">
                <a:latin typeface="+mn-lt"/>
              </a:rPr>
              <a:t>от научно-исследовательской деятельности для реального сектора на одного </a:t>
            </a:r>
            <a:r>
              <a:rPr lang="ru-RU" sz="2300" b="1" dirty="0" smtClean="0">
                <a:latin typeface="+mn-lt"/>
              </a:rPr>
              <a:t>ППС» в этом году выполнился проще, однако его увеличение в 2016 г. в 2 раза по сравнению с достигнутым показателем является весьма сложной задачей  </a:t>
            </a:r>
            <a:endParaRPr lang="ru-RU" sz="2300" b="1" dirty="0">
              <a:latin typeface="+mn-lt"/>
              <a:ea typeface="Calibri"/>
            </a:endParaRPr>
          </a:p>
          <a:p>
            <a:pPr marL="180000" lvl="0" indent="-1800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300" b="1" dirty="0" smtClean="0">
                <a:latin typeface="+mn-lt"/>
              </a:rPr>
              <a:t>В этих условиях Институтам необходимо обеспечить в среднем рост договоров на НИОКР с предприятиями реального сектора на 30-35 % ежегодно в 2014 и 2015 гг., т.е. взять на себя напряженные планы.  </a:t>
            </a:r>
          </a:p>
        </p:txBody>
      </p:sp>
    </p:spTree>
    <p:extLst>
      <p:ext uri="{BB962C8B-B14F-4D97-AF65-F5344CB8AC3E}">
        <p14:creationId xmlns="" xmlns:p14="http://schemas.microsoft.com/office/powerpoint/2010/main" val="42032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1043608" y="1628775"/>
            <a:ext cx="737522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ct val="300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Основные показатели </a:t>
            </a:r>
            <a:r>
              <a:rPr lang="ru-RU" sz="4000" b="1" dirty="0">
                <a:solidFill>
                  <a:srgbClr val="C00000"/>
                </a:solidFill>
              </a:rPr>
              <a:t>научной деятельности </a:t>
            </a:r>
            <a:r>
              <a:rPr lang="ru-RU" sz="4000" b="1" dirty="0" err="1" smtClean="0">
                <a:solidFill>
                  <a:srgbClr val="C00000"/>
                </a:solidFill>
              </a:rPr>
              <a:t>УрФУ</a:t>
            </a:r>
            <a:r>
              <a:rPr lang="ru-RU" sz="4000" b="1" dirty="0" smtClean="0">
                <a:solidFill>
                  <a:srgbClr val="C00000"/>
                </a:solidFill>
              </a:rPr>
              <a:t> в 2013 году</a:t>
            </a:r>
          </a:p>
          <a:p>
            <a:pPr marL="0" indent="0" algn="ctr" eaLnBrk="1" hangingPunct="1">
              <a:spcBef>
                <a:spcPct val="30000"/>
              </a:spcBef>
            </a:pPr>
            <a:endParaRPr lang="ru-RU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40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267744" y="62136"/>
            <a:ext cx="6768752" cy="1062608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dirty="0" smtClean="0"/>
              <a:t>Механизм – создание Центров компетенций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645368"/>
            <a:ext cx="8424936" cy="466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Дорожной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картой Программы повышения конкурентоспособности в качестве механизма </a:t>
            </a:r>
            <a:r>
              <a:rPr lang="ru-RU" sz="2600" b="1" dirty="0" smtClean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достижения показателей (в том числе, научных)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принято 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формирование </a:t>
            </a:r>
            <a:r>
              <a:rPr lang="ru-RU" sz="2600" b="1" dirty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Центров Компетенций </a:t>
            </a: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по четырем прорывным направлениям:</a:t>
            </a:r>
            <a:endParaRPr lang="ru-RU" sz="2600" dirty="0">
              <a:solidFill>
                <a:prstClr val="black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1080000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Информационные технологии и человек в информационном обществе</a:t>
            </a:r>
          </a:p>
          <a:p>
            <a:pPr marL="1080000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Энергетика, ресурсосбережение </a:t>
            </a:r>
            <a:b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и рациональное природопользование</a:t>
            </a:r>
          </a:p>
          <a:p>
            <a:pPr marL="1080000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Гибкие технологии и новые материалы</a:t>
            </a:r>
          </a:p>
          <a:p>
            <a:pPr marL="1080000" indent="-3429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b="1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Живые системы и </a:t>
            </a:r>
            <a:r>
              <a:rPr lang="ru-RU" sz="2600" b="1" dirty="0" smtClean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здоровье</a:t>
            </a:r>
            <a:endParaRPr lang="ru-RU" sz="2300" b="1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5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99792" y="62136"/>
            <a:ext cx="5976664" cy="106260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dirty="0" smtClean="0"/>
              <a:t>Типология центров компетенций в сфере науки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508652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5000"/>
              </a:lnSpc>
            </a:pPr>
            <a:r>
              <a:rPr lang="ru-RU" sz="2000" b="1" u="sng" dirty="0">
                <a:latin typeface="+mn-lt"/>
              </a:rPr>
              <a:t>Ключевые </a:t>
            </a:r>
            <a:r>
              <a:rPr lang="ru-RU" sz="2000" b="1" u="sng" dirty="0" smtClean="0">
                <a:latin typeface="+mn-lt"/>
              </a:rPr>
              <a:t>Центры превосходства</a:t>
            </a:r>
            <a:r>
              <a:rPr lang="ru-RU" sz="2000" b="1" dirty="0" smtClean="0">
                <a:latin typeface="+mn-lt"/>
              </a:rPr>
              <a:t>: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особая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форма организации научно-образовательного процесса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в структурном подразделении, группе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подразделений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или проектной группе</a:t>
            </a:r>
            <a:r>
              <a:rPr lang="ru-RU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000" dirty="0">
                <a:latin typeface="+mn-lt"/>
              </a:rPr>
              <a:t>(с </a:t>
            </a:r>
            <a:r>
              <a:rPr lang="ru-RU" sz="2000" dirty="0" smtClean="0">
                <a:latin typeface="+mn-lt"/>
              </a:rPr>
              <a:t>сотрудничеством с </a:t>
            </a:r>
            <a:r>
              <a:rPr lang="ru-RU" sz="2000" dirty="0">
                <a:latin typeface="+mn-lt"/>
              </a:rPr>
              <a:t>внешними по отношению к </a:t>
            </a:r>
            <a:r>
              <a:rPr lang="ru-RU" sz="2000" dirty="0" err="1">
                <a:latin typeface="+mn-lt"/>
              </a:rPr>
              <a:t>УрФУ</a:t>
            </a:r>
            <a:r>
              <a:rPr lang="ru-RU" sz="2000" dirty="0">
                <a:latin typeface="+mn-lt"/>
              </a:rPr>
              <a:t> организациями и научными группами), используемая для обеспечения мирового качества создаваемого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научно-</a:t>
            </a:r>
            <a:r>
              <a:rPr lang="ru-RU" sz="2000" b="1" dirty="0" err="1">
                <a:solidFill>
                  <a:srgbClr val="FF0000"/>
                </a:solidFill>
                <a:latin typeface="+mn-lt"/>
              </a:rPr>
              <a:t>инновационно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-образовательного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(или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научно-образовательного) </a:t>
            </a:r>
            <a:r>
              <a:rPr lang="ru-RU" sz="2000" dirty="0">
                <a:latin typeface="+mn-lt"/>
              </a:rPr>
              <a:t>продукта </a:t>
            </a:r>
            <a:r>
              <a:rPr lang="ru-RU" sz="2000" dirty="0" smtClean="0">
                <a:latin typeface="+mn-lt"/>
              </a:rPr>
              <a:t>и </a:t>
            </a:r>
            <a:r>
              <a:rPr lang="ru-RU" sz="2000" dirty="0">
                <a:latin typeface="+mn-lt"/>
              </a:rPr>
              <a:t>достижения более высоких значений показателей </a:t>
            </a:r>
            <a:r>
              <a:rPr lang="ru-RU" sz="2000" dirty="0" smtClean="0">
                <a:latin typeface="+mn-lt"/>
              </a:rPr>
              <a:t>ППК </a:t>
            </a:r>
            <a:r>
              <a:rPr lang="ru-RU" sz="2000" dirty="0" err="1" smtClean="0">
                <a:latin typeface="+mn-lt"/>
              </a:rPr>
              <a:t>УрФУ</a:t>
            </a:r>
            <a:r>
              <a:rPr lang="ru-RU" sz="2000" dirty="0">
                <a:latin typeface="+mn-lt"/>
              </a:rPr>
              <a:t>, чем планируется в среднем по университету</a:t>
            </a:r>
            <a:r>
              <a:rPr lang="ru-RU" sz="2000" dirty="0" smtClean="0">
                <a:latin typeface="+mn-lt"/>
              </a:rPr>
              <a:t>. Создается </a:t>
            </a:r>
            <a:r>
              <a:rPr lang="ru-RU" sz="2000" dirty="0">
                <a:latin typeface="+mn-lt"/>
              </a:rPr>
              <a:t>на базе структур,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уже доказавших свое лидирующее положение в </a:t>
            </a:r>
            <a:r>
              <a:rPr lang="ru-RU" sz="2000" b="1" dirty="0" err="1" smtClean="0">
                <a:solidFill>
                  <a:srgbClr val="FF0000"/>
                </a:solidFill>
                <a:latin typeface="+mn-lt"/>
              </a:rPr>
              <a:t>УрФУ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 в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рамках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своего научного направления </a:t>
            </a:r>
            <a:r>
              <a:rPr lang="ru-RU" sz="2000" b="1" dirty="0" smtClean="0">
                <a:latin typeface="+mn-lt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планируется  </a:t>
            </a:r>
            <a:r>
              <a:rPr lang="ru-RU" sz="2000" dirty="0" smtClean="0">
                <a:solidFill>
                  <a:prstClr val="black"/>
                </a:solidFill>
                <a:latin typeface="+mn-lt"/>
                <a:ea typeface="Tahoma" pitchFamily="34" charset="0"/>
                <a:cs typeface="Tahoma" pitchFamily="34" charset="0"/>
              </a:rPr>
              <a:t>создать </a:t>
            </a:r>
            <a:r>
              <a:rPr lang="ru-RU" sz="2000" b="1" dirty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до 30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  <a:ea typeface="Tahoma" pitchFamily="34" charset="0"/>
                <a:cs typeface="Tahoma" pitchFamily="34" charset="0"/>
              </a:rPr>
              <a:t>КЦП)</a:t>
            </a:r>
            <a:r>
              <a:rPr lang="ru-RU" sz="2000" b="1" dirty="0" smtClean="0">
                <a:latin typeface="+mn-lt"/>
              </a:rPr>
              <a:t>.</a:t>
            </a:r>
            <a:endParaRPr lang="ru-RU" sz="2000" dirty="0">
              <a:latin typeface="+mn-lt"/>
            </a:endParaRPr>
          </a:p>
          <a:p>
            <a:pPr marL="0" indent="0" algn="just">
              <a:lnSpc>
                <a:spcPct val="85000"/>
              </a:lnSpc>
              <a:spcBef>
                <a:spcPts val="600"/>
              </a:spcBef>
              <a:buNone/>
            </a:pPr>
            <a:r>
              <a:rPr lang="ru-RU" sz="2000" b="1" u="sng" dirty="0" smtClean="0">
                <a:latin typeface="+mn-lt"/>
              </a:rPr>
              <a:t>Научные </a:t>
            </a:r>
            <a:r>
              <a:rPr lang="ru-RU" sz="2000" b="1" u="sng" dirty="0">
                <a:latin typeface="+mn-lt"/>
              </a:rPr>
              <a:t>лаборатории:</a:t>
            </a:r>
            <a:r>
              <a:rPr lang="ru-RU" sz="2000" b="1" dirty="0">
                <a:latin typeface="+mn-lt"/>
              </a:rPr>
              <a:t> структурные подразделения</a:t>
            </a:r>
            <a:r>
              <a:rPr lang="ru-RU" sz="2000" dirty="0">
                <a:latin typeface="+mn-lt"/>
              </a:rPr>
              <a:t>, включающие в состав научных работников, аспирантов и магистрантов, выполняющие научные исследования и инновационные разработки в более узком, чем КЦП, научном направлении (планируется создать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до 30 научных лабораторий</a:t>
            </a:r>
            <a:r>
              <a:rPr lang="ru-RU" sz="2000" dirty="0" smtClean="0">
                <a:latin typeface="+mn-lt"/>
              </a:rPr>
              <a:t>).</a:t>
            </a:r>
            <a:endParaRPr lang="ru-RU" sz="2000" dirty="0">
              <a:latin typeface="+mn-lt"/>
            </a:endParaRPr>
          </a:p>
          <a:p>
            <a:pPr marL="0" indent="0" algn="just">
              <a:lnSpc>
                <a:spcPct val="85000"/>
              </a:lnSpc>
              <a:spcBef>
                <a:spcPts val="600"/>
              </a:spcBef>
              <a:buNone/>
            </a:pPr>
            <a:r>
              <a:rPr lang="ru-RU" sz="2000" b="1" u="sng" dirty="0">
                <a:latin typeface="+mn-lt"/>
              </a:rPr>
              <a:t>Научные группы:</a:t>
            </a:r>
            <a:r>
              <a:rPr lang="ru-RU" sz="2000" b="1" dirty="0">
                <a:latin typeface="+mn-lt"/>
              </a:rPr>
              <a:t> проектные группы,</a:t>
            </a:r>
            <a:r>
              <a:rPr lang="ru-RU" sz="2000" dirty="0">
                <a:latin typeface="+mn-lt"/>
              </a:rPr>
              <a:t> создаваемые по типу временного трудового коллектива (до 10 человек), как правило, под руководством привлеченного продуктивного ученого высшей квалификации (планируется создать </a:t>
            </a:r>
            <a:r>
              <a:rPr lang="ru-RU" sz="2000" b="1" dirty="0">
                <a:solidFill>
                  <a:srgbClr val="FF0000"/>
                </a:solidFill>
                <a:latin typeface="+mn-lt"/>
              </a:rPr>
              <a:t>несколько десятков научных групп</a:t>
            </a:r>
            <a:r>
              <a:rPr lang="ru-RU" sz="2000" dirty="0" smtClean="0">
                <a:latin typeface="+mn-lt"/>
              </a:rPr>
              <a:t>).  </a:t>
            </a:r>
            <a:endParaRPr lang="ru-RU" sz="2300" b="1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352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 bwMode="auto">
          <a:xfrm>
            <a:off x="2483768" y="116632"/>
            <a:ext cx="6480720" cy="1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rgbClr val="C00000"/>
                </a:solidFill>
              </a:rPr>
              <a:t>Результаты работы экспертной группы и Координационного совета Программ </a:t>
            </a:r>
            <a:r>
              <a:rPr lang="ru-RU" altLang="ru-RU" sz="2600" b="1" dirty="0" err="1">
                <a:solidFill>
                  <a:srgbClr val="C00000"/>
                </a:solidFill>
              </a:rPr>
              <a:t>УрФУ</a:t>
            </a:r>
            <a:r>
              <a:rPr lang="ru-RU" altLang="ru-RU" sz="2600" b="1" dirty="0">
                <a:solidFill>
                  <a:srgbClr val="C00000"/>
                </a:solidFill>
              </a:rPr>
              <a:t>. 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Перечень </a:t>
            </a:r>
            <a:r>
              <a:rPr lang="ru-RU" altLang="ru-RU" sz="2600" b="1" dirty="0">
                <a:solidFill>
                  <a:srgbClr val="C00000"/>
                </a:solidFill>
              </a:rPr>
              <a:t>отобранных КЦП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81154464"/>
              </p:ext>
            </p:extLst>
          </p:nvPr>
        </p:nvGraphicFramePr>
        <p:xfrm>
          <a:off x="262526" y="1628800"/>
          <a:ext cx="8692008" cy="500548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72141"/>
                <a:gridCol w="6871999"/>
                <a:gridCol w="1347868"/>
              </a:tblGrid>
              <a:tr h="395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Наименование </a:t>
                      </a:r>
                      <a:r>
                        <a:rPr lang="ru-RU" sz="1400" b="1" u="none" strike="noStrike" dirty="0">
                          <a:effectLst/>
                        </a:rPr>
                        <a:t>КЦП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Р</a:t>
                      </a:r>
                      <a:r>
                        <a:rPr lang="ru-RU" sz="1400" b="1" u="none" strike="noStrike" dirty="0" smtClean="0">
                          <a:effectLst/>
                        </a:rPr>
                        <a:t>уководитель </a:t>
                      </a:r>
                      <a:r>
                        <a:rPr lang="ru-RU" sz="1400" b="1" u="none" strike="noStrike" dirty="0">
                          <a:effectLst/>
                        </a:rPr>
                        <a:t>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5560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Математические аспекты фундаментальной </a:t>
                      </a:r>
                      <a:r>
                        <a:rPr lang="ru-RU" sz="1400" b="1" u="none" strike="noStrike" dirty="0" smtClean="0">
                          <a:effectLst/>
                        </a:rPr>
                        <a:t>информатики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Волков М.В.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378432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Квантовые и видеоинформационные технологии: от компьютерного зрения к </a:t>
                      </a:r>
                      <a:r>
                        <a:rPr lang="ru-RU" sz="1400" b="1" u="none" strike="noStrike" dirty="0" err="1">
                          <a:effectLst/>
                        </a:rPr>
                        <a:t>видеоаналитике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 err="1">
                          <a:effectLst/>
                        </a:rPr>
                        <a:t>Лабунец</a:t>
                      </a:r>
                      <a:r>
                        <a:rPr lang="ru-RU" sz="1400" b="1" u="none" strike="noStrike" dirty="0">
                          <a:effectLst/>
                        </a:rPr>
                        <a:t> В.Г.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19202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Отраслевой горно-металлургического научно-исследовательский и проектный институт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Мальцев В.А.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19202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Технологии и материалы атомной энергетики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 err="1">
                          <a:effectLst/>
                        </a:rPr>
                        <a:t>Рычков</a:t>
                      </a:r>
                      <a:r>
                        <a:rPr lang="ru-RU" sz="1400" b="1" u="none" strike="noStrike" dirty="0">
                          <a:effectLst/>
                        </a:rPr>
                        <a:t> В.Н.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19202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Физика, технологии и   применение </a:t>
                      </a:r>
                      <a:r>
                        <a:rPr lang="ru-RU" sz="1400" b="1" u="none" strike="noStrike" dirty="0" err="1">
                          <a:effectLst/>
                        </a:rPr>
                        <a:t>наноструктурированных</a:t>
                      </a:r>
                      <a:r>
                        <a:rPr lang="ru-RU" sz="1400" b="1" u="none" strike="noStrike" dirty="0">
                          <a:effectLst/>
                        </a:rPr>
                        <a:t> магнитных материалов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Васьковский В.О.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378432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Центр по разработке и исследованию функциональных </a:t>
                      </a:r>
                      <a:r>
                        <a:rPr lang="ru-RU" sz="1400" b="1" u="none" strike="noStrike" dirty="0" err="1">
                          <a:effectLst/>
                        </a:rPr>
                        <a:t>наноматериалов</a:t>
                      </a:r>
                      <a:r>
                        <a:rPr lang="ru-RU" sz="1400" b="1" u="none" strike="noStrike" dirty="0">
                          <a:effectLst/>
                        </a:rPr>
                        <a:t> 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для применений в электронике и биомедицине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Шур В.Я.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378432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Материаловедение перспективных металлсодержащих материалов и технологий их обработки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Попов А.А.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285285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Радиационная физика функциональных материалов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Вайнштейн И.А.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378432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Научно-образовательный центр превосходства </a:t>
                      </a:r>
                      <a:r>
                        <a:rPr lang="ru-RU" sz="1400" b="1" u="none" strike="noStrike" dirty="0" err="1">
                          <a:effectLst/>
                        </a:rPr>
                        <a:t>nano</a:t>
                      </a:r>
                      <a:r>
                        <a:rPr lang="ru-RU" sz="1400" b="1" u="none" strike="noStrike" dirty="0">
                          <a:effectLst/>
                        </a:rPr>
                        <a:t>-, </a:t>
                      </a:r>
                      <a:r>
                        <a:rPr lang="ru-RU" sz="1400" b="1" u="none" strike="noStrike" dirty="0" err="1">
                          <a:effectLst/>
                        </a:rPr>
                        <a:t>meta</a:t>
                      </a:r>
                      <a:r>
                        <a:rPr lang="ru-RU" sz="1400" b="1" u="none" strike="noStrike" dirty="0">
                          <a:effectLst/>
                        </a:rPr>
                        <a:t>-, </a:t>
                      </a:r>
                      <a:r>
                        <a:rPr lang="ru-RU" sz="1400" b="1" u="none" strike="noStrike" dirty="0" err="1">
                          <a:effectLst/>
                        </a:rPr>
                        <a:t>smart</a:t>
                      </a:r>
                      <a:r>
                        <a:rPr lang="ru-RU" sz="1400" b="1" u="none" strike="noStrike" dirty="0">
                          <a:effectLst/>
                        </a:rPr>
                        <a:t>- технологий в перспективных радиоэлектронных и телекоммуникационных системах (МНСТ-РТС)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 err="1">
                          <a:effectLst/>
                        </a:rPr>
                        <a:t>Шабунин</a:t>
                      </a:r>
                      <a:r>
                        <a:rPr lang="ru-RU" sz="1400" b="1" u="none" strike="noStrike" dirty="0">
                          <a:effectLst/>
                        </a:rPr>
                        <a:t> С.Н.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447" marR="3447" marT="3448" marB="0" anchor="ctr"/>
                </a:tc>
              </a:tr>
              <a:tr h="23797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Международный центр исторической русистики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Редин Д.А.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</a:tr>
              <a:tr h="23797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Астрономия и исследования космического пространства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Кузнецов Э.Д.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</a:tr>
              <a:tr h="23797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Центр энергетической эффективности Уральского энергетического института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Бродов Ю.М.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</a:tr>
              <a:tr h="23797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Научно-образовательный центр новых многофункциональных оксидных материалов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Черепанов В.А.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</a:tr>
              <a:tr h="382269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Международный научно-образовательный центр «</a:t>
                      </a:r>
                      <a:r>
                        <a:rPr lang="ru-RU" sz="1400" b="1" u="none" strike="noStrike" dirty="0" err="1">
                          <a:effectLst/>
                        </a:rPr>
                        <a:t>Первопринципного</a:t>
                      </a:r>
                      <a:r>
                        <a:rPr lang="ru-RU" sz="1400" b="1" u="none" strike="noStrike" dirty="0">
                          <a:effectLst/>
                        </a:rPr>
                        <a:t> моделирования новых материалов»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Мазуренко В.Г.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</a:tr>
              <a:tr h="227244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Молекулярные технологии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 err="1">
                          <a:effectLst/>
                        </a:rPr>
                        <a:t>Чарушин</a:t>
                      </a:r>
                      <a:r>
                        <a:rPr lang="ru-RU" sz="1400" b="1" u="none" strike="noStrike" dirty="0">
                          <a:effectLst/>
                        </a:rPr>
                        <a:t> В.Н.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</a:tr>
              <a:tr h="237978"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marL="36000" algn="l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Химико-фармацевтический центр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95000"/>
                        </a:lnSpc>
                      </a:pPr>
                      <a:r>
                        <a:rPr lang="ru-RU" sz="1400" b="1" u="none" strike="noStrike" dirty="0" err="1">
                          <a:effectLst/>
                        </a:rPr>
                        <a:t>Чупахин</a:t>
                      </a:r>
                      <a:r>
                        <a:rPr lang="ru-RU" sz="1400" b="1" u="none" strike="noStrike" dirty="0">
                          <a:effectLst/>
                        </a:rPr>
                        <a:t> О.Н.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1" marR="7621" marT="762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9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 bwMode="auto">
          <a:xfrm>
            <a:off x="2293495" y="116632"/>
            <a:ext cx="6743001" cy="107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ru-RU" altLang="ru-RU" sz="2600" b="1" dirty="0">
                <a:solidFill>
                  <a:srgbClr val="C00000"/>
                </a:solidFill>
              </a:rPr>
              <a:t>Результаты работы экспертной 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группы и Координационного совета Программ </a:t>
            </a:r>
            <a:r>
              <a:rPr lang="ru-RU" altLang="ru-RU" sz="2600" b="1" dirty="0" err="1" smtClean="0">
                <a:solidFill>
                  <a:srgbClr val="C00000"/>
                </a:solidFill>
              </a:rPr>
              <a:t>УрФУ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. </a:t>
            </a:r>
            <a:r>
              <a:rPr lang="ru-RU" altLang="ru-RU" sz="2600" b="1" dirty="0">
                <a:solidFill>
                  <a:srgbClr val="C00000"/>
                </a:solidFill>
              </a:rPr>
              <a:t>Перечень отобранных научных </a:t>
            </a:r>
            <a:r>
              <a:rPr lang="ru-RU" altLang="ru-RU" sz="2600" b="1" dirty="0" smtClean="0">
                <a:solidFill>
                  <a:srgbClr val="C00000"/>
                </a:solidFill>
              </a:rPr>
              <a:t>лабораторий</a:t>
            </a:r>
            <a:endParaRPr lang="ru-RU" altLang="ru-RU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33537135"/>
              </p:ext>
            </p:extLst>
          </p:nvPr>
        </p:nvGraphicFramePr>
        <p:xfrm>
          <a:off x="395535" y="1844824"/>
          <a:ext cx="8352927" cy="4536504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56801"/>
                <a:gridCol w="6311952"/>
                <a:gridCol w="1584174"/>
              </a:tblGrid>
              <a:tr h="562470"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пп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47" marR="3447" marT="344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47" marR="3447" marT="344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Р</a:t>
                      </a: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уководитель 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проекта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447" marR="3447" marT="3448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8428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Аппроксимация и навигация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Арестов В.В.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268428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Интеллектуальные системы, техническое зрение, программирование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Асанов М.О.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528125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Уральский центр управления развитием интеллектуальных электроэнергетических систем </a:t>
                      </a:r>
                      <a:r>
                        <a:rPr lang="ru-RU" sz="1600" b="1" u="none" strike="noStrike" dirty="0" err="1">
                          <a:effectLst/>
                          <a:latin typeface="+mn-lt"/>
                        </a:rPr>
                        <a:t>Smart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u="none" strike="noStrike" dirty="0" err="1">
                          <a:effectLst/>
                          <a:latin typeface="+mn-lt"/>
                        </a:rPr>
                        <a:t>Grid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Паздерин А.В.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268428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Теория </a:t>
                      </a:r>
                      <a:r>
                        <a:rPr lang="ru-RU" sz="1600" b="1" u="none" strike="noStrike" dirty="0" err="1">
                          <a:effectLst/>
                          <a:latin typeface="+mn-lt"/>
                        </a:rPr>
                        <a:t>сильнокоррелированных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 электронных систем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Москвин А.С.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528125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libri" panose="020F0502020204030204" pitchFamily="34" charset="0"/>
                        </a:rPr>
                        <a:t>Consortium «Extra terra»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Гроховский В.И.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528125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 smtClean="0">
                          <a:effectLst/>
                          <a:latin typeface="+mn-lt"/>
                        </a:rPr>
                        <a:t>Нефтехимия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Моржерин Ю.Ю.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528125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Центр автоматизации механообработки, </a:t>
                      </a:r>
                      <a:r>
                        <a:rPr lang="ru-RU" sz="1600" b="1" u="none" strike="noStrike" dirty="0" err="1">
                          <a:effectLst/>
                          <a:latin typeface="+mn-lt"/>
                        </a:rPr>
                        <a:t>мехатроники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 и робототехники в машиностроении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 err="1">
                          <a:effectLst/>
                          <a:latin typeface="+mn-lt"/>
                        </a:rPr>
                        <a:t>Куреннов</a:t>
                      </a: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 Д.В.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528125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Математическое моделирование в физиологии и медицине с использованием суперкомпьютерных технологий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Соловьева О.Э. 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  <a:tr h="528125">
                <a:tc>
                  <a:txBody>
                    <a:bodyPr/>
                    <a:lstStyle/>
                    <a:p>
                      <a:pPr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marL="72000" algn="l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Биотехнологии поддержания и восстановления компонентов природных и трансформированных биосистем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  <a:tc>
                  <a:txBody>
                    <a:bodyPr/>
                    <a:lstStyle/>
                    <a:p>
                      <a:pPr lvl="0" algn="ctr" fontAlgn="t">
                        <a:lnSpc>
                          <a:spcPct val="93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u="none" strike="noStrike" dirty="0">
                          <a:effectLst/>
                          <a:latin typeface="+mn-lt"/>
                        </a:rPr>
                        <a:t>Киселева И.С.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493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533400" y="1628775"/>
            <a:ext cx="8245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Некоторые результаты работы </a:t>
            </a:r>
            <a:r>
              <a:rPr lang="ru-RU" sz="4000" b="1" dirty="0">
                <a:solidFill>
                  <a:srgbClr val="C00000"/>
                </a:solidFill>
              </a:rPr>
              <a:t>служб </a:t>
            </a:r>
            <a:r>
              <a:rPr lang="ru-RU" sz="4000" b="1" dirty="0" smtClean="0">
                <a:solidFill>
                  <a:srgbClr val="C00000"/>
                </a:solidFill>
              </a:rPr>
              <a:t>проректора </a:t>
            </a:r>
            <a:r>
              <a:rPr lang="ru-RU" sz="4000" b="1" dirty="0">
                <a:solidFill>
                  <a:srgbClr val="C00000"/>
                </a:solidFill>
              </a:rPr>
              <a:t>по науке в 2013 г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ctr" eaLnBrk="1" hangingPunct="1">
              <a:spcBef>
                <a:spcPts val="0"/>
              </a:spcBef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0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Схема структурных подразделений проректора по науке, приказ от 21.03.2014 г. № 192/03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pic>
        <p:nvPicPr>
          <p:cNvPr id="6" name="Рисунок 5" descr="Схема структурных подразделений-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491" y="1555158"/>
            <a:ext cx="8136904" cy="5215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88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915816" y="188640"/>
            <a:ext cx="5904656" cy="9906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dirty="0" smtClean="0"/>
              <a:t>Содействие подразделениям в проведении закупочных процедур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32974"/>
            <a:ext cx="8640960" cy="479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400" b="1" dirty="0">
                <a:latin typeface="+mn-lt"/>
              </a:rPr>
              <a:t>в</a:t>
            </a:r>
            <a:r>
              <a:rPr lang="ru-RU" sz="2400" b="1" dirty="0" smtClean="0">
                <a:latin typeface="+mn-lt"/>
              </a:rPr>
              <a:t> структуре проректора по науке работает специалист,  сопровождающий закупки, которые производятся за счет научных средств, прежде всего средств мероприятия 2.1 Программы развития </a:t>
            </a:r>
            <a:r>
              <a:rPr lang="ru-RU" sz="2400" b="1" dirty="0" err="1" smtClean="0">
                <a:latin typeface="+mn-lt"/>
              </a:rPr>
              <a:t>УрФУ</a:t>
            </a:r>
            <a:endParaRPr lang="ru-RU" sz="2400" b="1" dirty="0" smtClean="0">
              <a:latin typeface="+mn-lt"/>
            </a:endParaRPr>
          </a:p>
          <a:p>
            <a:pPr marL="252000" lvl="0" indent="-252000">
              <a:lnSpc>
                <a:spcPct val="8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+mn-lt"/>
              </a:rPr>
              <a:t>с юридическим управлением согласованы изменения в положение о закупках, которые будут вынесены на рассмотрение ближайшего наблюдательного совета и, в случае принятия, позволят:</a:t>
            </a:r>
          </a:p>
          <a:p>
            <a:pPr marL="540000" lvl="0" indent="-252000">
              <a:lnSpc>
                <a:spcPct val="85000"/>
              </a:lnSpc>
              <a:spcBef>
                <a:spcPts val="1200"/>
              </a:spcBef>
              <a:buFont typeface="Calibri" panose="020F0502020204030204" pitchFamily="34" charset="0"/>
              <a:buChar char="–"/>
            </a:pPr>
            <a:r>
              <a:rPr lang="ru-RU" sz="2400" b="1" dirty="0" smtClean="0">
                <a:latin typeface="+mn-lt"/>
              </a:rPr>
              <a:t>производить любые закупки за счет средств договоров на НИР и НИОКР с согласия заказчика без конкурсных процедур,</a:t>
            </a:r>
          </a:p>
          <a:p>
            <a:pPr marL="540000" lvl="0" indent="-252000">
              <a:lnSpc>
                <a:spcPct val="85000"/>
              </a:lnSpc>
              <a:buFont typeface="Calibri" panose="020F0502020204030204" pitchFamily="34" charset="0"/>
              <a:buChar char="–"/>
            </a:pPr>
            <a:r>
              <a:rPr lang="ru-RU" sz="2400" b="1" dirty="0" smtClean="0">
                <a:latin typeface="+mn-lt"/>
              </a:rPr>
              <a:t>производить закупки за счет отдельных научных тем без конкурсных процедур объемом до 300 </a:t>
            </a:r>
            <a:r>
              <a:rPr lang="ru-RU" sz="2400" b="1" dirty="0" err="1" smtClean="0">
                <a:latin typeface="+mn-lt"/>
              </a:rPr>
              <a:t>тыс.руб</a:t>
            </a:r>
            <a:r>
              <a:rPr lang="ru-RU" sz="2400" b="1" dirty="0" smtClean="0">
                <a:latin typeface="+mn-lt"/>
              </a:rPr>
              <a:t>. в месяц (а не в квартал)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2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12768" cy="9906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sz="2600" dirty="0" smtClean="0"/>
              <a:t>План расходования средств 2013 г. по мероприятию 2.1. Программы развития </a:t>
            </a:r>
            <a:r>
              <a:rPr lang="ru-RU" sz="2600" dirty="0" err="1" smtClean="0"/>
              <a:t>УрФУ</a:t>
            </a:r>
            <a:endParaRPr lang="ru-RU" sz="26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4129743"/>
              </p:ext>
            </p:extLst>
          </p:nvPr>
        </p:nvGraphicFramePr>
        <p:xfrm>
          <a:off x="962025" y="1700808"/>
          <a:ext cx="721995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431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/>
            <a:r>
              <a:rPr lang="ru-RU" dirty="0" smtClean="0"/>
              <a:t>Систематизация работы Центров коллективного пользования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64096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</a:rPr>
              <a:t>На сегодняшний день в </a:t>
            </a:r>
            <a:r>
              <a:rPr lang="ru-RU" sz="2400" b="1" dirty="0" err="1" smtClean="0">
                <a:latin typeface="+mn-lt"/>
              </a:rPr>
              <a:t>УрФУ</a:t>
            </a:r>
            <a:r>
              <a:rPr lang="ru-RU" sz="2400" b="1" dirty="0" smtClean="0">
                <a:latin typeface="+mn-lt"/>
              </a:rPr>
              <a:t> существуют </a:t>
            </a:r>
            <a:r>
              <a:rPr lang="ru-RU" sz="2400" b="1" dirty="0">
                <a:latin typeface="+mn-lt"/>
              </a:rPr>
              <a:t>два </a:t>
            </a:r>
            <a:r>
              <a:rPr lang="ru-RU" sz="2400" b="1" dirty="0" smtClean="0">
                <a:latin typeface="+mn-lt"/>
              </a:rPr>
              <a:t>центра коллективного пользования научным оборудованием:</a:t>
            </a:r>
            <a:endParaRPr lang="ru-RU" sz="2400" b="1" dirty="0">
              <a:latin typeface="+mn-lt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atin typeface="+mn-lt"/>
              </a:rPr>
              <a:t>Уральский центр коллективного пользования «Современные </a:t>
            </a:r>
            <a:r>
              <a:rPr lang="ru-RU" sz="2400" b="1" dirty="0" err="1">
                <a:latin typeface="+mn-lt"/>
              </a:rPr>
              <a:t>нанотехнологии</a:t>
            </a:r>
            <a:r>
              <a:rPr lang="ru-RU" sz="2400" b="1" dirty="0">
                <a:latin typeface="+mn-lt"/>
              </a:rPr>
              <a:t>»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latin typeface="+mn-lt"/>
              </a:rPr>
              <a:t>Центр коллективного пользования уникальным оборудованием, включающий в себя четыре лаборатории:</a:t>
            </a:r>
          </a:p>
          <a:p>
            <a:pPr marL="360000"/>
            <a:r>
              <a:rPr lang="ru-RU" sz="2400" b="1" dirty="0">
                <a:latin typeface="+mn-lt"/>
              </a:rPr>
              <a:t>- </a:t>
            </a:r>
            <a:r>
              <a:rPr lang="ru-RU" sz="2400" b="1" dirty="0" smtClean="0">
                <a:latin typeface="+mn-lt"/>
              </a:rPr>
              <a:t>лаборатория </a:t>
            </a:r>
            <a:r>
              <a:rPr lang="ru-RU" sz="2400" b="1" dirty="0">
                <a:latin typeface="+mn-lt"/>
              </a:rPr>
              <a:t>комплексных исследований и экспертной оценки органических материалов;</a:t>
            </a:r>
          </a:p>
          <a:p>
            <a:pPr marL="360000"/>
            <a:r>
              <a:rPr lang="ru-RU" sz="2400" b="1" dirty="0">
                <a:latin typeface="+mn-lt"/>
              </a:rPr>
              <a:t>- </a:t>
            </a:r>
            <a:r>
              <a:rPr lang="ru-RU" sz="2400" b="1" dirty="0" smtClean="0">
                <a:latin typeface="+mn-lt"/>
              </a:rPr>
              <a:t>лаборатория </a:t>
            </a:r>
            <a:r>
              <a:rPr lang="ru-RU" sz="2400" b="1" dirty="0">
                <a:latin typeface="+mn-lt"/>
              </a:rPr>
              <a:t>структурных методов анализа и свойств материалов и </a:t>
            </a:r>
            <a:r>
              <a:rPr lang="ru-RU" sz="2400" b="1" dirty="0" err="1">
                <a:latin typeface="+mn-lt"/>
              </a:rPr>
              <a:t>наноматериалов</a:t>
            </a:r>
            <a:endParaRPr lang="ru-RU" sz="2400" b="1" dirty="0">
              <a:latin typeface="+mn-lt"/>
            </a:endParaRPr>
          </a:p>
          <a:p>
            <a:pPr marL="360000"/>
            <a:r>
              <a:rPr lang="ru-RU" sz="2400" b="1" dirty="0">
                <a:latin typeface="+mn-lt"/>
              </a:rPr>
              <a:t>- </a:t>
            </a:r>
            <a:r>
              <a:rPr lang="ru-RU" sz="2400" b="1" dirty="0" smtClean="0">
                <a:latin typeface="+mn-lt"/>
              </a:rPr>
              <a:t>лаборатория </a:t>
            </a:r>
            <a:r>
              <a:rPr lang="ru-RU" sz="2400" b="1" dirty="0">
                <a:latin typeface="+mn-lt"/>
              </a:rPr>
              <a:t>«Электронная микроскопия сверхвысокого разрешения»</a:t>
            </a:r>
          </a:p>
          <a:p>
            <a:pPr marL="360000"/>
            <a:r>
              <a:rPr lang="ru-RU" sz="2400" b="1" dirty="0">
                <a:latin typeface="+mn-lt"/>
              </a:rPr>
              <a:t>- </a:t>
            </a:r>
            <a:r>
              <a:rPr lang="ru-RU" sz="2400" b="1" dirty="0" smtClean="0">
                <a:latin typeface="+mn-lt"/>
              </a:rPr>
              <a:t>лаборатория </a:t>
            </a:r>
            <a:r>
              <a:rPr lang="ru-RU" sz="2400" b="1" dirty="0">
                <a:latin typeface="+mn-lt"/>
              </a:rPr>
              <a:t>«Электромагнитной совместимости</a:t>
            </a:r>
            <a:r>
              <a:rPr lang="ru-RU" sz="2400" b="1" dirty="0" smtClean="0">
                <a:latin typeface="+mn-lt"/>
              </a:rPr>
              <a:t>»</a:t>
            </a:r>
            <a:endParaRPr lang="ru-RU" sz="19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83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/>
            <a:r>
              <a:rPr lang="ru-RU" dirty="0" smtClean="0"/>
              <a:t>Систематизация работы Центров коллективного пользования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32974"/>
            <a:ext cx="8640960" cy="513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200" b="1" u="sng" dirty="0" smtClean="0">
                <a:latin typeface="+mn-lt"/>
              </a:rPr>
              <a:t>Сделано</a:t>
            </a:r>
            <a:r>
              <a:rPr lang="ru-RU" sz="2200" b="1" u="sng" dirty="0">
                <a:latin typeface="+mn-lt"/>
              </a:rPr>
              <a:t>:</a:t>
            </a:r>
          </a:p>
          <a:p>
            <a:pPr marL="25200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подготовлены положения по всем лабораториям</a:t>
            </a:r>
          </a:p>
          <a:p>
            <a:pPr marL="25200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по Лаборатории «Электромагнитной совместимости» заканчивается согласование приказа о создании</a:t>
            </a: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n-lt"/>
              </a:rPr>
              <a:t>разработана </a:t>
            </a:r>
            <a:r>
              <a:rPr lang="ru-RU" sz="2200" b="1" dirty="0">
                <a:latin typeface="+mn-lt"/>
              </a:rPr>
              <a:t>и согласована простая форма  </a:t>
            </a:r>
            <a:r>
              <a:rPr lang="ru-RU" sz="2200" b="1" dirty="0" smtClean="0">
                <a:latin typeface="+mn-lt"/>
              </a:rPr>
              <a:t>договора</a:t>
            </a:r>
            <a:endParaRPr lang="ru-RU" sz="2200" b="1" dirty="0">
              <a:latin typeface="+mn-lt"/>
            </a:endParaRP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n-lt"/>
              </a:rPr>
              <a:t>у </a:t>
            </a:r>
            <a:r>
              <a:rPr lang="ru-RU" sz="2200" b="1" dirty="0">
                <a:latin typeface="+mn-lt"/>
              </a:rPr>
              <a:t>всех лабораторий есть лицевые счета, кроме УЦКП СН </a:t>
            </a:r>
            <a:r>
              <a:rPr lang="ru-RU" sz="2200" b="1" dirty="0" smtClean="0">
                <a:latin typeface="+mn-lt"/>
              </a:rPr>
              <a:t>- по </a:t>
            </a:r>
            <a:r>
              <a:rPr lang="ru-RU" sz="2200" b="1" dirty="0">
                <a:latin typeface="+mn-lt"/>
              </a:rPr>
              <a:t>нему запущен приказ об открытии лицевого </a:t>
            </a:r>
            <a:r>
              <a:rPr lang="ru-RU" sz="2200" b="1" dirty="0" smtClean="0">
                <a:latin typeface="+mn-lt"/>
              </a:rPr>
              <a:t>счета</a:t>
            </a: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n-lt"/>
              </a:rPr>
              <a:t>ведется работа по аккредитации всех лабораторий.</a:t>
            </a:r>
          </a:p>
          <a:p>
            <a:pPr lvl="0">
              <a:lnSpc>
                <a:spcPct val="85000"/>
              </a:lnSpc>
              <a:spcBef>
                <a:spcPts val="1200"/>
              </a:spcBef>
            </a:pPr>
            <a:r>
              <a:rPr lang="ru-RU" sz="2200" b="1" u="sng" dirty="0">
                <a:latin typeface="+mn-lt"/>
              </a:rPr>
              <a:t>В</a:t>
            </a:r>
            <a:r>
              <a:rPr lang="ru-RU" sz="2200" b="1" u="sng" dirty="0" smtClean="0">
                <a:latin typeface="+mn-lt"/>
              </a:rPr>
              <a:t> ближайшее время будут:</a:t>
            </a: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n-lt"/>
              </a:rPr>
              <a:t>определены величина </a:t>
            </a:r>
            <a:r>
              <a:rPr lang="ru-RU" sz="2200" b="1" dirty="0">
                <a:latin typeface="+mn-lt"/>
              </a:rPr>
              <a:t>и </a:t>
            </a:r>
            <a:r>
              <a:rPr lang="ru-RU" sz="2200" b="1" dirty="0" smtClean="0">
                <a:latin typeface="+mn-lt"/>
              </a:rPr>
              <a:t>порядок </a:t>
            </a:r>
            <a:r>
              <a:rPr lang="ru-RU" sz="2200" b="1" dirty="0">
                <a:latin typeface="+mn-lt"/>
              </a:rPr>
              <a:t>отчислений в накладные расходы НИЧ с поступлений от внешних заказчиков </a:t>
            </a:r>
            <a:r>
              <a:rPr lang="ru-RU" sz="2200" b="1" dirty="0" smtClean="0">
                <a:latin typeface="+mn-lt"/>
              </a:rPr>
              <a:t>на </a:t>
            </a:r>
            <a:r>
              <a:rPr lang="ru-RU" sz="2200" b="1" dirty="0">
                <a:latin typeface="+mn-lt"/>
              </a:rPr>
              <a:t>лицевые счета </a:t>
            </a:r>
            <a:r>
              <a:rPr lang="ru-RU" sz="2200" b="1" dirty="0" smtClean="0">
                <a:latin typeface="+mn-lt"/>
              </a:rPr>
              <a:t>лабораторий</a:t>
            </a: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n-lt"/>
              </a:rPr>
              <a:t>утверждены списки </a:t>
            </a:r>
            <a:r>
              <a:rPr lang="ru-RU" sz="2200" b="1" dirty="0">
                <a:latin typeface="+mn-lt"/>
              </a:rPr>
              <a:t>закрепленного </a:t>
            </a:r>
            <a:r>
              <a:rPr lang="ru-RU" sz="2200" b="1" dirty="0" smtClean="0">
                <a:latin typeface="+mn-lt"/>
              </a:rPr>
              <a:t>за ЦКП оборудования</a:t>
            </a: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р</a:t>
            </a:r>
            <a:r>
              <a:rPr lang="ru-RU" sz="2200" b="1" dirty="0" smtClean="0">
                <a:latin typeface="+mn-lt"/>
              </a:rPr>
              <a:t>азработаны </a:t>
            </a:r>
            <a:r>
              <a:rPr lang="ru-RU" sz="2200" b="1" dirty="0">
                <a:latin typeface="+mn-lt"/>
              </a:rPr>
              <a:t>и утверждены  обновленные прайсы на </a:t>
            </a:r>
            <a:r>
              <a:rPr lang="ru-RU" sz="2200" b="1" dirty="0" smtClean="0">
                <a:latin typeface="+mn-lt"/>
              </a:rPr>
              <a:t>услуги</a:t>
            </a: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>
                <a:latin typeface="+mn-lt"/>
              </a:rPr>
              <a:t>р</a:t>
            </a:r>
            <a:r>
              <a:rPr lang="ru-RU" sz="2200" b="1" dirty="0" smtClean="0">
                <a:latin typeface="+mn-lt"/>
              </a:rPr>
              <a:t>азработана методика </a:t>
            </a:r>
            <a:r>
              <a:rPr lang="ru-RU" sz="2200" b="1" dirty="0">
                <a:latin typeface="+mn-lt"/>
              </a:rPr>
              <a:t>расчета </a:t>
            </a:r>
            <a:r>
              <a:rPr lang="ru-RU" sz="2200" b="1" dirty="0" smtClean="0">
                <a:latin typeface="+mn-lt"/>
              </a:rPr>
              <a:t>цены на </a:t>
            </a:r>
            <a:r>
              <a:rPr lang="ru-RU" sz="2200" b="1" dirty="0">
                <a:latin typeface="+mn-lt"/>
              </a:rPr>
              <a:t>нестандартные </a:t>
            </a:r>
            <a:r>
              <a:rPr lang="ru-RU" sz="2200" b="1" dirty="0" smtClean="0">
                <a:latin typeface="+mn-lt"/>
              </a:rPr>
              <a:t>услуги</a:t>
            </a:r>
          </a:p>
          <a:p>
            <a:pPr marL="252000" lvl="0" indent="-252000"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ru-RU" sz="2200" b="1" dirty="0" smtClean="0">
                <a:latin typeface="+mn-lt"/>
              </a:rPr>
              <a:t>утвержден </a:t>
            </a:r>
            <a:r>
              <a:rPr lang="ru-RU" sz="2200" b="1" dirty="0">
                <a:latin typeface="+mn-lt"/>
              </a:rPr>
              <a:t>регламент </a:t>
            </a:r>
            <a:r>
              <a:rPr lang="ru-RU" sz="2200" b="1" dirty="0" smtClean="0">
                <a:latin typeface="+mn-lt"/>
              </a:rPr>
              <a:t>доступа  </a:t>
            </a:r>
            <a:r>
              <a:rPr lang="ru-RU" sz="2200" b="1" dirty="0">
                <a:latin typeface="+mn-lt"/>
              </a:rPr>
              <a:t>к уникальному оборудованию как внешних, так и внутренних заказчиков</a:t>
            </a:r>
            <a:r>
              <a:rPr lang="ru-RU" sz="2200" b="1" dirty="0" smtClean="0">
                <a:latin typeface="+mn-lt"/>
              </a:rPr>
              <a:t>.</a:t>
            </a:r>
            <a:endParaRPr lang="ru-RU" sz="22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3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948264" cy="990600"/>
          </a:xfrm>
        </p:spPr>
        <p:txBody>
          <a:bodyPr/>
          <a:lstStyle/>
          <a:p>
            <a:pPr lvl="0" algn="ctr"/>
            <a:r>
              <a:rPr lang="ru-RU" dirty="0" smtClean="0"/>
              <a:t>Общие затраты на научно-исследовательскую деятельность в 201</a:t>
            </a:r>
            <a:r>
              <a:rPr lang="en-US" dirty="0" smtClean="0"/>
              <a:t>3</a:t>
            </a:r>
            <a:r>
              <a:rPr lang="ru-RU" dirty="0" smtClean="0"/>
              <a:t> г.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3277501"/>
              </p:ext>
            </p:extLst>
          </p:nvPr>
        </p:nvGraphicFramePr>
        <p:xfrm>
          <a:off x="179512" y="1628800"/>
          <a:ext cx="8784976" cy="507424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6840760"/>
                <a:gridCol w="1008112"/>
                <a:gridCol w="936104"/>
              </a:tblGrid>
              <a:tr h="40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2012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+mn-lt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2013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latin typeface="+mn-lt"/>
                          <a:ea typeface="Calibri"/>
                          <a:cs typeface="Times New Roman"/>
                        </a:rPr>
                        <a:t>млн</a:t>
                      </a:r>
                      <a:r>
                        <a:rPr lang="ru-RU" sz="1200" b="1" dirty="0" smtClean="0">
                          <a:latin typeface="+mn-lt"/>
                          <a:ea typeface="Calibri"/>
                          <a:cs typeface="Times New Roman"/>
                        </a:rPr>
                        <a:t> руб.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691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Общие затраты на научно-исследовательскую деятельность в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2012-2013 гг..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753,0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00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В том числе 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591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Договоры с предприятиями и международные гранты: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303,6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428,1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27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Средства на реализацию комплексных проектов по созданию высокотехнологичного производства (пост.№218)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32,0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70,0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05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Средства зарубежных источников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37,5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13,9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147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Средства российских хозяйствующих субъектов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234,1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344,2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28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 Госбюджетные средства: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Calibri"/>
                          <a:cs typeface="Times New Roman"/>
                        </a:rPr>
                        <a:t>379,2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288,0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3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Госзаказ на проведение научных исследований, гранты РФФИ, РГНФ,  гранты Президента РФ по поддержке молодых ученых и др. ФЦП. 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237,3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198,3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38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Гранты Правительства РФ по поддержке научных исследований, проводимых под руководством ведущих ученых (пост. №220)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51,0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87,3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739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Программа по государственной поддержке ведущих российских вузов "Развитие инновационной инфраструктуры в российских вузах" (пост 219)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42,9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138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Стипендии Президента РФ молодым ученым и аспирантам (пост. № 563)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234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Создание лабораторий в области инженерных или естественных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наук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48,0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45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Собственные средства Университета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70,2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Calibri"/>
                          <a:cs typeface="Times New Roman"/>
                        </a:rPr>
                        <a:t>123,0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56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Стимулирование публикационной активности в зарубежных изданиях 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55,7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7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Поддержка целевой аспирантуры и докторантуры </a:t>
                      </a:r>
                      <a:r>
                        <a:rPr lang="ru-RU" sz="1600" dirty="0" err="1">
                          <a:latin typeface="Calibri"/>
                          <a:ea typeface="Calibri"/>
                          <a:cs typeface="Times New Roman"/>
                        </a:rPr>
                        <a:t>УрФУ</a:t>
                      </a: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14,5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14,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08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sz="2400" dirty="0" smtClean="0"/>
              <a:t>Центр </a:t>
            </a:r>
            <a:r>
              <a:rPr lang="ru-RU" sz="2400" dirty="0"/>
              <a:t>лингвистической поддержки научно-публикационной активности преподавателей и научных сотрудников </a:t>
            </a:r>
            <a:r>
              <a:rPr lang="ru-RU" sz="2400" dirty="0" err="1" smtClean="0"/>
              <a:t>УрФУ</a:t>
            </a:r>
            <a:r>
              <a:rPr lang="ru-RU" sz="2400" dirty="0" smtClean="0"/>
              <a:t> (с мая 2013 г.)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4090175"/>
              </p:ext>
            </p:extLst>
          </p:nvPr>
        </p:nvGraphicFramePr>
        <p:xfrm>
          <a:off x="395537" y="1622745"/>
          <a:ext cx="8496942" cy="2961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644"/>
                <a:gridCol w="1672719"/>
                <a:gridCol w="2373643"/>
                <a:gridCol w="3337936"/>
              </a:tblGrid>
              <a:tr h="2672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Институт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заявок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Отправлено в журнал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Принято к публикации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отказ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1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ИСПН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 –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отказ, 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– нет информации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ФТИ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нет информации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ИЕН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 (2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 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переводе)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ИМКН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нет информации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ИММ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ИФКСиМП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нет информации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16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ИММт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 (1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- 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переводе)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ВШЭМ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нет информации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4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5954679"/>
              </p:ext>
            </p:extLst>
          </p:nvPr>
        </p:nvGraphicFramePr>
        <p:xfrm>
          <a:off x="323528" y="5373216"/>
          <a:ext cx="8496945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6788"/>
                <a:gridCol w="2311415"/>
                <a:gridCol w="349874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Вид деятельности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Количество человек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Сумма выплаты, руб.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переводчик-сотрудник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УрФУ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329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803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переводчик-лингвист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31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417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эксперт по направлениям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000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Итого: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371 220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040" y="4653136"/>
            <a:ext cx="86409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600" b="1" dirty="0">
                <a:latin typeface="+mn-lt"/>
              </a:rPr>
              <a:t>Кроме того, переведены аннотации и материалы для сайта журналов </a:t>
            </a:r>
            <a:r>
              <a:rPr lang="ru-RU" sz="1600" b="1" dirty="0" err="1">
                <a:latin typeface="+mn-lt"/>
              </a:rPr>
              <a:t>УрФУ</a:t>
            </a:r>
            <a:r>
              <a:rPr lang="ru-RU" sz="1600" b="1" dirty="0">
                <a:latin typeface="+mn-lt"/>
              </a:rPr>
              <a:t>, заявки на </a:t>
            </a:r>
            <a:r>
              <a:rPr lang="ru-RU" sz="1600" b="1" dirty="0" smtClean="0">
                <a:latin typeface="+mn-lt"/>
              </a:rPr>
              <a:t>гранты</a:t>
            </a:r>
            <a:endParaRPr lang="ru-RU" sz="1600" b="1" dirty="0">
              <a:latin typeface="+mn-lt"/>
            </a:endParaRPr>
          </a:p>
          <a:p>
            <a:pPr algn="just">
              <a:spcBef>
                <a:spcPts val="0"/>
              </a:spcBef>
            </a:pPr>
            <a:endParaRPr lang="ru-RU" sz="1000" b="1" dirty="0" smtClean="0">
              <a:latin typeface="+mn-lt"/>
            </a:endParaRPr>
          </a:p>
          <a:p>
            <a:pPr algn="just">
              <a:spcBef>
                <a:spcPts val="0"/>
              </a:spcBef>
            </a:pPr>
            <a:r>
              <a:rPr lang="ru-RU" sz="1600" b="1" dirty="0" smtClean="0">
                <a:latin typeface="+mn-lt"/>
              </a:rPr>
              <a:t>В </a:t>
            </a:r>
            <a:r>
              <a:rPr lang="ru-RU" sz="1600" b="1" dirty="0">
                <a:latin typeface="+mn-lt"/>
              </a:rPr>
              <a:t>работе центра задействованы следующие ресурсы: </a:t>
            </a:r>
          </a:p>
          <a:p>
            <a:pPr algn="just">
              <a:spcBef>
                <a:spcPts val="0"/>
              </a:spcBef>
            </a:pPr>
            <a:endParaRPr lang="ru-RU" sz="19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5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F91F5A1-3CFB-4DCE-B76F-C8A1A6F76EBD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84213" y="2708275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b="1"/>
          </a:p>
          <a:p>
            <a:pPr>
              <a:buFontTx/>
              <a:buChar char="•"/>
            </a:pPr>
            <a:endParaRPr lang="ru-RU" b="1"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544989" cy="72008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dirty="0"/>
              <a:t>Проект развития </a:t>
            </a:r>
            <a:r>
              <a:rPr lang="ru-RU" dirty="0" smtClean="0"/>
              <a:t>издания </a:t>
            </a:r>
            <a:r>
              <a:rPr lang="ru-RU" dirty="0"/>
              <a:t>научных журналов </a:t>
            </a:r>
            <a:r>
              <a:rPr lang="ru-RU" dirty="0" err="1"/>
              <a:t>УрФУ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5936456"/>
              </p:ext>
            </p:extLst>
          </p:nvPr>
        </p:nvGraphicFramePr>
        <p:xfrm>
          <a:off x="395535" y="1532450"/>
          <a:ext cx="8434111" cy="5204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779"/>
                <a:gridCol w="8042332"/>
              </a:tblGrid>
              <a:tr h="30683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Журналы, вошедшие в проект «Издательство международных научных журналов»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14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Вновь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создаваемые журналы: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53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itchFamily="34" charset="0"/>
                        </a:rPr>
                        <a:t>Quaestio</a:t>
                      </a: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 R</a:t>
                      </a:r>
                      <a:r>
                        <a:rPr lang="ru-RU" sz="1600" b="1" dirty="0">
                          <a:effectLst/>
                          <a:latin typeface="Calibri" pitchFamily="34" charset="0"/>
                        </a:rPr>
                        <a:t>о</a:t>
                      </a:r>
                      <a:r>
                        <a:rPr lang="en-US" sz="1600" b="1" dirty="0" err="1">
                          <a:effectLst/>
                          <a:latin typeface="Calibri" pitchFamily="34" charset="0"/>
                        </a:rPr>
                        <a:t>ssica</a:t>
                      </a:r>
                      <a:r>
                        <a:rPr lang="ru-RU" sz="1600" b="1" dirty="0">
                          <a:effectLst/>
                          <a:latin typeface="Calibri" pitchFamily="34" charset="0"/>
                        </a:rPr>
                        <a:t>: историко-филологические </a:t>
                      </a:r>
                      <a:r>
                        <a:rPr lang="ru-RU" sz="1600" b="1" dirty="0" smtClean="0">
                          <a:effectLst/>
                          <a:latin typeface="Calibri" pitchFamily="34" charset="0"/>
                        </a:rPr>
                        <a:t>исследования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(зарегистрирован, выпущен 1 номер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направляются документы для включения в перечень журналов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WOS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</a:rPr>
                        <a:t>Journal of computer science: theory and methods (</a:t>
                      </a:r>
                      <a:r>
                        <a:rPr lang="ru-RU" sz="1600" b="1" dirty="0">
                          <a:effectLst/>
                          <a:latin typeface="Calibri" pitchFamily="34" charset="0"/>
                        </a:rPr>
                        <a:t>английский язык</a:t>
                      </a:r>
                      <a:r>
                        <a:rPr lang="en-US" sz="1600" b="1" dirty="0" smtClean="0">
                          <a:effectLst/>
                          <a:latin typeface="Calibri" pitchFamily="34" charset="0"/>
                        </a:rPr>
                        <a:t>)</a:t>
                      </a:r>
                      <a:r>
                        <a:rPr lang="ru-RU" sz="1600" b="1" dirty="0" smtClean="0"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(пока не создан)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Chimica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Techno 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Acta</a:t>
                      </a: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</a:rPr>
                        <a:t> процессы </a:t>
                      </a:r>
                      <a:r>
                        <a:rPr lang="ru-RU" sz="1600" b="1" dirty="0">
                          <a:effectLst/>
                          <a:latin typeface="Calibri" pitchFamily="34" charset="0"/>
                        </a:rPr>
                        <a:t>в химии и химической </a:t>
                      </a:r>
                      <a:r>
                        <a:rPr lang="ru-RU" sz="1600" b="1" dirty="0" smtClean="0">
                          <a:effectLst/>
                          <a:latin typeface="+mj-lt"/>
                        </a:rPr>
                        <a:t>технологии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(создан, готовится к печати первый номер)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Уже выходящие журналы: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Аналитика и контроль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Вопросы </a:t>
                      </a:r>
                      <a:r>
                        <a:rPr lang="ru-RU" sz="1600" b="1" dirty="0" smtClean="0">
                          <a:effectLst/>
                        </a:rPr>
                        <a:t>ономастики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(направляются документы для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 включения в перечень журналов 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Scopus</a:t>
                      </a:r>
                      <a:r>
                        <a:rPr lang="en-US" sz="1600" b="1" baseline="0" dirty="0" smtClean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Университетское управление: теория и практика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06836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</a:rPr>
                        <a:t>Журналы, входящие в перечень ведущих рецензируемых (перечень ВАК)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Известия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Сер. 1. Проблемы образования, науки и культуры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Известия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Сер. 2. Гуманитарные науки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Известия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Сер. 3. Общественные науки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2091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Вестник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Серия «Экономика и управление»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342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Вестник </a:t>
                      </a:r>
                      <a:r>
                        <a:rPr lang="ru-RU" sz="1600" b="1" dirty="0" err="1">
                          <a:effectLst/>
                        </a:rPr>
                        <a:t>УрФУ</a:t>
                      </a:r>
                      <a:r>
                        <a:rPr lang="ru-RU" sz="1600" b="1" dirty="0">
                          <a:effectLst/>
                        </a:rPr>
                        <a:t>. Серия «</a:t>
                      </a:r>
                      <a:r>
                        <a:rPr lang="ru-RU" sz="1600" b="1" dirty="0" smtClean="0">
                          <a:effectLst/>
                        </a:rPr>
                        <a:t>Строительные науки и </a:t>
                      </a:r>
                      <a:r>
                        <a:rPr lang="ru-RU" sz="1600" b="1" dirty="0">
                          <a:effectLst/>
                        </a:rPr>
                        <a:t>образование</a:t>
                      </a:r>
                      <a:r>
                        <a:rPr lang="ru-RU" sz="1600" b="1" dirty="0" smtClean="0">
                          <a:effectLst/>
                        </a:rPr>
                        <a:t>»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(журнал зарегистрирован)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9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480720" cy="990600"/>
          </a:xfrm>
        </p:spPr>
        <p:txBody>
          <a:bodyPr/>
          <a:lstStyle/>
          <a:p>
            <a:pPr marL="342900" indent="-342900" algn="ctr">
              <a:spcAft>
                <a:spcPts val="0"/>
              </a:spcAft>
            </a:pPr>
            <a:r>
              <a:rPr lang="ru-RU" sz="2600" dirty="0" smtClean="0"/>
              <a:t>Работа по обеспечению полного представления документов УрФУ </a:t>
            </a:r>
            <a:r>
              <a:rPr lang="ru-RU" sz="2600" dirty="0"/>
              <a:t>в </a:t>
            </a:r>
            <a:r>
              <a:rPr lang="ru-RU" sz="2600" dirty="0" smtClean="0"/>
              <a:t>РИНЦ</a:t>
            </a:r>
            <a:endParaRPr lang="ru-RU" sz="2600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08912" cy="1080120"/>
          </a:xfrm>
        </p:spPr>
        <p:txBody>
          <a:bodyPr>
            <a:normAutofit fontScale="85000" lnSpcReduction="10000"/>
          </a:bodyPr>
          <a:lstStyle/>
          <a:p>
            <a:pPr marL="179388" indent="-179388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/>
              <a:t>1 января 2013 г. – 30-е место (третий среди федеральных университетов)</a:t>
            </a:r>
          </a:p>
          <a:p>
            <a:pPr marL="179388" indent="-179388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/>
              <a:t>1 января 2014 г. – 18-е место (первый среди федеральных университетов)</a:t>
            </a:r>
          </a:p>
          <a:p>
            <a:pPr marL="179388" indent="-179388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b="1" dirty="0" smtClean="0"/>
              <a:t>19 марта 2014 г. – 14-е место (первый среди федеральных университетов)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2859411"/>
              </p:ext>
            </p:extLst>
          </p:nvPr>
        </p:nvGraphicFramePr>
        <p:xfrm>
          <a:off x="827584" y="2564904"/>
          <a:ext cx="770486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96"/>
                <a:gridCol w="856096"/>
                <a:gridCol w="856096"/>
                <a:gridCol w="856096"/>
                <a:gridCol w="856096"/>
                <a:gridCol w="856096"/>
                <a:gridCol w="856096"/>
                <a:gridCol w="856096"/>
                <a:gridCol w="856096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ahoma"/>
                          <a:ea typeface="Calibri"/>
                          <a:cs typeface="Times New Roman"/>
                        </a:rPr>
                        <a:t>УрФУ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ahoma"/>
                          <a:ea typeface="Calibri"/>
                          <a:cs typeface="Times New Roman"/>
                        </a:rPr>
                        <a:t>К(П)ФУ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ahoma"/>
                          <a:ea typeface="Calibri"/>
                          <a:cs typeface="Times New Roman"/>
                        </a:rPr>
                        <a:t>СФУ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ЮФУ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СКФУ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ДВФУ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СВФУ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ahoma"/>
                          <a:ea typeface="Calibri"/>
                          <a:cs typeface="Times New Roman"/>
                        </a:rPr>
                        <a:t>САФУ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БФУ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ahoma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34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92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99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198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296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ahoma"/>
                          <a:ea typeface="Calibri"/>
                          <a:cs typeface="Times New Roman"/>
                        </a:rPr>
                        <a:t>450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2" descr="D:\Biblioteka\УрФУ\РИНЦ\Для Кружаева\2014-03-13_рейтинг РИНЦ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56992"/>
            <a:ext cx="5904655" cy="2331408"/>
          </a:xfrm>
          <a:prstGeom prst="rect">
            <a:avLst/>
          </a:prstGeom>
          <a:noFill/>
        </p:spPr>
      </p:pic>
      <p:pic>
        <p:nvPicPr>
          <p:cNvPr id="12" name="Picture 3" descr="D:\Biblioteka\УрФУ\РИНЦ\Для Кружаева\2014-03-13_рейтинг РИНЦ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9233" y="5688400"/>
            <a:ext cx="5849875" cy="360045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6460" y="5784757"/>
            <a:ext cx="58326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1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/>
            <a:r>
              <a:rPr lang="ru-RU" dirty="0" err="1" smtClean="0"/>
              <a:t>УрФУ</a:t>
            </a:r>
            <a:r>
              <a:rPr lang="ru-RU" dirty="0" smtClean="0"/>
              <a:t> среди федеральных университетов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7075" y="1484784"/>
            <a:ext cx="8352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latin typeface="+mn-lt"/>
              </a:rPr>
              <a:t>Из 30 </a:t>
            </a:r>
            <a:r>
              <a:rPr lang="ru-RU" sz="1900" b="1" dirty="0" err="1" smtClean="0">
                <a:latin typeface="+mn-lt"/>
              </a:rPr>
              <a:t>библиометрических</a:t>
            </a:r>
            <a:r>
              <a:rPr lang="ru-RU" sz="1900" b="1" dirty="0" smtClean="0">
                <a:latin typeface="+mn-lt"/>
              </a:rPr>
              <a:t> показателей рейтинга, </a:t>
            </a:r>
            <a:r>
              <a:rPr lang="ru-RU" sz="1900" b="1" dirty="0" err="1" smtClean="0">
                <a:latin typeface="+mn-lt"/>
              </a:rPr>
              <a:t>УрФУ</a:t>
            </a:r>
            <a:r>
              <a:rPr lang="ru-RU" sz="1900" b="1" dirty="0" smtClean="0">
                <a:latin typeface="+mn-lt"/>
              </a:rPr>
              <a:t> занимает 1-е место по 21, 2-е место по 5 показателям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899592" y="2192670"/>
            <a:ext cx="6912768" cy="4650032"/>
            <a:chOff x="1259632" y="1988840"/>
            <a:chExt cx="6912768" cy="4709411"/>
          </a:xfrm>
        </p:grpSpPr>
        <p:pic>
          <p:nvPicPr>
            <p:cNvPr id="9" name="Picture 2" descr="D:\Biblioteka\УрФУ\РИНЦ\Для Кружаева\Показатели пуб.ак-ти_ФУ_13.03.1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988840"/>
              <a:ext cx="6912768" cy="4709411"/>
            </a:xfrm>
            <a:prstGeom prst="rect">
              <a:avLst/>
            </a:prstGeom>
            <a:noFill/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7020272" y="2780928"/>
              <a:ext cx="1008112" cy="1224136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408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/>
            <a:r>
              <a:rPr lang="ru-RU" dirty="0" smtClean="0"/>
              <a:t>Результаты менее, чем за год работы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0598099"/>
              </p:ext>
            </p:extLst>
          </p:nvPr>
        </p:nvGraphicFramePr>
        <p:xfrm>
          <a:off x="467544" y="1772816"/>
          <a:ext cx="8424936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625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/>
            <a:r>
              <a:rPr lang="ru-RU" dirty="0" smtClean="0"/>
              <a:t>Почему позиции УрФУ выросли в РИНЦ?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405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/>
              <a:t>Реализация проекта «Повышение отражения научных публикаций ученых </a:t>
            </a:r>
            <a:r>
              <a:rPr lang="ru-RU" sz="2400" b="1" dirty="0" err="1"/>
              <a:t>УрФУ</a:t>
            </a:r>
            <a:r>
              <a:rPr lang="ru-RU" sz="2400" b="1" dirty="0"/>
              <a:t> в РИНЦ»:</a:t>
            </a:r>
          </a:p>
          <a:p>
            <a:pPr lvl="1">
              <a:lnSpc>
                <a:spcPct val="90000"/>
              </a:lnSpc>
              <a:buClrTx/>
              <a:buFont typeface="Calibri" panose="020F0502020204030204" pitchFamily="34" charset="0"/>
              <a:buChar char="–"/>
            </a:pPr>
            <a:r>
              <a:rPr lang="ru-RU" sz="2400" b="1" dirty="0"/>
              <a:t>договор на  информационно-аналитическую систему SCIENCE INDEX*; </a:t>
            </a:r>
          </a:p>
          <a:p>
            <a:pPr lvl="1">
              <a:lnSpc>
                <a:spcPct val="90000"/>
              </a:lnSpc>
              <a:buClrTx/>
              <a:buFont typeface="Calibri" panose="020F0502020204030204" pitchFamily="34" charset="0"/>
              <a:buChar char="–"/>
            </a:pPr>
            <a:r>
              <a:rPr lang="ru-RU" sz="2400" b="1" dirty="0"/>
              <a:t>оперативная загрузка в РИНЦ научных журналов </a:t>
            </a:r>
            <a:r>
              <a:rPr lang="ru-RU" sz="2400" b="1" dirty="0" err="1"/>
              <a:t>УрФУ</a:t>
            </a:r>
            <a:r>
              <a:rPr lang="ru-RU" sz="2400" b="1" dirty="0"/>
              <a:t>;</a:t>
            </a:r>
          </a:p>
          <a:p>
            <a:pPr lvl="1">
              <a:lnSpc>
                <a:spcPct val="90000"/>
              </a:lnSpc>
              <a:buClrTx/>
              <a:buFont typeface="Calibri" panose="020F0502020204030204" pitchFamily="34" charset="0"/>
              <a:buChar char="–"/>
            </a:pPr>
            <a:r>
              <a:rPr lang="ru-RU" sz="2400" b="1" dirty="0"/>
              <a:t>загрузка в РИНЦ отсутствующих там публикаций сотрудников </a:t>
            </a:r>
            <a:r>
              <a:rPr lang="ru-RU" sz="2400" b="1" dirty="0" err="1" smtClean="0"/>
              <a:t>УрФУ</a:t>
            </a:r>
            <a:endParaRPr lang="ru-RU" sz="2400" b="1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Повышение количественных и качественных показателей публикационной активности  </a:t>
            </a:r>
            <a:r>
              <a:rPr lang="ru-RU" sz="2400" b="1" dirty="0" err="1" smtClean="0"/>
              <a:t>УрФУ</a:t>
            </a:r>
            <a:r>
              <a:rPr lang="ru-RU" sz="2400" b="1" dirty="0" smtClean="0"/>
              <a:t>:</a:t>
            </a:r>
          </a:p>
          <a:p>
            <a:pPr lvl="1">
              <a:lnSpc>
                <a:spcPct val="90000"/>
              </a:lnSpc>
              <a:buClrTx/>
              <a:buFont typeface="Tw Cen MT" panose="020B0602020104020603" pitchFamily="34" charset="0"/>
              <a:buChar char="–"/>
            </a:pPr>
            <a:r>
              <a:rPr lang="ru-RU" sz="2400" b="1" dirty="0" smtClean="0"/>
              <a:t>загрузка в РИНЦ данных из БД </a:t>
            </a:r>
            <a:r>
              <a:rPr lang="en-US" sz="2400" b="1" dirty="0" smtClean="0"/>
              <a:t>SCOPUS</a:t>
            </a:r>
            <a:r>
              <a:rPr lang="ru-RU" sz="2400" b="1" dirty="0" smtClean="0"/>
              <a:t>;</a:t>
            </a:r>
          </a:p>
          <a:p>
            <a:pPr lvl="1">
              <a:lnSpc>
                <a:spcPct val="90000"/>
              </a:lnSpc>
              <a:buClrTx/>
              <a:buFont typeface="Tw Cen MT" panose="020B0602020104020603" pitchFamily="34" charset="0"/>
              <a:buChar char="–"/>
            </a:pPr>
            <a:r>
              <a:rPr lang="ru-RU" sz="2400" b="1" dirty="0" smtClean="0"/>
              <a:t>активная позиция авторов (самостоятельная выверка своих списков публикаций авторами, зарегистрированными в SCIENCE INDEX);</a:t>
            </a:r>
          </a:p>
        </p:txBody>
      </p:sp>
    </p:spTree>
    <p:extLst>
      <p:ext uri="{BB962C8B-B14F-4D97-AF65-F5344CB8AC3E}">
        <p14:creationId xmlns="" xmlns:p14="http://schemas.microsoft.com/office/powerpoint/2010/main" val="10819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/>
            <a:r>
              <a:rPr lang="ru-RU" dirty="0" smtClean="0"/>
              <a:t>Резервы дальнейшего роста </a:t>
            </a:r>
            <a:r>
              <a:rPr lang="ru-RU" dirty="0" err="1" smtClean="0"/>
              <a:t>УрФУ</a:t>
            </a:r>
            <a:r>
              <a:rPr lang="ru-RU" dirty="0" smtClean="0"/>
              <a:t> в РИНЦ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Публикации в журналах с более высоким </a:t>
            </a:r>
            <a:r>
              <a:rPr lang="ru-RU" sz="2600" b="1" dirty="0" err="1" smtClean="0"/>
              <a:t>импакт-фактором</a:t>
            </a:r>
            <a:r>
              <a:rPr lang="ru-RU" sz="2600" b="1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Регистрация авторов в SCIENCE INDEX и редактирование своих профилей. </a:t>
            </a:r>
            <a:br>
              <a:rPr lang="ru-RU" sz="2600" b="1" dirty="0" smtClean="0"/>
            </a:br>
            <a:r>
              <a:rPr lang="ru-RU" sz="2600" b="1" dirty="0" smtClean="0"/>
              <a:t>На сегодня из 2 215 авторов </a:t>
            </a:r>
            <a:r>
              <a:rPr lang="ru-RU" sz="2600" b="1" dirty="0" err="1" smtClean="0"/>
              <a:t>УрФУ</a:t>
            </a:r>
            <a:r>
              <a:rPr lang="ru-RU" sz="2600" b="1" dirty="0" smtClean="0"/>
              <a:t> в SCIENCE INDEX зарегистрированы только 907 (41%);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Увеличение количества научных журналов и периодических изданий </a:t>
            </a:r>
            <a:r>
              <a:rPr lang="ru-RU" sz="2600" b="1" dirty="0" err="1" smtClean="0"/>
              <a:t>УрФУ</a:t>
            </a:r>
            <a:r>
              <a:rPr lang="ru-RU" sz="2600" b="1" dirty="0" smtClean="0"/>
              <a:t>, размещаемых на платформе </a:t>
            </a:r>
            <a:r>
              <a:rPr lang="ru-RU" sz="2600" b="1" dirty="0" err="1" smtClean="0"/>
              <a:t>elibrary.ru</a:t>
            </a:r>
            <a:r>
              <a:rPr lang="ru-RU" sz="2600" b="1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Загрузка в РИНЦ публикаций авторов </a:t>
            </a:r>
            <a:r>
              <a:rPr lang="ru-RU" sz="2600" b="1" dirty="0" err="1" smtClean="0"/>
              <a:t>УрФУ</a:t>
            </a:r>
            <a:r>
              <a:rPr lang="ru-RU" sz="2600" b="1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20304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541306-E934-415E-90F4-EA0E445CE101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/>
            <a:r>
              <a:rPr lang="ru-RU" smtClean="0"/>
              <a:t>Работа диссертационных советов УрФУ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388" y="1628775"/>
            <a:ext cx="8785225" cy="509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sz="1900" b="1" dirty="0">
                <a:latin typeface="Calibri" pitchFamily="34" charset="0"/>
              </a:rPr>
              <a:t>В 2013 г. в университете работало 25 диссертационных советов по 50 научным специальностям, по 11 отраслям наук.</a:t>
            </a:r>
          </a:p>
          <a:p>
            <a:pPr marL="342900" indent="-342900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sz="1900" b="1" dirty="0">
                <a:latin typeface="Calibri" pitchFamily="34" charset="0"/>
              </a:rPr>
              <a:t>В 2012 г. в советах УрФУ состоялось </a:t>
            </a:r>
            <a:r>
              <a:rPr lang="ru-RU" sz="1900" b="1" dirty="0">
                <a:solidFill>
                  <a:srgbClr val="FF0000"/>
                </a:solidFill>
                <a:latin typeface="Calibri" pitchFamily="34" charset="0"/>
              </a:rPr>
              <a:t>128 </a:t>
            </a:r>
            <a:r>
              <a:rPr lang="ru-RU" sz="1900" b="1" dirty="0">
                <a:latin typeface="Calibri" pitchFamily="34" charset="0"/>
              </a:rPr>
              <a:t>защит, в том числе </a:t>
            </a:r>
            <a:r>
              <a:rPr lang="ru-RU" sz="1900" b="1" dirty="0">
                <a:solidFill>
                  <a:srgbClr val="FF0000"/>
                </a:solidFill>
                <a:latin typeface="Calibri" pitchFamily="34" charset="0"/>
              </a:rPr>
              <a:t>22</a:t>
            </a:r>
            <a:r>
              <a:rPr lang="ru-RU" sz="1900" b="1" dirty="0">
                <a:latin typeface="Calibri" pitchFamily="34" charset="0"/>
              </a:rPr>
              <a:t> докторские, в 2013 – </a:t>
            </a:r>
            <a:r>
              <a:rPr lang="ru-RU" sz="1900" b="1" dirty="0">
                <a:solidFill>
                  <a:srgbClr val="FF0000"/>
                </a:solidFill>
                <a:latin typeface="Calibri" pitchFamily="34" charset="0"/>
              </a:rPr>
              <a:t>193,</a:t>
            </a:r>
            <a:r>
              <a:rPr lang="ru-RU" sz="1900" b="1" dirty="0">
                <a:latin typeface="Calibri" pitchFamily="34" charset="0"/>
              </a:rPr>
              <a:t> в том числе </a:t>
            </a:r>
            <a:r>
              <a:rPr lang="ru-RU" sz="1900" b="1" dirty="0">
                <a:solidFill>
                  <a:srgbClr val="FF0000"/>
                </a:solidFill>
                <a:latin typeface="Calibri" pitchFamily="34" charset="0"/>
              </a:rPr>
              <a:t>17</a:t>
            </a:r>
            <a:r>
              <a:rPr lang="ru-RU" sz="1900" b="1" dirty="0">
                <a:latin typeface="Calibri" pitchFamily="34" charset="0"/>
              </a:rPr>
              <a:t> докторских.</a:t>
            </a:r>
          </a:p>
          <a:p>
            <a:pPr marL="342900" indent="-342900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sz="1900" b="1" dirty="0">
                <a:latin typeface="Calibri" pitchFamily="34" charset="0"/>
              </a:rPr>
              <a:t>На комиссии совета ректоров </a:t>
            </a:r>
            <a:r>
              <a:rPr lang="ru-RU" sz="1900" b="1" dirty="0" err="1">
                <a:latin typeface="Calibri" pitchFamily="34" charset="0"/>
              </a:rPr>
              <a:t>УрФО</a:t>
            </a:r>
            <a:r>
              <a:rPr lang="ru-RU" sz="1900" b="1" dirty="0">
                <a:latin typeface="Calibri" pitchFamily="34" charset="0"/>
              </a:rPr>
              <a:t> и Ассоциации ведущих вузов России защищены 26 советов УрФУ, получено одобрение введения в них новых специальностей.</a:t>
            </a:r>
            <a:r>
              <a:rPr lang="en-US" sz="1900" b="1" dirty="0">
                <a:latin typeface="Tw Cen MT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ВАК продолжает работу по оптимизации сети диссертационных советов.</a:t>
            </a:r>
          </a:p>
          <a:p>
            <a:pPr marL="342900" indent="-342900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Ученые университета </a:t>
            </a:r>
            <a:r>
              <a:rPr lang="ru-RU" sz="1900" b="1" dirty="0">
                <a:solidFill>
                  <a:srgbClr val="C00000"/>
                </a:solidFill>
                <a:latin typeface="Calibri" pitchFamily="34" charset="0"/>
              </a:rPr>
              <a:t>вошли в состав 5</a:t>
            </a: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 экспертных </a:t>
            </a:r>
            <a:r>
              <a:rPr lang="ru-RU" sz="1900" b="1" dirty="0">
                <a:solidFill>
                  <a:srgbClr val="C00000"/>
                </a:solidFill>
                <a:latin typeface="+mn-lt"/>
              </a:rPr>
              <a:t>советов</a:t>
            </a:r>
            <a:r>
              <a:rPr lang="ru-RU" b="1" dirty="0">
                <a:solidFill>
                  <a:srgbClr val="C00000"/>
                </a:solidFill>
                <a:latin typeface="Calibri" pitchFamily="34" charset="0"/>
              </a:rPr>
              <a:t> ВАК</a:t>
            </a:r>
            <a:r>
              <a:rPr lang="ru-RU" sz="1900" b="1" dirty="0">
                <a:solidFill>
                  <a:srgbClr val="C00000"/>
                </a:solidFill>
                <a:latin typeface="Calibri" pitchFamily="34" charset="0"/>
              </a:rPr>
              <a:t> по </a:t>
            </a: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следующим направлениям: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история,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органическая химия,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политология,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rgbClr val="C00000"/>
                </a:solidFill>
                <a:latin typeface="Calibri" pitchFamily="34" charset="0"/>
              </a:rPr>
              <a:t>экономическая теория, финансы и мировая экономика,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rgbClr val="C00000"/>
                </a:solidFill>
                <a:latin typeface="Calibri" pitchFamily="34" charset="0"/>
              </a:rPr>
              <a:t>энергетика, электрификация и энергетическое машиностроение.</a:t>
            </a:r>
            <a:endParaRPr lang="ru-RU" sz="1900" b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buFont typeface="Tw Cen MT" pitchFamily="34" charset="0"/>
              <a:buAutoNum type="arabicPeriod"/>
            </a:pPr>
            <a:r>
              <a:rPr lang="ru-RU" sz="1900" b="1" dirty="0">
                <a:latin typeface="Calibri" pitchFamily="34" charset="0"/>
              </a:rPr>
              <a:t>Определены </a:t>
            </a:r>
            <a:r>
              <a:rPr lang="ru-RU" sz="1900" b="1" dirty="0">
                <a:latin typeface="+mn-lt"/>
              </a:rPr>
              <a:t>источники финансирования </a:t>
            </a:r>
            <a:r>
              <a:rPr lang="ru-RU" sz="1900" b="1" dirty="0" smtClean="0">
                <a:latin typeface="+mn-lt"/>
              </a:rPr>
              <a:t>и в 2013 г. реализован </a:t>
            </a:r>
            <a:r>
              <a:rPr lang="ru-RU" sz="1900" b="1" dirty="0">
                <a:latin typeface="+mn-lt"/>
              </a:rPr>
              <a:t>проект финансовой поддержки деятельности диссертационных советов и защит сотрудников </a:t>
            </a:r>
            <a:r>
              <a:rPr lang="ru-RU" sz="1900" b="1" dirty="0" err="1">
                <a:latin typeface="+mn-lt"/>
              </a:rPr>
              <a:t>УрФУ</a:t>
            </a:r>
            <a:r>
              <a:rPr lang="ru-RU" sz="1900" b="1" dirty="0">
                <a:latin typeface="+mn-lt"/>
              </a:rPr>
              <a:t> в других городах. Количество защит в 2013 году является рекордно </a:t>
            </a:r>
            <a:r>
              <a:rPr lang="ru-RU" sz="1900" b="1" dirty="0" smtClean="0">
                <a:latin typeface="+mn-lt"/>
              </a:rPr>
              <a:t>большим.</a:t>
            </a:r>
            <a:endParaRPr lang="ru-RU" sz="19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A50021"/>
                </a:solidFill>
              </a:rPr>
              <a:t>Работа диссертационных советов </a:t>
            </a:r>
            <a:r>
              <a:rPr lang="ru-RU" dirty="0" err="1">
                <a:solidFill>
                  <a:srgbClr val="A50021"/>
                </a:solidFill>
              </a:rPr>
              <a:t>УрФУ</a:t>
            </a:r>
            <a:endParaRPr lang="ru-RU" dirty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0" y="1628775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900" b="1" dirty="0" smtClean="0"/>
              <a:t>Деятельность диссертационных советов </a:t>
            </a:r>
            <a:r>
              <a:rPr lang="ru-RU" sz="1900" b="1" dirty="0" err="1" smtClean="0"/>
              <a:t>УрФУ</a:t>
            </a:r>
            <a:r>
              <a:rPr lang="ru-RU" sz="1900" b="1" dirty="0" smtClean="0"/>
              <a:t> координирует</a:t>
            </a:r>
            <a:r>
              <a:rPr lang="ru-RU" sz="1800" b="1" dirty="0" smtClean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Отдел аттестации научно-педагогических кадров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(начальник – Т.Н. </a:t>
            </a:r>
            <a:r>
              <a:rPr lang="ru-RU" sz="1800" b="1" dirty="0" err="1" smtClean="0"/>
              <a:t>Стрехнина</a:t>
            </a:r>
            <a:r>
              <a:rPr lang="ru-RU" sz="1800" b="1" dirty="0" smtClean="0"/>
              <a:t>, тел. 350-74-96)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На сайте отдела </a:t>
            </a:r>
            <a:r>
              <a:rPr lang="ru-RU" sz="2600" b="1" u="sng" dirty="0" smtClean="0">
                <a:solidFill>
                  <a:srgbClr val="4317FD"/>
                </a:solidFill>
              </a:rPr>
              <a:t>http://dissovet.science.urfu.ru/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/>
              <a:t>       </a:t>
            </a:r>
            <a:r>
              <a:rPr lang="ru-RU" sz="1900" b="1" dirty="0" smtClean="0"/>
              <a:t>размещена вся необходимая для соискателей ученых степеней информация: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1900" b="1" dirty="0" smtClean="0"/>
              <a:t>Список диссертационных советов с контактами руководства, научными специальностями, отраслями наук и персональным составом;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1900" b="1" dirty="0" smtClean="0"/>
              <a:t>Регламент размещения текста диссертации на сайте </a:t>
            </a:r>
            <a:r>
              <a:rPr lang="ru-RU" sz="1900" b="1" dirty="0" err="1" smtClean="0"/>
              <a:t>УрФУ</a:t>
            </a:r>
            <a:r>
              <a:rPr lang="ru-RU" sz="1900" b="1" dirty="0" smtClean="0"/>
              <a:t>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1900" b="1" dirty="0" smtClean="0"/>
              <a:t>Перечень подаваемых в </a:t>
            </a:r>
            <a:r>
              <a:rPr lang="ru-RU" sz="1900" b="1" dirty="0" err="1" smtClean="0"/>
              <a:t>диссовет</a:t>
            </a:r>
            <a:r>
              <a:rPr lang="ru-RU" sz="1900" b="1" dirty="0" smtClean="0"/>
              <a:t> документов;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1900" b="1" dirty="0" smtClean="0"/>
              <a:t>Формы и образцы документов (правила оформления текста диссертации и автореферата, форма заключения организации по диссертации и т.д.)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1900" b="1" dirty="0" smtClean="0"/>
              <a:t>Объявления о диссертациях, принятых на рассмотрение в </a:t>
            </a:r>
            <a:r>
              <a:rPr lang="ru-RU" sz="1900" b="1" dirty="0" err="1" smtClean="0"/>
              <a:t>диссоветы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УрФУ</a:t>
            </a:r>
            <a:r>
              <a:rPr lang="ru-RU" sz="1900" b="1" dirty="0" smtClean="0"/>
              <a:t> (полные тексты диссертаций, авторефераты, отзывы на автореферат и диссертацию и т.д.)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ru-RU" sz="1900" b="1" dirty="0" smtClean="0"/>
              <a:t>Нормативные документы </a:t>
            </a:r>
            <a:r>
              <a:rPr lang="ru-RU" sz="1900" b="1" dirty="0" err="1" smtClean="0"/>
              <a:t>Минобрнауки</a:t>
            </a:r>
            <a:r>
              <a:rPr lang="ru-RU" sz="1900" b="1" dirty="0" smtClean="0"/>
              <a:t> России</a:t>
            </a:r>
          </a:p>
        </p:txBody>
      </p:sp>
    </p:spTree>
    <p:extLst>
      <p:ext uri="{BB962C8B-B14F-4D97-AF65-F5344CB8AC3E}">
        <p14:creationId xmlns="" xmlns:p14="http://schemas.microsoft.com/office/powerpoint/2010/main" val="2939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541306-E934-415E-90F4-EA0E445CE101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2268538" y="188913"/>
            <a:ext cx="6767512" cy="990600"/>
          </a:xfrm>
        </p:spPr>
        <p:txBody>
          <a:bodyPr/>
          <a:lstStyle/>
          <a:p>
            <a:pPr algn="ctr"/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Проект с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Thomson Reuters</a:t>
            </a: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562704"/>
            <a:ext cx="878522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342900">
              <a:lnSpc>
                <a:spcPct val="90000"/>
              </a:lnSpc>
            </a:pPr>
            <a:r>
              <a:rPr lang="ru-RU" sz="2000" b="1" dirty="0" smtClean="0">
                <a:latin typeface="+mn-lt"/>
              </a:rPr>
              <a:t>	Итоги 1-го этапа проекта оценки международных научных позиций УрФУ и УрО РАН, основные выводы в сравнении с </a:t>
            </a:r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зарубежными университетами</a:t>
            </a:r>
            <a:r>
              <a:rPr lang="ru-RU" sz="2000" b="1" dirty="0" smtClean="0">
                <a:latin typeface="+mn-lt"/>
              </a:rPr>
              <a:t>:</a:t>
            </a:r>
          </a:p>
          <a:p>
            <a:pPr marL="342900" indent="-342900">
              <a:lnSpc>
                <a:spcPct val="90000"/>
              </a:lnSpc>
            </a:pPr>
            <a:endParaRPr lang="ru-RU" sz="1000" b="1" dirty="0" smtClean="0">
              <a:latin typeface="Calibri" pitchFamily="34" charset="0"/>
            </a:endParaRPr>
          </a:p>
          <a:p>
            <a:pPr marL="252000" lvl="0" indent="-252000"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В УрФУ очень низкое количество иностранных студентов, исследователей и преподавателей.</a:t>
            </a:r>
          </a:p>
          <a:p>
            <a:pPr marL="252000" lvl="0" indent="-252000"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В УрФУ высок процент отношения преподавателей к студентам, но количество научных работников является весьма небольшим.</a:t>
            </a:r>
          </a:p>
          <a:p>
            <a:pPr marL="252000" lvl="0" indent="-252000"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Объем научного финансирования в УрФУ является низким.</a:t>
            </a:r>
          </a:p>
          <a:p>
            <a:pPr marL="252000" lvl="0" indent="-252000"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Общее международное цитирование работ УрФУ является низким, что является следствием того, что очень высок процент статей в низко </a:t>
            </a:r>
            <a:r>
              <a:rPr lang="ru-RU" sz="1900" b="1" dirty="0" err="1" smtClean="0">
                <a:latin typeface="+mn-lt"/>
              </a:rPr>
              <a:t>импактных</a:t>
            </a:r>
            <a:r>
              <a:rPr lang="ru-RU" sz="1900" b="1" dirty="0" smtClean="0">
                <a:latin typeface="+mn-lt"/>
              </a:rPr>
              <a:t> (т.е. мало читаемых) журналах. Это приводит к недостаточно высокой международной академической репутации УрФУ.</a:t>
            </a:r>
          </a:p>
          <a:p>
            <a:pPr marL="252000" indent="-252000"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Доля статей с иностранными соавторами невелика, но среднее цитирование работ выполненных в международных </a:t>
            </a:r>
            <a:r>
              <a:rPr lang="ru-RU" sz="1900" b="1" dirty="0" err="1" smtClean="0">
                <a:latin typeface="+mn-lt"/>
              </a:rPr>
              <a:t>колоборациях</a:t>
            </a:r>
            <a:r>
              <a:rPr lang="ru-RU" sz="1900" b="1" dirty="0" smtClean="0">
                <a:latin typeface="+mn-lt"/>
              </a:rPr>
              <a:t> выше, чем с </a:t>
            </a:r>
            <a:br>
              <a:rPr lang="ru-RU" sz="1900" b="1" dirty="0" smtClean="0">
                <a:latin typeface="+mn-lt"/>
              </a:rPr>
            </a:br>
            <a:r>
              <a:rPr lang="ru-RU" sz="1900" b="1" dirty="0" smtClean="0">
                <a:latin typeface="+mn-lt"/>
              </a:rPr>
              <a:t>любыми организациями внутри страны и выполненных самостоятельно.</a:t>
            </a:r>
          </a:p>
          <a:p>
            <a:pPr marL="252000" indent="-252000"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Число и качество патентов УрФУ высокое по сравнению с организациями в </a:t>
            </a:r>
            <a:br>
              <a:rPr lang="ru-RU" sz="1900" b="1" dirty="0" smtClean="0">
                <a:latin typeface="+mn-lt"/>
              </a:rPr>
            </a:br>
            <a:r>
              <a:rPr lang="ru-RU" sz="1900" b="1" dirty="0" smtClean="0">
                <a:latin typeface="+mn-lt"/>
              </a:rPr>
              <a:t>России, но отсутствуют патенты, полученные за рубежом. Тематика патентов </a:t>
            </a:r>
            <a:br>
              <a:rPr lang="ru-RU" sz="1900" b="1" dirty="0" smtClean="0">
                <a:latin typeface="+mn-lt"/>
              </a:rPr>
            </a:br>
            <a:r>
              <a:rPr lang="ru-RU" sz="1900" b="1" dirty="0" smtClean="0">
                <a:latin typeface="+mn-lt"/>
              </a:rPr>
              <a:t>сильно коррелирует с направлениями научных исследований.</a:t>
            </a:r>
            <a:endParaRPr lang="ru-RU" sz="19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4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864096"/>
          </a:xfrm>
        </p:spPr>
        <p:txBody>
          <a:bodyPr/>
          <a:lstStyle/>
          <a:p>
            <a:pPr algn="ctr"/>
            <a:r>
              <a:rPr lang="ru-RU" dirty="0" smtClean="0"/>
              <a:t>Выполнение НИР в 201</a:t>
            </a:r>
            <a:r>
              <a:rPr lang="en-US" dirty="0" smtClean="0"/>
              <a:t>3</a:t>
            </a:r>
            <a:r>
              <a:rPr lang="ru-RU" dirty="0" smtClean="0"/>
              <a:t> году </a:t>
            </a:r>
            <a:br>
              <a:rPr lang="ru-RU" dirty="0" smtClean="0"/>
            </a:br>
            <a:r>
              <a:rPr lang="ru-RU" dirty="0" smtClean="0"/>
              <a:t>по источникам финансирования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5318671"/>
              </p:ext>
            </p:extLst>
          </p:nvPr>
        </p:nvGraphicFramePr>
        <p:xfrm>
          <a:off x="251520" y="1556792"/>
          <a:ext cx="8601020" cy="519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766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0541306-E934-415E-90F4-EA0E445CE101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16386" name="Заголовок 4"/>
          <p:cNvSpPr>
            <a:spLocks noGrp="1"/>
          </p:cNvSpPr>
          <p:nvPr>
            <p:ph type="title"/>
          </p:nvPr>
        </p:nvSpPr>
        <p:spPr>
          <a:xfrm>
            <a:off x="2987824" y="188913"/>
            <a:ext cx="6048226" cy="9906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Другие направления деятельности служб проректора по науке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19" y="1562704"/>
            <a:ext cx="8640961" cy="504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>
              <a:lnSpc>
                <a:spcPct val="95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900" b="1" dirty="0" smtClean="0">
                <a:latin typeface="Calibri" panose="020F0502020204030204" pitchFamily="34" charset="0"/>
              </a:rPr>
              <a:t>Ведется работа по внедрению информационно-аналитической системы </a:t>
            </a:r>
            <a:r>
              <a:rPr lang="en-US" sz="1900" b="1" dirty="0" smtClean="0">
                <a:latin typeface="Calibri" panose="020F0502020204030204" pitchFamily="34" charset="0"/>
              </a:rPr>
              <a:t>PURE</a:t>
            </a:r>
            <a:r>
              <a:rPr lang="ru-RU" sz="1900" b="1" dirty="0" smtClean="0">
                <a:latin typeface="Calibri" panose="020F0502020204030204" pitchFamily="34" charset="0"/>
              </a:rPr>
              <a:t>, которая должна быть введена в эксплуатацию к концу 2014 г.</a:t>
            </a:r>
          </a:p>
          <a:p>
            <a:pPr marL="180000" indent="-1800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900" b="1" dirty="0" smtClean="0">
                <a:latin typeface="Calibri" panose="020F0502020204030204" pitchFamily="34" charset="0"/>
              </a:rPr>
              <a:t>Аспирантура стала ступенью высшего образования. С 2014 г. осуществляется прием по направлениям, а не по научным специальностям, необходимы вступительные испытания, зачисление через приемную комиссию</a:t>
            </a:r>
            <a:r>
              <a:rPr lang="ru-RU" sz="1900" b="1" dirty="0">
                <a:latin typeface="Calibri" panose="020F0502020204030204" pitchFamily="34" charset="0"/>
              </a:rPr>
              <a:t>. Принятого нормативного государственного </a:t>
            </a:r>
            <a:r>
              <a:rPr lang="ru-RU" sz="1900" b="1" dirty="0">
                <a:latin typeface="+mn-lt"/>
              </a:rPr>
              <a:t>документа о порядке приема на обучение в аспирантуре и утвержденного списка соответствия направлений подготовки и прежних научных специальностей пока </a:t>
            </a:r>
            <a:r>
              <a:rPr lang="ru-RU" sz="1900" b="1" dirty="0" smtClean="0">
                <a:latin typeface="+mn-lt"/>
              </a:rPr>
              <a:t>нет, но п</a:t>
            </a:r>
            <a:r>
              <a:rPr lang="ru-RU" sz="1900" b="1" dirty="0" smtClean="0">
                <a:latin typeface="Calibri" panose="020F0502020204030204" pitchFamily="34" charset="0"/>
              </a:rPr>
              <a:t>равила приема и программы испытаний необходимо выставить на сайте до 31 марта 2014 г. </a:t>
            </a:r>
          </a:p>
          <a:p>
            <a:pPr marL="180000" indent="-1800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Университет </a:t>
            </a:r>
            <a:r>
              <a:rPr lang="ru-RU" sz="1900" b="1" dirty="0">
                <a:latin typeface="+mn-lt"/>
              </a:rPr>
              <a:t>планирует принять участие в </a:t>
            </a:r>
            <a:r>
              <a:rPr lang="ru-RU" sz="1900" b="1" dirty="0" smtClean="0">
                <a:latin typeface="+mn-lt"/>
              </a:rPr>
              <a:t>конкурсе на реализацию </a:t>
            </a:r>
            <a:r>
              <a:rPr lang="ru-RU" sz="1900" b="1" dirty="0">
                <a:latin typeface="+mn-lt"/>
              </a:rPr>
              <a:t>в 2014-2018 </a:t>
            </a:r>
            <a:r>
              <a:rPr lang="ru-RU" sz="1900" b="1" dirty="0" err="1" smtClean="0">
                <a:latin typeface="+mn-lt"/>
              </a:rPr>
              <a:t>гг</a:t>
            </a:r>
            <a:r>
              <a:rPr lang="ru-RU" sz="1900" b="1" dirty="0" smtClean="0">
                <a:latin typeface="+mn-lt"/>
              </a:rPr>
              <a:t> </a:t>
            </a:r>
            <a:r>
              <a:rPr lang="ru-RU" sz="1900" b="1" dirty="0">
                <a:latin typeface="+mn-lt"/>
              </a:rPr>
              <a:t>пилотного проекта по </a:t>
            </a:r>
            <a:r>
              <a:rPr lang="ru-RU" sz="1900" b="1" dirty="0" smtClean="0">
                <a:latin typeface="+mn-lt"/>
              </a:rPr>
              <a:t>самостоятельному присуждению ученой степени кандидата доктора наук. </a:t>
            </a:r>
            <a:endParaRPr lang="ru-RU" sz="1900" b="1" dirty="0">
              <a:latin typeface="+mn-lt"/>
            </a:endParaRPr>
          </a:p>
          <a:p>
            <a:pPr marL="180000" lvl="0" indent="-1800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В соответствии с Программой повышения конкурентоспособности </a:t>
            </a:r>
            <a:r>
              <a:rPr lang="ru-RU" sz="1900" b="1" dirty="0" err="1" smtClean="0">
                <a:latin typeface="+mn-lt"/>
              </a:rPr>
              <a:t>УрФУ</a:t>
            </a:r>
            <a:r>
              <a:rPr lang="ru-RU" sz="1900" b="1" dirty="0" smtClean="0">
                <a:latin typeface="+mn-lt"/>
              </a:rPr>
              <a:t> в 2014 г. планируется разработка документов и введение понятия «</a:t>
            </a:r>
            <a:r>
              <a:rPr lang="en-US" sz="1900" b="1" dirty="0" smtClean="0">
                <a:latin typeface="+mn-lt"/>
              </a:rPr>
              <a:t>PhD </a:t>
            </a:r>
            <a:r>
              <a:rPr lang="ru-RU" sz="1900" b="1" dirty="0" err="1" smtClean="0">
                <a:latin typeface="+mn-lt"/>
              </a:rPr>
              <a:t>УрФУ</a:t>
            </a:r>
            <a:r>
              <a:rPr lang="ru-RU" sz="1900" b="1" dirty="0" smtClean="0">
                <a:latin typeface="+mn-lt"/>
              </a:rPr>
              <a:t>».</a:t>
            </a:r>
          </a:p>
          <a:p>
            <a:pPr marL="180000" lvl="0" indent="-180000">
              <a:lnSpc>
                <a:spcPct val="9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ru-RU" sz="1900" b="1" dirty="0" smtClean="0">
                <a:latin typeface="+mn-lt"/>
              </a:rPr>
              <a:t>Ведется работа по развитию сотрудничества в сфере НИОКР с предприятиями Уральского региона и участию в работах по </a:t>
            </a:r>
            <a:r>
              <a:rPr lang="ru-RU" sz="1900" b="1" dirty="0" err="1" smtClean="0">
                <a:latin typeface="+mn-lt"/>
              </a:rPr>
              <a:t>Гособоронзаказу</a:t>
            </a:r>
            <a:r>
              <a:rPr lang="ru-RU" sz="1900" b="1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03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768752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dirty="0" smtClean="0"/>
              <a:t>Выполненные мероприятия из плана на 2013 г.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71296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Корректировка размера выплат за публикации, которые индексируются базами научного цитирования </a:t>
            </a:r>
            <a:r>
              <a:rPr lang="en-US" sz="2000" b="1" dirty="0">
                <a:latin typeface="Calibri" panose="020F0502020204030204" pitchFamily="34" charset="0"/>
              </a:rPr>
              <a:t>Scopus </a:t>
            </a:r>
            <a:r>
              <a:rPr lang="ru-RU" sz="2000" b="1" dirty="0">
                <a:latin typeface="Calibri" panose="020F0502020204030204" pitchFamily="34" charset="0"/>
              </a:rPr>
              <a:t>и </a:t>
            </a:r>
            <a:r>
              <a:rPr lang="en-US" sz="2000" b="1" dirty="0">
                <a:latin typeface="Calibri" panose="020F0502020204030204" pitchFamily="34" charset="0"/>
              </a:rPr>
              <a:t>Web of </a:t>
            </a:r>
            <a:r>
              <a:rPr lang="en-US" sz="2000" b="1" dirty="0" smtClean="0">
                <a:latin typeface="Calibri" panose="020F0502020204030204" pitchFamily="34" charset="0"/>
              </a:rPr>
              <a:t>Science</a:t>
            </a:r>
            <a:r>
              <a:rPr lang="ru-RU" sz="2000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Создание центра </a:t>
            </a:r>
            <a:r>
              <a:rPr lang="ru-RU" sz="2000" b="1" dirty="0">
                <a:latin typeface="+mn-lt"/>
              </a:rPr>
              <a:t>лингвистической поддержки научно-публикационной активности преподавателей и научных сотрудников </a:t>
            </a:r>
            <a:r>
              <a:rPr lang="ru-RU" sz="2000" b="1" dirty="0" err="1">
                <a:latin typeface="+mn-lt"/>
              </a:rPr>
              <a:t>УрФУ</a:t>
            </a:r>
            <a:r>
              <a:rPr lang="ru-RU" sz="2000" b="1" dirty="0">
                <a:latin typeface="+mn-lt"/>
              </a:rPr>
              <a:t>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Проект </a:t>
            </a:r>
            <a:r>
              <a:rPr lang="ru-RU" sz="2000" b="1" dirty="0">
                <a:latin typeface="+mn-lt"/>
              </a:rPr>
              <a:t>развития научного издательства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научных журналов </a:t>
            </a:r>
            <a:r>
              <a:rPr lang="ru-RU" sz="2000" b="1" dirty="0" smtClean="0">
                <a:latin typeface="+mn-lt"/>
              </a:rPr>
              <a:t>УрФУ.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Проведение </a:t>
            </a:r>
            <a:r>
              <a:rPr lang="ru-RU" sz="2000" b="1" dirty="0">
                <a:latin typeface="+mn-lt"/>
              </a:rPr>
              <a:t>работы по </a:t>
            </a:r>
            <a:r>
              <a:rPr lang="ru-RU" sz="2000" b="1" dirty="0" smtClean="0">
                <a:latin typeface="+mn-lt"/>
              </a:rPr>
              <a:t>повышению позиций УрФУ </a:t>
            </a:r>
            <a:r>
              <a:rPr lang="ru-RU" sz="2000" b="1" dirty="0">
                <a:latin typeface="+mn-lt"/>
              </a:rPr>
              <a:t>в </a:t>
            </a:r>
            <a:r>
              <a:rPr lang="ru-RU" sz="2000" b="1" dirty="0" smtClean="0">
                <a:latin typeface="+mn-lt"/>
              </a:rPr>
              <a:t>РИНЦ.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Корректировка структуры служб проректора по науке с целью обеспечения выполнения задач ПР и ППК и содействия выполнению НИОКР подразделениями университета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Развитие системы грантов для обучения в аспирантуре УрФУ.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Организационное развитие и упорядочение работы ЦКП и НОЦ УрФУ.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Повышение статуса научного сотрудника в УрФУ (включение в рейтинг для стимулирования).</a:t>
            </a:r>
          </a:p>
          <a:p>
            <a:pPr marL="342900" indent="-34290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Введение должности преподавателя-исследователя для ведущих научных школ.</a:t>
            </a:r>
          </a:p>
        </p:txBody>
      </p:sp>
    </p:spTree>
    <p:extLst>
      <p:ext uri="{BB962C8B-B14F-4D97-AF65-F5344CB8AC3E}">
        <p14:creationId xmlns="" xmlns:p14="http://schemas.microsoft.com/office/powerpoint/2010/main" val="39270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68538" y="61913"/>
            <a:ext cx="6767512" cy="99060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7C637C5-95D5-4865-8FFD-DF74E15F2835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52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4" name="Заголовок 1"/>
          <p:cNvSpPr txBox="1">
            <a:spLocks/>
          </p:cNvSpPr>
          <p:nvPr/>
        </p:nvSpPr>
        <p:spPr bwMode="auto">
          <a:xfrm>
            <a:off x="533400" y="1628775"/>
            <a:ext cx="8245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marL="355600" indent="-355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</a:pPr>
            <a:r>
              <a:rPr lang="ru-RU" sz="4000" b="1" dirty="0" smtClean="0">
                <a:solidFill>
                  <a:srgbClr val="C00000"/>
                </a:solidFill>
              </a:rPr>
              <a:t>Направления дальнейшей работы </a:t>
            </a:r>
          </a:p>
          <a:p>
            <a:pPr marL="0" indent="0" algn="ctr" eaLnBrk="1" hangingPunct="1">
              <a:spcBef>
                <a:spcPts val="0"/>
              </a:spcBef>
            </a:pP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7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832648" cy="990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600" dirty="0" smtClean="0"/>
              <a:t>Проблемы развития научной деятельности в </a:t>
            </a:r>
            <a:r>
              <a:rPr lang="ru-RU" sz="2600" dirty="0" err="1" smtClean="0"/>
              <a:t>УрФУ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628800"/>
            <a:ext cx="864096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Крайне неравномерный вклад институтов в научное развитие УрФУ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Недостаточный </a:t>
            </a:r>
            <a:r>
              <a:rPr lang="ru-RU" sz="2000" b="1" dirty="0">
                <a:latin typeface="+mn-lt"/>
              </a:rPr>
              <a:t>объем </a:t>
            </a:r>
            <a:r>
              <a:rPr lang="ru-RU" sz="2000" b="1" dirty="0" smtClean="0">
                <a:latin typeface="+mn-lt"/>
              </a:rPr>
              <a:t>НИОКР для Федерального университета – </a:t>
            </a:r>
            <a:r>
              <a:rPr lang="ru-RU" sz="2000" b="1" dirty="0">
                <a:latin typeface="+mn-lt"/>
              </a:rPr>
              <a:t>претендента на попадание в Топ 100 лучших университетов </a:t>
            </a:r>
            <a:r>
              <a:rPr lang="ru-RU" sz="2000" b="1" dirty="0" smtClean="0">
                <a:latin typeface="+mn-lt"/>
              </a:rPr>
              <a:t>мира</a:t>
            </a:r>
            <a:endParaRPr lang="ru-RU" sz="2000" b="1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Недостаточная цитируемость научных публикаций авторов УрФУ </a:t>
            </a:r>
            <a:endParaRPr lang="en-US" sz="2000" b="1" dirty="0" smtClean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Недостаточное </a:t>
            </a:r>
            <a:r>
              <a:rPr lang="ru-RU" sz="2000" b="1" dirty="0">
                <a:latin typeface="+mn-lt"/>
              </a:rPr>
              <a:t>количество научных </a:t>
            </a:r>
            <a:r>
              <a:rPr lang="ru-RU" sz="2000" b="1" dirty="0" smtClean="0">
                <a:latin typeface="+mn-lt"/>
              </a:rPr>
              <a:t>коллективов, </a:t>
            </a:r>
            <a:r>
              <a:rPr lang="ru-RU" sz="2000" b="1" dirty="0">
                <a:latin typeface="+mn-lt"/>
              </a:rPr>
              <a:t>занимающих  лидирующие позиции в </a:t>
            </a:r>
            <a:r>
              <a:rPr lang="ru-RU" sz="2000" b="1" dirty="0" smtClean="0">
                <a:latin typeface="+mn-lt"/>
              </a:rPr>
              <a:t>мире в </a:t>
            </a:r>
            <a:r>
              <a:rPr lang="ru-RU" sz="2000" b="1" dirty="0">
                <a:latin typeface="+mn-lt"/>
              </a:rPr>
              <a:t>своей области компетенции (</a:t>
            </a:r>
            <a:r>
              <a:rPr lang="ru-RU" sz="2000" b="1" dirty="0" smtClean="0">
                <a:latin typeface="+mn-lt"/>
              </a:rPr>
              <a:t>28)</a:t>
            </a:r>
            <a:endParaRPr lang="ru-RU" sz="2000" b="1" dirty="0">
              <a:latin typeface="+mn-lt"/>
            </a:endParaRP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>
                <a:latin typeface="+mn-lt"/>
              </a:rPr>
              <a:t>Низкая активность молодежи в стремлении повысить свою квалификацию в аспирантуре, особенно по техническим </a:t>
            </a:r>
            <a:r>
              <a:rPr lang="ru-RU" sz="2000" b="1" dirty="0" smtClean="0">
                <a:latin typeface="+mn-lt"/>
              </a:rPr>
              <a:t>специальностям, малое число аспирантов, пока еще недостаточная эффективность аспирантуры в ряде Институтов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ru-RU" sz="2000" b="1" dirty="0" smtClean="0">
                <a:latin typeface="+mn-lt"/>
              </a:rPr>
              <a:t>Недостаточный уровень международного научного сотрудничества (число совместных с ведущими зарубежными учеными научных лабораторий и групп, аспирантов с двойным руководством, совместных публикаций, совместных грантов)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6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778DB82-2C29-4C7E-808E-18F92350B71E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04656" cy="990600"/>
          </a:xfrm>
        </p:spPr>
        <p:txBody>
          <a:bodyPr/>
          <a:lstStyle/>
          <a:p>
            <a:pPr algn="ctr"/>
            <a:r>
              <a:rPr lang="ru-RU" sz="2600" dirty="0" smtClean="0"/>
              <a:t>Задачи развития научной деятельности на 2014 год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87678" y="1556792"/>
            <a:ext cx="871296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Дальнейшее увеличение объёмов научных исследований и расходов на научную деятельность за счет внешних и внутренних источников финансирования. Слабое планирование этой работы Институтами.</a:t>
            </a:r>
          </a:p>
          <a:p>
            <a:pPr marL="342900" lvl="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Кооперация с Уральским отделением РАН, создание и развитие сети интегрированных научно-образовательных структур.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Усиление взаимодействия с предприятиями реального сектора экономики, увеличение объемов НИОКР, выполняемых по </a:t>
            </a:r>
            <a:r>
              <a:rPr lang="ru-RU" sz="1700" b="1" dirty="0" err="1" smtClean="0">
                <a:latin typeface="+mn-lt"/>
              </a:rPr>
              <a:t>гособоронзаказу</a:t>
            </a:r>
            <a:r>
              <a:rPr lang="ru-RU" sz="1700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Создание новых КЦП, лабораторий и научных групп в рамках программы повышения конкурентоспособности УрФУ.</a:t>
            </a:r>
          </a:p>
          <a:p>
            <a:pPr marL="342900" lvl="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Развитие аналитической деятельности в сфере организации и развития науки.</a:t>
            </a:r>
          </a:p>
          <a:p>
            <a:pPr marL="342900" lvl="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Создание новых механизмов активизации публикационной активности сотрудников в изданиях, индексируемых в базе данных </a:t>
            </a:r>
            <a:r>
              <a:rPr lang="en-US" sz="1700" b="1" dirty="0" smtClean="0">
                <a:latin typeface="+mn-lt"/>
              </a:rPr>
              <a:t>Scopus</a:t>
            </a:r>
            <a:r>
              <a:rPr lang="ru-RU" sz="1700" b="1" dirty="0" smtClean="0">
                <a:latin typeface="+mn-lt"/>
              </a:rPr>
              <a:t> и </a:t>
            </a:r>
            <a:r>
              <a:rPr lang="en-US" sz="1700" b="1" dirty="0" smtClean="0">
                <a:latin typeface="+mn-lt"/>
              </a:rPr>
              <a:t>Web of Science</a:t>
            </a:r>
            <a:r>
              <a:rPr lang="ru-RU" sz="1700" b="1" dirty="0" smtClean="0">
                <a:latin typeface="+mn-lt"/>
              </a:rPr>
              <a:t>.</a:t>
            </a:r>
          </a:p>
          <a:p>
            <a:pPr marL="342900" lvl="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Развитие научных журналов </a:t>
            </a:r>
            <a:r>
              <a:rPr lang="ru-RU" sz="1700" b="1" dirty="0" err="1" smtClean="0">
                <a:latin typeface="+mn-lt"/>
              </a:rPr>
              <a:t>УрФУ</a:t>
            </a:r>
            <a:r>
              <a:rPr lang="ru-RU" sz="1700" b="1" dirty="0" smtClean="0">
                <a:latin typeface="+mn-lt"/>
              </a:rPr>
              <a:t>, входящих в перечень ВАК, а также в между-народные базы данных для создания условий успешных защит аспирантами и докторантами Университета и продвижение в международных рейтингах.</a:t>
            </a:r>
          </a:p>
          <a:p>
            <a:pPr marL="342900" lvl="0" indent="-342900">
              <a:lnSpc>
                <a:spcPct val="90000"/>
              </a:lnSpc>
              <a:spcAft>
                <a:spcPts val="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Развитие работы по международному научному сотрудничеству (совместная аспирантура, система грантов поддержки международного сотрудничества, научные проекты с зарубежным финансированием и т.д.)</a:t>
            </a:r>
          </a:p>
          <a:p>
            <a:pPr marL="342900" indent="-342900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700" b="1" dirty="0" smtClean="0">
                <a:latin typeface="+mn-lt"/>
              </a:rPr>
              <a:t>Дальнейшее развитие системы централизованных сервисов для обеспечения работы исследователей.</a:t>
            </a:r>
          </a:p>
        </p:txBody>
      </p:sp>
    </p:spTree>
    <p:extLst>
      <p:ext uri="{BB962C8B-B14F-4D97-AF65-F5344CB8AC3E}">
        <p14:creationId xmlns="" xmlns:p14="http://schemas.microsoft.com/office/powerpoint/2010/main" val="3816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F91F5A1-3CFB-4DCE-B76F-C8A1A6F76EBD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55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684213" y="2708275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ru-RU" b="1"/>
          </a:p>
          <a:p>
            <a:pPr>
              <a:buFontTx/>
              <a:buChar char="•"/>
            </a:pPr>
            <a:endParaRPr lang="ru-RU" b="1"/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468313" y="2781300"/>
            <a:ext cx="8280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algn="ctr">
              <a:tabLst>
                <a:tab pos="533400" algn="l"/>
              </a:tabLst>
            </a:pPr>
            <a:endParaRPr lang="ru-RU" sz="4400" b="1" dirty="0">
              <a:solidFill>
                <a:schemeClr val="accent2"/>
              </a:solidFill>
            </a:endParaRPr>
          </a:p>
          <a:p>
            <a:pPr marL="266700" indent="-266700" algn="ctr">
              <a:tabLst>
                <a:tab pos="533400" algn="l"/>
              </a:tabLst>
            </a:pPr>
            <a:r>
              <a:rPr lang="ru-RU" sz="4400" b="1" dirty="0">
                <a:solidFill>
                  <a:srgbClr val="C00000"/>
                </a:solidFill>
              </a:rPr>
              <a:t>Спасибо за внимание!</a:t>
            </a:r>
          </a:p>
          <a:p>
            <a:pPr marL="266700" indent="-266700">
              <a:buFontTx/>
              <a:buChar char="•"/>
              <a:tabLst>
                <a:tab pos="533400" algn="l"/>
              </a:tabLst>
            </a:pP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96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768752" cy="936104"/>
          </a:xfrm>
        </p:spPr>
        <p:txBody>
          <a:bodyPr/>
          <a:lstStyle/>
          <a:p>
            <a:pPr algn="ctr"/>
            <a:r>
              <a:rPr lang="ru-RU" dirty="0" smtClean="0"/>
              <a:t>Объемы НИР в 2012-201</a:t>
            </a:r>
            <a:r>
              <a:rPr lang="en-US" dirty="0" smtClean="0"/>
              <a:t>3</a:t>
            </a:r>
            <a:r>
              <a:rPr lang="ru-RU" dirty="0" smtClean="0"/>
              <a:t> г. по внешним источникам финансирования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ED0ECB6-42C7-49CC-BBFD-4776E05361B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4813051"/>
              </p:ext>
            </p:extLst>
          </p:nvPr>
        </p:nvGraphicFramePr>
        <p:xfrm>
          <a:off x="395536" y="1556792"/>
          <a:ext cx="8424935" cy="51538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05343"/>
                <a:gridCol w="1654898"/>
                <a:gridCol w="1654898"/>
                <a:gridCol w="1654898"/>
                <a:gridCol w="1654898"/>
              </a:tblGrid>
              <a:tr h="2345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Институт 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2012 г.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Calibri"/>
                          <a:ea typeface="Calibri"/>
                          <a:cs typeface="Times New Roman"/>
                        </a:rPr>
                        <a:t>2013 г.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70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b="1" dirty="0" err="1" smtClean="0">
                          <a:latin typeface="+mn-lt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., субподряд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b="1" dirty="0" err="1" smtClean="0">
                          <a:latin typeface="+mn-lt"/>
                          <a:ea typeface="Calibri"/>
                          <a:cs typeface="Times New Roman"/>
                        </a:rPr>
                        <a:t>т.ч</a:t>
                      </a:r>
                      <a:r>
                        <a:rPr lang="ru-RU" sz="1600" b="1" dirty="0" smtClean="0">
                          <a:latin typeface="+mn-lt"/>
                          <a:ea typeface="Calibri"/>
                          <a:cs typeface="Times New Roman"/>
                        </a:rPr>
                        <a:t>., субподряд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ВШЭМ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20 989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6 576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24 077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683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ИММТ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107 228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44 844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110 376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41 595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ИНФО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10 511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7 339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408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ИРИТ-РТФ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49 430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4 470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112 347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35 440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ИФКСиМП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317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ММИ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4 716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340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7 085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1 669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НТИ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10 717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10 717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8 618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4 300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9 777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6 259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УралЭНИН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28 892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4 514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43 727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692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ФТИ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103 026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13 937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93 945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10 126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ХТИ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23  266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300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22 623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615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ИЕН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138066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9 034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172 581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25 947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ИМКН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35 475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26 064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ИГНИ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27 395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29 423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596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ИСПН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20 765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11 809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986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ИГУП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796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4 141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ЭПК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20 000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прочие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5914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34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Всего: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590 207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88 015 (14,9%)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712 653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125 016 (17,5%)</a:t>
                      </a:r>
                      <a:endParaRPr kumimoji="0" lang="ru-RU" sz="1600" b="1" kern="12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886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76488" y="188913"/>
            <a:ext cx="6767512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Выполнение НИР по  институтам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на 12.12.2012 (млн. руб.)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E8900C7-1EBB-4DC4-9EE0-51B1D831C2DA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86473703"/>
              </p:ext>
            </p:extLst>
          </p:nvPr>
        </p:nvGraphicFramePr>
        <p:xfrm>
          <a:off x="266700" y="1700808"/>
          <a:ext cx="86977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469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188913"/>
            <a:ext cx="6408712" cy="99060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Соотношение объемов НИР и объемов </a:t>
            </a:r>
            <a:r>
              <a:rPr lang="ru-RU" sz="2600" b="1" dirty="0" smtClean="0">
                <a:solidFill>
                  <a:srgbClr val="C00000"/>
                </a:solidFill>
              </a:rPr>
              <a:t>затрат на институт по мероприятию 2.1. ПР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E8900C7-1EBB-4DC4-9EE0-51B1D831C2DA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524060874"/>
              </p:ext>
            </p:extLst>
          </p:nvPr>
        </p:nvGraphicFramePr>
        <p:xfrm>
          <a:off x="467544" y="1628800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837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752" y="188913"/>
            <a:ext cx="6408712" cy="99060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rgbClr val="C00000"/>
                </a:solidFill>
              </a:rPr>
              <a:t>Соотношение объемов НИР и объемов </a:t>
            </a:r>
            <a:r>
              <a:rPr lang="ru-RU" sz="2600" b="1" dirty="0" smtClean="0">
                <a:solidFill>
                  <a:srgbClr val="C00000"/>
                </a:solidFill>
              </a:rPr>
              <a:t>затрат на институт по мероприятию 2.1. ПР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E8900C7-1EBB-4DC4-9EE0-51B1D831C2DA}" type="slidenum">
              <a:rPr lang="ru-RU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b="1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395536" y="1556792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68378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01159439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  <a:fontScheme name="01159439">
    <a:majorFont>
      <a:latin typeface="Palatino Linotype"/>
      <a:ea typeface=""/>
      <a:cs typeface=""/>
    </a:majorFont>
    <a:minorFont>
      <a:latin typeface="Palatino Linotyp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01159439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  <a:fontScheme name="01159439">
    <a:majorFont>
      <a:latin typeface="Palatino Linotype"/>
      <a:ea typeface=""/>
      <a:cs typeface=""/>
    </a:majorFont>
    <a:minorFont>
      <a:latin typeface="Palatino Linotyp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01159439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  <a:fontScheme name="01159439">
    <a:majorFont>
      <a:latin typeface="Palatino Linotype"/>
      <a:ea typeface=""/>
      <a:cs typeface=""/>
    </a:majorFont>
    <a:minorFont>
      <a:latin typeface="Palatino Linotyp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01159439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  <a:fontScheme name="01159439">
    <a:majorFont>
      <a:latin typeface="Palatino Linotype"/>
      <a:ea typeface=""/>
      <a:cs typeface=""/>
    </a:majorFont>
    <a:minorFont>
      <a:latin typeface="Palatino Linotyp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01159439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  <a:fontScheme name="01159439">
    <a:majorFont>
      <a:latin typeface="Palatino Linotype"/>
      <a:ea typeface=""/>
      <a:cs typeface=""/>
    </a:majorFont>
    <a:minorFont>
      <a:latin typeface="Palatino Linotyp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01159439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  <a:fontScheme name="01159439">
    <a:majorFont>
      <a:latin typeface="Palatino Linotype"/>
      <a:ea typeface=""/>
      <a:cs typeface=""/>
    </a:majorFont>
    <a:minorFont>
      <a:latin typeface="Palatino Linotype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12736</TotalTime>
  <Words>4195</Words>
  <Application>Microsoft Office PowerPoint</Application>
  <PresentationFormat>Экран (4:3)</PresentationFormat>
  <Paragraphs>908</Paragraphs>
  <Slides>55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Обычная</vt:lpstr>
      <vt:lpstr>Слайд 1</vt:lpstr>
      <vt:lpstr>План презентации</vt:lpstr>
      <vt:lpstr>0</vt:lpstr>
      <vt:lpstr>Общие затраты на научно-исследовательскую деятельность в 2013 г.</vt:lpstr>
      <vt:lpstr>Выполнение НИР в 2013 году  по источникам финансирования </vt:lpstr>
      <vt:lpstr>Объемы НИР в 2012-2013 г. по внешним источникам финансирования</vt:lpstr>
      <vt:lpstr>Выполнение НИР по  институтам  на 12.12.2012 (млн. руб.)</vt:lpstr>
      <vt:lpstr>Соотношение объемов НИР и объемов затрат на институт по мероприятию 2.1. ПР</vt:lpstr>
      <vt:lpstr>Соотношение объемов НИР и объемов затрат на институт по мероприятию 2.1. ПР</vt:lpstr>
      <vt:lpstr>Удельный объём выработки по институтам из внешних источников</vt:lpstr>
      <vt:lpstr>Сведения о научных контрактах с иностранными организациями (фирмами) в 2013 г.</vt:lpstr>
      <vt:lpstr>Публикационная активность авторов УрФУ</vt:lpstr>
      <vt:lpstr>Публикационная активность авторов УрФУ, по институтам</vt:lpstr>
      <vt:lpstr>Количество статей в расчете на среднесписочную численность (ППС и НР)</vt:lpstr>
      <vt:lpstr>Публикации и цитируемость за 2011-2013 гг (ссылки за три года на статьи за три года)</vt:lpstr>
      <vt:lpstr>Доля публикаций в журналах с IF=0</vt:lpstr>
      <vt:lpstr>Средний импакт-фактор журналов</vt:lpstr>
      <vt:lpstr>Доля НПР– авторов публикаций, индексируемых в WOS и Scopus, % </vt:lpstr>
      <vt:lpstr>Корректировка размера выплат</vt:lpstr>
      <vt:lpstr>Компетенции институтов УрФУ по SciVal Spotlight</vt:lpstr>
      <vt:lpstr>Результаты конкурсов на проведение научных исследований аспирантами, молодыми учеными и кандидатами наук УрФУ (2013 г.)</vt:lpstr>
      <vt:lpstr>Целевая аспирантура </vt:lpstr>
      <vt:lpstr>0</vt:lpstr>
      <vt:lpstr>Показатели эффективности и результативности в области научно-исследовательской деятельности</vt:lpstr>
      <vt:lpstr>Средства Программы развития по направлению 2.1 в 2013/14 гг., млн. руб.</vt:lpstr>
      <vt:lpstr>0</vt:lpstr>
      <vt:lpstr>0</vt:lpstr>
      <vt:lpstr>0</vt:lpstr>
      <vt:lpstr>0</vt:lpstr>
      <vt:lpstr>0</vt:lpstr>
      <vt:lpstr>0</vt:lpstr>
      <vt:lpstr>0</vt:lpstr>
      <vt:lpstr>0</vt:lpstr>
      <vt:lpstr>0</vt:lpstr>
      <vt:lpstr>Схема структурных подразделений проректора по науке, приказ от 21.03.2014 г. № 192/03</vt:lpstr>
      <vt:lpstr>Содействие подразделениям в проведении закупочных процедур</vt:lpstr>
      <vt:lpstr>План расходования средств 2013 г. по мероприятию 2.1. Программы развития УрФУ</vt:lpstr>
      <vt:lpstr>Систематизация работы Центров коллективного пользования</vt:lpstr>
      <vt:lpstr>Систематизация работы Центров коллективного пользования</vt:lpstr>
      <vt:lpstr>Центр лингвистической поддержки научно-публикационной активности преподавателей и научных сотрудников УрФУ (с мая 2013 г.)</vt:lpstr>
      <vt:lpstr>Проект развития издания научных журналов УрФУ</vt:lpstr>
      <vt:lpstr>Работа по обеспечению полного представления документов УрФУ в РИНЦ</vt:lpstr>
      <vt:lpstr>УрФУ среди федеральных университетов</vt:lpstr>
      <vt:lpstr>Результаты менее, чем за год работы</vt:lpstr>
      <vt:lpstr>Почему позиции УрФУ выросли в РИНЦ?</vt:lpstr>
      <vt:lpstr>Резервы дальнейшего роста УрФУ в РИНЦ</vt:lpstr>
      <vt:lpstr>Работа диссертационных советов УрФУ</vt:lpstr>
      <vt:lpstr>Работа диссертационных советов УрФУ</vt:lpstr>
      <vt:lpstr>Проект с Thomson Reuters</vt:lpstr>
      <vt:lpstr>Другие направления деятельности служб проректора по науке</vt:lpstr>
      <vt:lpstr>Выполненные мероприятия из плана на 2013 г.</vt:lpstr>
      <vt:lpstr>0</vt:lpstr>
      <vt:lpstr>Проблемы развития научной деятельности в УрФУ</vt:lpstr>
      <vt:lpstr>Задачи развития научной деятельности на 2014 год</vt:lpstr>
      <vt:lpstr>Слайд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блока проректора по экономике и стратегическому развитию</dc:title>
  <dc:creator>Dem</dc:creator>
  <cp:lastModifiedBy>Prorector</cp:lastModifiedBy>
  <cp:revision>1478</cp:revision>
  <cp:lastPrinted>2013-03-24T11:36:51Z</cp:lastPrinted>
  <dcterms:modified xsi:type="dcterms:W3CDTF">2014-03-24T08:40:44Z</dcterms:modified>
</cp:coreProperties>
</file>